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438" r:id="rId5"/>
    <p:sldId id="474" r:id="rId6"/>
    <p:sldId id="505" r:id="rId7"/>
    <p:sldId id="514" r:id="rId8"/>
    <p:sldId id="535" r:id="rId9"/>
    <p:sldId id="531" r:id="rId10"/>
    <p:sldId id="532" r:id="rId11"/>
    <p:sldId id="537" r:id="rId12"/>
    <p:sldId id="538" r:id="rId13"/>
    <p:sldId id="486" r:id="rId14"/>
    <p:sldId id="533" r:id="rId15"/>
    <p:sldId id="485" r:id="rId16"/>
    <p:sldId id="534" r:id="rId17"/>
    <p:sldId id="541" r:id="rId18"/>
    <p:sldId id="469" r:id="rId19"/>
    <p:sldId id="530" r:id="rId20"/>
    <p:sldId id="462" r:id="rId21"/>
    <p:sldId id="536" r:id="rId22"/>
    <p:sldId id="515" r:id="rId23"/>
    <p:sldId id="539" r:id="rId24"/>
    <p:sldId id="510" r:id="rId25"/>
    <p:sldId id="511" r:id="rId26"/>
    <p:sldId id="450" r:id="rId27"/>
    <p:sldId id="466" r:id="rId28"/>
    <p:sldId id="542" r:id="rId29"/>
    <p:sldId id="586" r:id="rId30"/>
    <p:sldId id="512" r:id="rId31"/>
    <p:sldId id="540" r:id="rId32"/>
    <p:sldId id="448"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2880">
          <p15:clr>
            <a:srgbClr val="A4A3A4"/>
          </p15:clr>
        </p15:guide>
        <p15:guide id="3" pos="192" userDrawn="1">
          <p15:clr>
            <a:srgbClr val="A4A3A4"/>
          </p15:clr>
        </p15:guide>
        <p15:guide id="4" pos="5568" userDrawn="1">
          <p15:clr>
            <a:srgbClr val="A4A3A4"/>
          </p15:clr>
        </p15:guide>
        <p15:guide id="5" orient="horz" pos="4032" userDrawn="1">
          <p15:clr>
            <a:srgbClr val="A4A3A4"/>
          </p15:clr>
        </p15:guide>
        <p15:guide id="7" orient="horz" pos="192" userDrawn="1">
          <p15:clr>
            <a:srgbClr val="A4A3A4"/>
          </p15:clr>
        </p15:guide>
        <p15:guide id="8" orient="horz" pos="1200" userDrawn="1">
          <p15:clr>
            <a:srgbClr val="A4A3A4"/>
          </p15:clr>
        </p15:guide>
        <p15:guide id="9" orient="horz" pos="2640" userDrawn="1">
          <p15:clr>
            <a:srgbClr val="A4A3A4"/>
          </p15:clr>
        </p15:guide>
        <p15:guide id="10" pos="5184" userDrawn="1">
          <p15:clr>
            <a:srgbClr val="A4A3A4"/>
          </p15:clr>
        </p15:guide>
        <p15:guide id="11" pos="5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Dunkley" initials="CD"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21A"/>
    <a:srgbClr val="0066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7" autoAdjust="0"/>
    <p:restoredTop sz="94554"/>
  </p:normalViewPr>
  <p:slideViewPr>
    <p:cSldViewPr snapToObjects="1">
      <p:cViewPr varScale="1">
        <p:scale>
          <a:sx n="120" d="100"/>
          <a:sy n="120" d="100"/>
        </p:scale>
        <p:origin x="1146" y="96"/>
      </p:cViewPr>
      <p:guideLst>
        <p:guide orient="horz" pos="576"/>
        <p:guide pos="2880"/>
        <p:guide pos="192"/>
        <p:guide pos="5568"/>
        <p:guide orient="horz" pos="4032"/>
        <p:guide orient="horz" pos="192"/>
        <p:guide orient="horz" pos="1200"/>
        <p:guide orient="horz" pos="2640"/>
        <p:guide pos="5184"/>
        <p:guide pos="576"/>
      </p:guideLst>
    </p:cSldViewPr>
  </p:slideViewPr>
  <p:notesTextViewPr>
    <p:cViewPr>
      <p:scale>
        <a:sx n="100" d="100"/>
        <a:sy n="100" d="100"/>
      </p:scale>
      <p:origin x="0" y="0"/>
    </p:cViewPr>
  </p:notesTextViewPr>
  <p:sorterViewPr>
    <p:cViewPr varScale="1">
      <p:scale>
        <a:sx n="1" d="1"/>
        <a:sy n="1" d="1"/>
      </p:scale>
      <p:origin x="0" y="-66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solidFill>
                  <a:schemeClr val="tx1">
                    <a:lumMod val="95000"/>
                    <a:lumOff val="5000"/>
                  </a:schemeClr>
                </a:solidFill>
              </a:defRPr>
            </a:pPr>
            <a:r>
              <a:rPr lang="en-US" sz="1600" dirty="0">
                <a:solidFill>
                  <a:schemeClr val="tx1">
                    <a:lumMod val="95000"/>
                    <a:lumOff val="5000"/>
                  </a:schemeClr>
                </a:solidFill>
              </a:rPr>
              <a:t>Annual</a:t>
            </a:r>
            <a:r>
              <a:rPr lang="en-US" sz="1600" baseline="0" dirty="0">
                <a:solidFill>
                  <a:schemeClr val="tx1">
                    <a:lumMod val="95000"/>
                    <a:lumOff val="5000"/>
                  </a:schemeClr>
                </a:solidFill>
              </a:rPr>
              <a:t> Pounds of Residential MSW Disposed per Capita</a:t>
            </a:r>
            <a:endParaRPr lang="en-US" sz="1600" dirty="0">
              <a:solidFill>
                <a:schemeClr val="tx1">
                  <a:lumMod val="95000"/>
                  <a:lumOff val="5000"/>
                </a:schemeClr>
              </a:solidFill>
            </a:endParaRPr>
          </a:p>
        </c:rich>
      </c:tx>
      <c:layout>
        <c:manualLayout>
          <c:xMode val="edge"/>
          <c:yMode val="edge"/>
          <c:x val="8.2322731705532406E-2"/>
          <c:y val="6.5082755817957496E-3"/>
        </c:manualLayout>
      </c:layout>
      <c:overlay val="0"/>
    </c:title>
    <c:autoTitleDeleted val="0"/>
    <c:plotArea>
      <c:layout>
        <c:manualLayout>
          <c:layoutTarget val="inner"/>
          <c:xMode val="edge"/>
          <c:yMode val="edge"/>
          <c:x val="5.2433069578827401E-2"/>
          <c:y val="1.7558918825335099E-2"/>
          <c:w val="0.90639042324884"/>
          <c:h val="0.76870722107"/>
        </c:manualLayout>
      </c:layout>
      <c:barChart>
        <c:barDir val="col"/>
        <c:grouping val="clustered"/>
        <c:varyColors val="0"/>
        <c:ser>
          <c:idx val="0"/>
          <c:order val="0"/>
          <c:tx>
            <c:strRef>
              <c:f>Sheet1!$B$1</c:f>
              <c:strCache>
                <c:ptCount val="1"/>
                <c:pt idx="0">
                  <c:v>Per Capita Disposal</c:v>
                </c:pt>
              </c:strCache>
            </c:strRef>
          </c:tx>
          <c:spPr>
            <a:solidFill>
              <a:schemeClr val="tx1">
                <a:lumMod val="50000"/>
                <a:lumOff val="50000"/>
              </a:schemeClr>
            </a:solidFill>
          </c:spPr>
          <c:invertIfNegative val="0"/>
          <c:dPt>
            <c:idx val="9"/>
            <c:invertIfNegative val="0"/>
            <c:bubble3D val="0"/>
            <c:spPr>
              <a:solidFill>
                <a:schemeClr val="bg1">
                  <a:lumMod val="50000"/>
                </a:schemeClr>
              </a:solidFill>
            </c:spPr>
            <c:extLst>
              <c:ext xmlns:c16="http://schemas.microsoft.com/office/drawing/2014/chart" uri="{C3380CC4-5D6E-409C-BE32-E72D297353CC}">
                <c16:uniqueId val="{00000001-29B3-465B-BA35-2C7B3A781002}"/>
              </c:ext>
            </c:extLst>
          </c:dPt>
          <c:dPt>
            <c:idx val="10"/>
            <c:invertIfNegative val="0"/>
            <c:bubble3D val="0"/>
            <c:spPr>
              <a:solidFill>
                <a:schemeClr val="bg1">
                  <a:lumMod val="50000"/>
                </a:schemeClr>
              </a:solidFill>
            </c:spPr>
            <c:extLst>
              <c:ext xmlns:c16="http://schemas.microsoft.com/office/drawing/2014/chart" uri="{C3380CC4-5D6E-409C-BE32-E72D297353CC}">
                <c16:uniqueId val="{00000003-29B3-465B-BA35-2C7B3A781002}"/>
              </c:ext>
            </c:extLst>
          </c:dPt>
          <c:dPt>
            <c:idx val="12"/>
            <c:invertIfNegative val="0"/>
            <c:bubble3D val="0"/>
            <c:spPr>
              <a:solidFill>
                <a:schemeClr val="bg1">
                  <a:lumMod val="50000"/>
                </a:schemeClr>
              </a:solidFill>
            </c:spPr>
            <c:extLst>
              <c:ext xmlns:c16="http://schemas.microsoft.com/office/drawing/2014/chart" uri="{C3380CC4-5D6E-409C-BE32-E72D297353CC}">
                <c16:uniqueId val="{00000005-29B3-465B-BA35-2C7B3A781002}"/>
              </c:ext>
            </c:extLst>
          </c:dPt>
          <c:dPt>
            <c:idx val="13"/>
            <c:invertIfNegative val="0"/>
            <c:bubble3D val="0"/>
            <c:spPr>
              <a:solidFill>
                <a:schemeClr val="bg1">
                  <a:lumMod val="50000"/>
                </a:schemeClr>
              </a:solidFill>
            </c:spPr>
            <c:extLst>
              <c:ext xmlns:c16="http://schemas.microsoft.com/office/drawing/2014/chart" uri="{C3380CC4-5D6E-409C-BE32-E72D297353CC}">
                <c16:uniqueId val="{00000007-29B3-465B-BA35-2C7B3A781002}"/>
              </c:ext>
            </c:extLst>
          </c:dPt>
          <c:dPt>
            <c:idx val="14"/>
            <c:invertIfNegative val="0"/>
            <c:bubble3D val="0"/>
            <c:spPr>
              <a:solidFill>
                <a:schemeClr val="bg1">
                  <a:lumMod val="50000"/>
                </a:schemeClr>
              </a:solidFill>
            </c:spPr>
            <c:extLst>
              <c:ext xmlns:c16="http://schemas.microsoft.com/office/drawing/2014/chart" uri="{C3380CC4-5D6E-409C-BE32-E72D297353CC}">
                <c16:uniqueId val="{00000009-29B3-465B-BA35-2C7B3A781002}"/>
              </c:ext>
            </c:extLst>
          </c:dPt>
          <c:dPt>
            <c:idx val="15"/>
            <c:invertIfNegative val="0"/>
            <c:bubble3D val="0"/>
            <c:spPr>
              <a:solidFill>
                <a:schemeClr val="bg1">
                  <a:lumMod val="50000"/>
                </a:schemeClr>
              </a:solidFill>
            </c:spPr>
            <c:extLst>
              <c:ext xmlns:c16="http://schemas.microsoft.com/office/drawing/2014/chart" uri="{C3380CC4-5D6E-409C-BE32-E72D297353CC}">
                <c16:uniqueId val="{0000000B-29B3-465B-BA35-2C7B3A781002}"/>
              </c:ext>
            </c:extLst>
          </c:dPt>
          <c:dPt>
            <c:idx val="16"/>
            <c:invertIfNegative val="0"/>
            <c:bubble3D val="0"/>
            <c:spPr>
              <a:solidFill>
                <a:schemeClr val="bg1">
                  <a:lumMod val="50000"/>
                </a:schemeClr>
              </a:solidFill>
            </c:spPr>
            <c:extLst>
              <c:ext xmlns:c16="http://schemas.microsoft.com/office/drawing/2014/chart" uri="{C3380CC4-5D6E-409C-BE32-E72D297353CC}">
                <c16:uniqueId val="{0000000D-29B3-465B-BA35-2C7B3A781002}"/>
              </c:ext>
            </c:extLst>
          </c:dPt>
          <c:dPt>
            <c:idx val="17"/>
            <c:invertIfNegative val="0"/>
            <c:bubble3D val="0"/>
            <c:spPr>
              <a:solidFill>
                <a:schemeClr val="bg1">
                  <a:lumMod val="50000"/>
                </a:schemeClr>
              </a:solidFill>
            </c:spPr>
            <c:extLst>
              <c:ext xmlns:c16="http://schemas.microsoft.com/office/drawing/2014/chart" uri="{C3380CC4-5D6E-409C-BE32-E72D297353CC}">
                <c16:uniqueId val="{0000000F-29B3-465B-BA35-2C7B3A781002}"/>
              </c:ext>
            </c:extLst>
          </c:dPt>
          <c:dPt>
            <c:idx val="37"/>
            <c:invertIfNegative val="0"/>
            <c:bubble3D val="0"/>
            <c:spPr>
              <a:solidFill>
                <a:schemeClr val="bg1">
                  <a:lumMod val="50000"/>
                </a:schemeClr>
              </a:solidFill>
            </c:spPr>
            <c:extLst>
              <c:ext xmlns:c16="http://schemas.microsoft.com/office/drawing/2014/chart" uri="{C3380CC4-5D6E-409C-BE32-E72D297353CC}">
                <c16:uniqueId val="{00000011-29B3-465B-BA35-2C7B3A781002}"/>
              </c:ext>
            </c:extLst>
          </c:dPt>
          <c:dPt>
            <c:idx val="38"/>
            <c:invertIfNegative val="0"/>
            <c:bubble3D val="0"/>
            <c:spPr>
              <a:solidFill>
                <a:schemeClr val="bg1">
                  <a:lumMod val="50000"/>
                </a:schemeClr>
              </a:solidFill>
            </c:spPr>
            <c:extLst>
              <c:ext xmlns:c16="http://schemas.microsoft.com/office/drawing/2014/chart" uri="{C3380CC4-5D6E-409C-BE32-E72D297353CC}">
                <c16:uniqueId val="{00000013-29B3-465B-BA35-2C7B3A781002}"/>
              </c:ext>
            </c:extLst>
          </c:dPt>
          <c:dPt>
            <c:idx val="39"/>
            <c:invertIfNegative val="0"/>
            <c:bubble3D val="0"/>
            <c:spPr>
              <a:solidFill>
                <a:schemeClr val="bg1">
                  <a:lumMod val="50000"/>
                </a:schemeClr>
              </a:solidFill>
            </c:spPr>
            <c:extLst>
              <c:ext xmlns:c16="http://schemas.microsoft.com/office/drawing/2014/chart" uri="{C3380CC4-5D6E-409C-BE32-E72D297353CC}">
                <c16:uniqueId val="{00000015-29B3-465B-BA35-2C7B3A781002}"/>
              </c:ext>
            </c:extLst>
          </c:dPt>
          <c:dPt>
            <c:idx val="40"/>
            <c:invertIfNegative val="0"/>
            <c:bubble3D val="0"/>
            <c:spPr>
              <a:solidFill>
                <a:schemeClr val="accent4"/>
              </a:solidFill>
            </c:spPr>
            <c:extLst>
              <c:ext xmlns:c16="http://schemas.microsoft.com/office/drawing/2014/chart" uri="{C3380CC4-5D6E-409C-BE32-E72D297353CC}">
                <c16:uniqueId val="{00000017-29B3-465B-BA35-2C7B3A781002}"/>
              </c:ext>
            </c:extLst>
          </c:dPt>
          <c:dPt>
            <c:idx val="41"/>
            <c:invertIfNegative val="0"/>
            <c:bubble3D val="0"/>
            <c:spPr>
              <a:solidFill>
                <a:srgbClr val="00B0F0"/>
              </a:solidFill>
            </c:spPr>
            <c:extLst>
              <c:ext xmlns:c16="http://schemas.microsoft.com/office/drawing/2014/chart" uri="{C3380CC4-5D6E-409C-BE32-E72D297353CC}">
                <c16:uniqueId val="{00000019-29B3-465B-BA35-2C7B3A781002}"/>
              </c:ext>
            </c:extLst>
          </c:dPt>
          <c:dPt>
            <c:idx val="42"/>
            <c:invertIfNegative val="0"/>
            <c:bubble3D val="0"/>
            <c:spPr>
              <a:solidFill>
                <a:srgbClr val="FFC000"/>
              </a:solidFill>
            </c:spPr>
            <c:extLst>
              <c:ext xmlns:c16="http://schemas.microsoft.com/office/drawing/2014/chart" uri="{C3380CC4-5D6E-409C-BE32-E72D297353CC}">
                <c16:uniqueId val="{0000001B-29B3-465B-BA35-2C7B3A781002}"/>
              </c:ext>
            </c:extLst>
          </c:dPt>
          <c:dPt>
            <c:idx val="43"/>
            <c:invertIfNegative val="0"/>
            <c:bubble3D val="0"/>
            <c:spPr>
              <a:solidFill>
                <a:srgbClr val="FFC000"/>
              </a:solidFill>
            </c:spPr>
            <c:extLst>
              <c:ext xmlns:c16="http://schemas.microsoft.com/office/drawing/2014/chart" uri="{C3380CC4-5D6E-409C-BE32-E72D297353CC}">
                <c16:uniqueId val="{0000001D-29B3-465B-BA35-2C7B3A781002}"/>
              </c:ext>
            </c:extLst>
          </c:dPt>
          <c:cat>
            <c:strRef>
              <c:f>Sheet1!$A$2:$A$44</c:f>
              <c:strCache>
                <c:ptCount val="43"/>
                <c:pt idx="0">
                  <c:v>Bridgeport</c:v>
                </c:pt>
                <c:pt idx="1">
                  <c:v>Waterbury</c:v>
                </c:pt>
                <c:pt idx="2">
                  <c:v>Hartford</c:v>
                </c:pt>
                <c:pt idx="3">
                  <c:v>North Haven</c:v>
                </c:pt>
                <c:pt idx="4">
                  <c:v>Greenwich</c:v>
                </c:pt>
                <c:pt idx="5">
                  <c:v>Groton</c:v>
                </c:pt>
                <c:pt idx="6">
                  <c:v>Old Saybrook</c:v>
                </c:pt>
                <c:pt idx="7">
                  <c:v>Waterford</c:v>
                </c:pt>
                <c:pt idx="8">
                  <c:v>New Britain</c:v>
                </c:pt>
                <c:pt idx="9">
                  <c:v>Ellington</c:v>
                </c:pt>
                <c:pt idx="10">
                  <c:v>Westport</c:v>
                </c:pt>
                <c:pt idx="11">
                  <c:v>Plainville</c:v>
                </c:pt>
                <c:pt idx="12">
                  <c:v>Torrington</c:v>
                </c:pt>
                <c:pt idx="13">
                  <c:v>Farmington</c:v>
                </c:pt>
                <c:pt idx="14">
                  <c:v>Burlington</c:v>
                </c:pt>
                <c:pt idx="15">
                  <c:v>Meriden</c:v>
                </c:pt>
                <c:pt idx="16">
                  <c:v>Ledyard</c:v>
                </c:pt>
                <c:pt idx="17">
                  <c:v>Berlin</c:v>
                </c:pt>
                <c:pt idx="18">
                  <c:v>Griswold</c:v>
                </c:pt>
                <c:pt idx="19">
                  <c:v>Branford</c:v>
                </c:pt>
                <c:pt idx="20">
                  <c:v>New London</c:v>
                </c:pt>
                <c:pt idx="21">
                  <c:v>East Haddam</c:v>
                </c:pt>
                <c:pt idx="22">
                  <c:v>West Hartford</c:v>
                </c:pt>
                <c:pt idx="23">
                  <c:v>Norwich</c:v>
                </c:pt>
                <c:pt idx="24">
                  <c:v>Manchester</c:v>
                </c:pt>
                <c:pt idx="25">
                  <c:v>Fairfield</c:v>
                </c:pt>
                <c:pt idx="26">
                  <c:v>Montville</c:v>
                </c:pt>
                <c:pt idx="27">
                  <c:v>Milford</c:v>
                </c:pt>
                <c:pt idx="28">
                  <c:v>Shelton</c:v>
                </c:pt>
                <c:pt idx="29">
                  <c:v>West Haven</c:v>
                </c:pt>
                <c:pt idx="30">
                  <c:v>Harwinton</c:v>
                </c:pt>
                <c:pt idx="31">
                  <c:v>East Lyme</c:v>
                </c:pt>
                <c:pt idx="32">
                  <c:v>Enfield</c:v>
                </c:pt>
                <c:pt idx="33">
                  <c:v>Preston</c:v>
                </c:pt>
                <c:pt idx="34">
                  <c:v>North Stonington</c:v>
                </c:pt>
                <c:pt idx="35">
                  <c:v>New Haven</c:v>
                </c:pt>
                <c:pt idx="36">
                  <c:v>Groton</c:v>
                </c:pt>
                <c:pt idx="37">
                  <c:v>South Windsor</c:v>
                </c:pt>
                <c:pt idx="38">
                  <c:v>Middletown</c:v>
                </c:pt>
                <c:pt idx="39">
                  <c:v>Stamford</c:v>
                </c:pt>
                <c:pt idx="40">
                  <c:v>Mansfield</c:v>
                </c:pt>
                <c:pt idx="41">
                  <c:v>Stonington</c:v>
                </c:pt>
                <c:pt idx="42">
                  <c:v>Portland</c:v>
                </c:pt>
              </c:strCache>
            </c:strRef>
          </c:cat>
          <c:val>
            <c:numRef>
              <c:f>Sheet1!$B$2:$B$44</c:f>
              <c:numCache>
                <c:formatCode>0</c:formatCode>
                <c:ptCount val="43"/>
                <c:pt idx="0">
                  <c:v>949</c:v>
                </c:pt>
                <c:pt idx="1">
                  <c:v>923</c:v>
                </c:pt>
                <c:pt idx="2">
                  <c:v>903</c:v>
                </c:pt>
                <c:pt idx="3">
                  <c:v>856</c:v>
                </c:pt>
                <c:pt idx="4">
                  <c:v>850</c:v>
                </c:pt>
                <c:pt idx="5" formatCode="#,##0">
                  <c:v>823.93303142582681</c:v>
                </c:pt>
                <c:pt idx="6">
                  <c:v>820</c:v>
                </c:pt>
                <c:pt idx="7" formatCode="#,##0">
                  <c:v>819.78469254978597</c:v>
                </c:pt>
                <c:pt idx="8" formatCode="#,##0">
                  <c:v>810</c:v>
                </c:pt>
                <c:pt idx="9" formatCode="#,##0">
                  <c:v>783.1296807252661</c:v>
                </c:pt>
                <c:pt idx="10">
                  <c:v>781.85017981482895</c:v>
                </c:pt>
                <c:pt idx="11" formatCode="#,##0">
                  <c:v>770.44305679452873</c:v>
                </c:pt>
                <c:pt idx="12" formatCode="#,##0">
                  <c:v>747.41063736964622</c:v>
                </c:pt>
                <c:pt idx="13" formatCode="#,##0">
                  <c:v>744</c:v>
                </c:pt>
                <c:pt idx="14" formatCode="#,##0">
                  <c:v>727.49948035751402</c:v>
                </c:pt>
                <c:pt idx="15" formatCode="#,##0">
                  <c:v>718</c:v>
                </c:pt>
                <c:pt idx="16" formatCode="#,##0">
                  <c:v>713.46621573001369</c:v>
                </c:pt>
                <c:pt idx="17" formatCode="#,##0">
                  <c:v>710.99107600445791</c:v>
                </c:pt>
                <c:pt idx="18">
                  <c:v>710.15223308801285</c:v>
                </c:pt>
                <c:pt idx="19" formatCode="#,##0">
                  <c:v>698.58508145279382</c:v>
                </c:pt>
                <c:pt idx="20" formatCode="#,##0">
                  <c:v>692</c:v>
                </c:pt>
                <c:pt idx="21">
                  <c:v>690.87719298245611</c:v>
                </c:pt>
                <c:pt idx="22" formatCode="#,##0">
                  <c:v>690.55584903445435</c:v>
                </c:pt>
                <c:pt idx="23" formatCode="#,##0">
                  <c:v>687.39547383583226</c:v>
                </c:pt>
                <c:pt idx="24" formatCode="#,##0">
                  <c:v>687</c:v>
                </c:pt>
                <c:pt idx="25">
                  <c:v>680.28503562945366</c:v>
                </c:pt>
                <c:pt idx="26">
                  <c:v>666</c:v>
                </c:pt>
                <c:pt idx="27" formatCode="#,##0">
                  <c:v>664</c:v>
                </c:pt>
                <c:pt idx="28" formatCode="#,##0">
                  <c:v>664</c:v>
                </c:pt>
                <c:pt idx="29" formatCode="#,##0">
                  <c:v>658.58870127162811</c:v>
                </c:pt>
                <c:pt idx="30">
                  <c:v>650.64935064935059</c:v>
                </c:pt>
                <c:pt idx="31" formatCode="#,##0">
                  <c:v>650.48087494936635</c:v>
                </c:pt>
                <c:pt idx="32" formatCode="#,##0">
                  <c:v>646</c:v>
                </c:pt>
                <c:pt idx="33">
                  <c:v>632.57659246197932</c:v>
                </c:pt>
                <c:pt idx="34">
                  <c:v>628.23464298961972</c:v>
                </c:pt>
                <c:pt idx="35" formatCode="#,##0">
                  <c:v>622</c:v>
                </c:pt>
                <c:pt idx="36">
                  <c:v>613.81128096995258</c:v>
                </c:pt>
                <c:pt idx="37" formatCode="#,##0">
                  <c:v>613.524750801202</c:v>
                </c:pt>
                <c:pt idx="38" formatCode="#,##0">
                  <c:v>601.15459173891747</c:v>
                </c:pt>
                <c:pt idx="39" formatCode="#,##0">
                  <c:v>576</c:v>
                </c:pt>
                <c:pt idx="40" formatCode="#,##0">
                  <c:v>498</c:v>
                </c:pt>
                <c:pt idx="41" formatCode="#,##0">
                  <c:v>362</c:v>
                </c:pt>
                <c:pt idx="42" formatCode="#,##0">
                  <c:v>268</c:v>
                </c:pt>
              </c:numCache>
            </c:numRef>
          </c:val>
          <c:extLst>
            <c:ext xmlns:c16="http://schemas.microsoft.com/office/drawing/2014/chart" uri="{C3380CC4-5D6E-409C-BE32-E72D297353CC}">
              <c16:uniqueId val="{0000001E-29B3-465B-BA35-2C7B3A781002}"/>
            </c:ext>
          </c:extLst>
        </c:ser>
        <c:dLbls>
          <c:showLegendKey val="0"/>
          <c:showVal val="0"/>
          <c:showCatName val="0"/>
          <c:showSerName val="0"/>
          <c:showPercent val="0"/>
          <c:showBubbleSize val="0"/>
        </c:dLbls>
        <c:gapWidth val="100"/>
        <c:axId val="60166704"/>
        <c:axId val="60167096"/>
      </c:barChart>
      <c:catAx>
        <c:axId val="60166704"/>
        <c:scaling>
          <c:orientation val="minMax"/>
        </c:scaling>
        <c:delete val="0"/>
        <c:axPos val="b"/>
        <c:numFmt formatCode="General" sourceLinked="0"/>
        <c:majorTickMark val="out"/>
        <c:minorTickMark val="none"/>
        <c:tickLblPos val="nextTo"/>
        <c:txPr>
          <a:bodyPr/>
          <a:lstStyle/>
          <a:p>
            <a:pPr>
              <a:defRPr sz="1000"/>
            </a:pPr>
            <a:endParaRPr lang="en-US"/>
          </a:p>
        </c:txPr>
        <c:crossAx val="60167096"/>
        <c:crosses val="autoZero"/>
        <c:auto val="1"/>
        <c:lblAlgn val="ctr"/>
        <c:lblOffset val="100"/>
        <c:noMultiLvlLbl val="0"/>
      </c:catAx>
      <c:valAx>
        <c:axId val="60167096"/>
        <c:scaling>
          <c:orientation val="minMax"/>
        </c:scaling>
        <c:delete val="0"/>
        <c:axPos val="l"/>
        <c:numFmt formatCode="0" sourceLinked="1"/>
        <c:majorTickMark val="out"/>
        <c:minorTickMark val="none"/>
        <c:tickLblPos val="nextTo"/>
        <c:txPr>
          <a:bodyPr/>
          <a:lstStyle/>
          <a:p>
            <a:pPr>
              <a:defRPr sz="1100"/>
            </a:pPr>
            <a:endParaRPr lang="en-US"/>
          </a:p>
        </c:txPr>
        <c:crossAx val="60166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 Capita Waste</c:v>
                </c:pt>
              </c:strCache>
            </c:strRef>
          </c:tx>
          <c:spPr>
            <a:solidFill>
              <a:schemeClr val="accent1"/>
            </a:solidFill>
            <a:ln>
              <a:noFill/>
            </a:ln>
            <a:effectLst/>
          </c:spPr>
          <c:invertIfNegative val="0"/>
          <c:dPt>
            <c:idx val="8"/>
            <c:invertIfNegative val="0"/>
            <c:bubble3D val="0"/>
            <c:spPr>
              <a:solidFill>
                <a:srgbClr val="92D050"/>
              </a:solidFill>
              <a:ln>
                <a:noFill/>
              </a:ln>
              <a:effectLst/>
            </c:spPr>
            <c:extLst>
              <c:ext xmlns:c16="http://schemas.microsoft.com/office/drawing/2014/chart" uri="{C3380CC4-5D6E-409C-BE32-E72D297353CC}">
                <c16:uniqueId val="{00000001-75D1-4484-88BF-BAB4171D8DFA}"/>
              </c:ext>
            </c:extLst>
          </c:dPt>
          <c:dPt>
            <c:idx val="10"/>
            <c:invertIfNegative val="0"/>
            <c:bubble3D val="0"/>
            <c:spPr>
              <a:solidFill>
                <a:srgbClr val="92D050"/>
              </a:solidFill>
              <a:ln>
                <a:noFill/>
              </a:ln>
              <a:effectLst/>
            </c:spPr>
            <c:extLst>
              <c:ext xmlns:c16="http://schemas.microsoft.com/office/drawing/2014/chart" uri="{C3380CC4-5D6E-409C-BE32-E72D297353CC}">
                <c16:uniqueId val="{00000003-75D1-4484-88BF-BAB4171D8DFA}"/>
              </c:ext>
            </c:extLst>
          </c:dPt>
          <c:dPt>
            <c:idx val="11"/>
            <c:invertIfNegative val="0"/>
            <c:bubble3D val="0"/>
            <c:spPr>
              <a:solidFill>
                <a:srgbClr val="92D050"/>
              </a:solidFill>
              <a:ln>
                <a:noFill/>
              </a:ln>
              <a:effectLst/>
            </c:spPr>
            <c:extLst>
              <c:ext xmlns:c16="http://schemas.microsoft.com/office/drawing/2014/chart" uri="{C3380CC4-5D6E-409C-BE32-E72D297353CC}">
                <c16:uniqueId val="{00000005-75D1-4484-88BF-BAB4171D8DFA}"/>
              </c:ext>
            </c:extLst>
          </c:dPt>
          <c:dPt>
            <c:idx val="12"/>
            <c:invertIfNegative val="0"/>
            <c:bubble3D val="0"/>
            <c:spPr>
              <a:solidFill>
                <a:srgbClr val="92D050"/>
              </a:solidFill>
              <a:ln>
                <a:noFill/>
              </a:ln>
              <a:effectLst/>
            </c:spPr>
            <c:extLst>
              <c:ext xmlns:c16="http://schemas.microsoft.com/office/drawing/2014/chart" uri="{C3380CC4-5D6E-409C-BE32-E72D297353CC}">
                <c16:uniqueId val="{00000007-75D1-4484-88BF-BAB4171D8DFA}"/>
              </c:ext>
            </c:extLst>
          </c:dPt>
          <c:dPt>
            <c:idx val="13"/>
            <c:invertIfNegative val="0"/>
            <c:bubble3D val="0"/>
            <c:spPr>
              <a:solidFill>
                <a:srgbClr val="FFC000"/>
              </a:solidFill>
              <a:ln>
                <a:noFill/>
              </a:ln>
              <a:effectLst/>
            </c:spPr>
            <c:extLst>
              <c:ext xmlns:c16="http://schemas.microsoft.com/office/drawing/2014/chart" uri="{C3380CC4-5D6E-409C-BE32-E72D297353CC}">
                <c16:uniqueId val="{00000009-75D1-4484-88BF-BAB4171D8DFA}"/>
              </c:ext>
            </c:extLst>
          </c:dPt>
          <c:dPt>
            <c:idx val="14"/>
            <c:invertIfNegative val="0"/>
            <c:bubble3D val="0"/>
            <c:spPr>
              <a:solidFill>
                <a:srgbClr val="92D050"/>
              </a:solidFill>
              <a:ln>
                <a:noFill/>
              </a:ln>
              <a:effectLst/>
            </c:spPr>
            <c:extLst>
              <c:ext xmlns:c16="http://schemas.microsoft.com/office/drawing/2014/chart" uri="{C3380CC4-5D6E-409C-BE32-E72D297353CC}">
                <c16:uniqueId val="{0000000B-75D1-4484-88BF-BAB4171D8DFA}"/>
              </c:ext>
            </c:extLst>
          </c:dPt>
          <c:dPt>
            <c:idx val="15"/>
            <c:invertIfNegative val="0"/>
            <c:bubble3D val="0"/>
            <c:spPr>
              <a:solidFill>
                <a:srgbClr val="92D050"/>
              </a:solidFill>
              <a:ln>
                <a:noFill/>
              </a:ln>
              <a:effectLst/>
            </c:spPr>
            <c:extLst>
              <c:ext xmlns:c16="http://schemas.microsoft.com/office/drawing/2014/chart" uri="{C3380CC4-5D6E-409C-BE32-E72D297353CC}">
                <c16:uniqueId val="{0000000D-75D1-4484-88BF-BAB4171D8DFA}"/>
              </c:ext>
            </c:extLst>
          </c:dPt>
          <c:dPt>
            <c:idx val="16"/>
            <c:invertIfNegative val="0"/>
            <c:bubble3D val="0"/>
            <c:spPr>
              <a:solidFill>
                <a:srgbClr val="FFC000"/>
              </a:solidFill>
              <a:ln>
                <a:noFill/>
              </a:ln>
              <a:effectLst/>
            </c:spPr>
            <c:extLst>
              <c:ext xmlns:c16="http://schemas.microsoft.com/office/drawing/2014/chart" uri="{C3380CC4-5D6E-409C-BE32-E72D297353CC}">
                <c16:uniqueId val="{0000000F-75D1-4484-88BF-BAB4171D8DFA}"/>
              </c:ext>
            </c:extLst>
          </c:dPt>
          <c:dPt>
            <c:idx val="17"/>
            <c:invertIfNegative val="0"/>
            <c:bubble3D val="0"/>
            <c:spPr>
              <a:solidFill>
                <a:srgbClr val="FFC000"/>
              </a:solidFill>
              <a:ln>
                <a:noFill/>
              </a:ln>
              <a:effectLst/>
            </c:spPr>
            <c:extLst>
              <c:ext xmlns:c16="http://schemas.microsoft.com/office/drawing/2014/chart" uri="{C3380CC4-5D6E-409C-BE32-E72D297353CC}">
                <c16:uniqueId val="{00000011-75D1-4484-88BF-BAB4171D8DFA}"/>
              </c:ext>
            </c:extLst>
          </c:dPt>
          <c:dPt>
            <c:idx val="18"/>
            <c:invertIfNegative val="0"/>
            <c:bubble3D val="0"/>
            <c:spPr>
              <a:solidFill>
                <a:srgbClr val="92D050"/>
              </a:solidFill>
              <a:ln>
                <a:noFill/>
              </a:ln>
              <a:effectLst/>
            </c:spPr>
            <c:extLst>
              <c:ext xmlns:c16="http://schemas.microsoft.com/office/drawing/2014/chart" uri="{C3380CC4-5D6E-409C-BE32-E72D297353CC}">
                <c16:uniqueId val="{00000013-75D1-4484-88BF-BAB4171D8DFA}"/>
              </c:ext>
            </c:extLst>
          </c:dPt>
          <c:dPt>
            <c:idx val="19"/>
            <c:invertIfNegative val="0"/>
            <c:bubble3D val="0"/>
            <c:spPr>
              <a:solidFill>
                <a:srgbClr val="FFC000"/>
              </a:solidFill>
              <a:ln>
                <a:noFill/>
              </a:ln>
              <a:effectLst/>
            </c:spPr>
            <c:extLst>
              <c:ext xmlns:c16="http://schemas.microsoft.com/office/drawing/2014/chart" uri="{C3380CC4-5D6E-409C-BE32-E72D297353CC}">
                <c16:uniqueId val="{00000015-75D1-4484-88BF-BAB4171D8DFA}"/>
              </c:ext>
            </c:extLst>
          </c:dPt>
          <c:dPt>
            <c:idx val="20"/>
            <c:invertIfNegative val="0"/>
            <c:bubble3D val="0"/>
            <c:spPr>
              <a:solidFill>
                <a:srgbClr val="92D050"/>
              </a:solidFill>
              <a:ln>
                <a:noFill/>
              </a:ln>
              <a:effectLst/>
            </c:spPr>
            <c:extLst>
              <c:ext xmlns:c16="http://schemas.microsoft.com/office/drawing/2014/chart" uri="{C3380CC4-5D6E-409C-BE32-E72D297353CC}">
                <c16:uniqueId val="{00000017-75D1-4484-88BF-BAB4171D8DFA}"/>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19-75D1-4484-88BF-BAB4171D8DFA}"/>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1B-75D1-4484-88BF-BAB4171D8DFA}"/>
              </c:ext>
            </c:extLst>
          </c:dPt>
          <c:cat>
            <c:strRef>
              <c:f>Sheet1!$A$2:$A$24</c:f>
              <c:strCache>
                <c:ptCount val="23"/>
                <c:pt idx="0">
                  <c:v>Portland ME</c:v>
                </c:pt>
                <c:pt idx="1">
                  <c:v>Northboro MA</c:v>
                </c:pt>
                <c:pt idx="2">
                  <c:v>Worcester MA</c:v>
                </c:pt>
                <c:pt idx="3">
                  <c:v>Sanford ME</c:v>
                </c:pt>
                <c:pt idx="4">
                  <c:v>Souhold NY</c:v>
                </c:pt>
                <c:pt idx="5">
                  <c:v>Middletown RI</c:v>
                </c:pt>
                <c:pt idx="6">
                  <c:v>North Attleborough MA </c:v>
                </c:pt>
                <c:pt idx="7">
                  <c:v>Concord NH</c:v>
                </c:pt>
                <c:pt idx="8">
                  <c:v>Seattle, WA</c:v>
                </c:pt>
                <c:pt idx="9">
                  <c:v>Stonington CT</c:v>
                </c:pt>
                <c:pt idx="10">
                  <c:v>Vancover WA</c:v>
                </c:pt>
                <c:pt idx="11">
                  <c:v>Berkely CA</c:v>
                </c:pt>
                <c:pt idx="12">
                  <c:v>Boulder CO</c:v>
                </c:pt>
                <c:pt idx="13">
                  <c:v>Mansfield CT</c:v>
                </c:pt>
                <c:pt idx="14">
                  <c:v>Eugene OR</c:v>
                </c:pt>
                <c:pt idx="15">
                  <c:v>King County WA</c:v>
                </c:pt>
                <c:pt idx="16">
                  <c:v>Austin TX</c:v>
                </c:pt>
                <c:pt idx="17">
                  <c:v>Brooklyne MA</c:v>
                </c:pt>
                <c:pt idx="18">
                  <c:v>Oakland CA</c:v>
                </c:pt>
                <c:pt idx="19">
                  <c:v>Ft Worth TX</c:v>
                </c:pt>
                <c:pt idx="20">
                  <c:v>San Jose CA</c:v>
                </c:pt>
                <c:pt idx="21">
                  <c:v>Burlington MA</c:v>
                </c:pt>
                <c:pt idx="22">
                  <c:v>Lynn MA</c:v>
                </c:pt>
              </c:strCache>
            </c:strRef>
          </c:cat>
          <c:val>
            <c:numRef>
              <c:f>Sheet1!$B$2:$B$24</c:f>
              <c:numCache>
                <c:formatCode>0</c:formatCode>
                <c:ptCount val="23"/>
                <c:pt idx="0">
                  <c:v>268</c:v>
                </c:pt>
                <c:pt idx="1">
                  <c:v>287</c:v>
                </c:pt>
                <c:pt idx="2">
                  <c:v>337</c:v>
                </c:pt>
                <c:pt idx="3">
                  <c:v>340</c:v>
                </c:pt>
                <c:pt idx="4">
                  <c:v>359</c:v>
                </c:pt>
                <c:pt idx="5">
                  <c:v>359</c:v>
                </c:pt>
                <c:pt idx="6">
                  <c:v>368</c:v>
                </c:pt>
                <c:pt idx="7">
                  <c:v>369</c:v>
                </c:pt>
                <c:pt idx="8">
                  <c:v>369</c:v>
                </c:pt>
                <c:pt idx="9">
                  <c:v>389</c:v>
                </c:pt>
                <c:pt idx="10">
                  <c:v>417</c:v>
                </c:pt>
                <c:pt idx="11">
                  <c:v>418.53960715260934</c:v>
                </c:pt>
                <c:pt idx="12">
                  <c:v>424.03968448442834</c:v>
                </c:pt>
                <c:pt idx="13">
                  <c:v>513</c:v>
                </c:pt>
                <c:pt idx="14">
                  <c:v>530</c:v>
                </c:pt>
                <c:pt idx="15">
                  <c:v>563</c:v>
                </c:pt>
                <c:pt idx="16">
                  <c:v>566.90121024486336</c:v>
                </c:pt>
                <c:pt idx="17">
                  <c:v>576</c:v>
                </c:pt>
                <c:pt idx="18">
                  <c:v>594</c:v>
                </c:pt>
                <c:pt idx="19">
                  <c:v>594.54486145437386</c:v>
                </c:pt>
                <c:pt idx="20">
                  <c:v>626.38113705914452</c:v>
                </c:pt>
                <c:pt idx="21">
                  <c:v>630</c:v>
                </c:pt>
                <c:pt idx="22">
                  <c:v>663</c:v>
                </c:pt>
              </c:numCache>
            </c:numRef>
          </c:val>
          <c:extLst>
            <c:ext xmlns:c16="http://schemas.microsoft.com/office/drawing/2014/chart" uri="{C3380CC4-5D6E-409C-BE32-E72D297353CC}">
              <c16:uniqueId val="{0000001C-75D1-4484-88BF-BAB4171D8DFA}"/>
            </c:ext>
          </c:extLst>
        </c:ser>
        <c:dLbls>
          <c:showLegendKey val="0"/>
          <c:showVal val="0"/>
          <c:showCatName val="0"/>
          <c:showSerName val="0"/>
          <c:showPercent val="0"/>
          <c:showBubbleSize val="0"/>
        </c:dLbls>
        <c:gapWidth val="219"/>
        <c:overlap val="-27"/>
        <c:axId val="158080688"/>
        <c:axId val="158081080"/>
      </c:barChart>
      <c:catAx>
        <c:axId val="15808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8081080"/>
        <c:crosses val="autoZero"/>
        <c:auto val="1"/>
        <c:lblAlgn val="ctr"/>
        <c:lblOffset val="100"/>
        <c:noMultiLvlLbl val="0"/>
      </c:catAx>
      <c:valAx>
        <c:axId val="158081080"/>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08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Annual</a:t>
            </a:r>
            <a:r>
              <a:rPr lang="en-US" sz="1400" baseline="0" dirty="0"/>
              <a:t> Tons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E9D2-49B5-8CA8-DF62026A7E04}"/>
              </c:ext>
            </c:extLst>
          </c:dPt>
          <c:dPt>
            <c:idx val="1"/>
            <c:invertIfNegative val="0"/>
            <c:bubble3D val="0"/>
            <c:spPr>
              <a:solidFill>
                <a:srgbClr val="00B050"/>
              </a:solidFill>
              <a:ln>
                <a:noFill/>
              </a:ln>
              <a:effectLst/>
            </c:spPr>
            <c:extLst>
              <c:ext xmlns:c16="http://schemas.microsoft.com/office/drawing/2014/chart" uri="{C3380CC4-5D6E-409C-BE32-E72D297353CC}">
                <c16:uniqueId val="{00000003-E9D2-49B5-8CA8-DF62026A7E0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Sheet1!$B$2:$B$3</c:f>
              <c:numCache>
                <c:formatCode>General</c:formatCode>
                <c:ptCount val="2"/>
                <c:pt idx="0">
                  <c:v>29802</c:v>
                </c:pt>
                <c:pt idx="1">
                  <c:v>16689</c:v>
                </c:pt>
              </c:numCache>
            </c:numRef>
          </c:val>
          <c:extLst>
            <c:ext xmlns:c16="http://schemas.microsoft.com/office/drawing/2014/chart" uri="{C3380CC4-5D6E-409C-BE32-E72D297353CC}">
              <c16:uniqueId val="{00000000-E9D2-49B5-8CA8-DF62026A7E04}"/>
            </c:ext>
          </c:extLst>
        </c:ser>
        <c:dLbls>
          <c:showLegendKey val="0"/>
          <c:showVal val="0"/>
          <c:showCatName val="0"/>
          <c:showSerName val="0"/>
          <c:showPercent val="0"/>
          <c:showBubbleSize val="0"/>
        </c:dLbls>
        <c:gapWidth val="219"/>
        <c:overlap val="-27"/>
        <c:axId val="300858216"/>
        <c:axId val="300859528"/>
      </c:barChart>
      <c:catAx>
        <c:axId val="30085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9528"/>
        <c:crosses val="autoZero"/>
        <c:auto val="1"/>
        <c:lblAlgn val="ctr"/>
        <c:lblOffset val="100"/>
        <c:noMultiLvlLbl val="0"/>
      </c:catAx>
      <c:valAx>
        <c:axId val="300859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8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Annual</a:t>
            </a:r>
            <a:r>
              <a:rPr lang="en-US" sz="1400" baseline="0" dirty="0"/>
              <a:t> Tons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rgbClr val="00B05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E26-4D8A-BD10-B219C556762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Sheet1!$B$2:$B$3</c:f>
              <c:numCache>
                <c:formatCode>General</c:formatCode>
                <c:ptCount val="2"/>
                <c:pt idx="0">
                  <c:v>8964</c:v>
                </c:pt>
                <c:pt idx="1">
                  <c:v>14209</c:v>
                </c:pt>
              </c:numCache>
            </c:numRef>
          </c:val>
          <c:extLst>
            <c:ext xmlns:c16="http://schemas.microsoft.com/office/drawing/2014/chart" uri="{C3380CC4-5D6E-409C-BE32-E72D297353CC}">
              <c16:uniqueId val="{00000000-1E26-4D8A-BD10-B219C5567622}"/>
            </c:ext>
          </c:extLst>
        </c:ser>
        <c:dLbls>
          <c:showLegendKey val="0"/>
          <c:showVal val="0"/>
          <c:showCatName val="0"/>
          <c:showSerName val="0"/>
          <c:showPercent val="0"/>
          <c:showBubbleSize val="0"/>
        </c:dLbls>
        <c:gapWidth val="219"/>
        <c:overlap val="-27"/>
        <c:axId val="300858216"/>
        <c:axId val="300859528"/>
      </c:barChart>
      <c:catAx>
        <c:axId val="30085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9528"/>
        <c:crosses val="autoZero"/>
        <c:auto val="1"/>
        <c:lblAlgn val="ctr"/>
        <c:lblOffset val="100"/>
        <c:noMultiLvlLbl val="0"/>
      </c:catAx>
      <c:valAx>
        <c:axId val="300859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8216"/>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Avg. Annual Lbs. Per Capita</a:t>
            </a:r>
          </a:p>
        </c:rich>
      </c:tx>
      <c:layout>
        <c:manualLayout>
          <c:xMode val="edge"/>
          <c:yMode val="edge"/>
          <c:x val="0.13547372754876227"/>
          <c:y val="2.94117647058823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rgbClr val="00B05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4BD-4159-831E-0CA78B77F3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Sheet1!$B$2:$B$3</c:f>
              <c:numCache>
                <c:formatCode>General</c:formatCode>
                <c:ptCount val="2"/>
                <c:pt idx="0">
                  <c:v>222</c:v>
                </c:pt>
                <c:pt idx="1">
                  <c:v>352</c:v>
                </c:pt>
              </c:numCache>
            </c:numRef>
          </c:val>
          <c:extLst>
            <c:ext xmlns:c16="http://schemas.microsoft.com/office/drawing/2014/chart" uri="{C3380CC4-5D6E-409C-BE32-E72D297353CC}">
              <c16:uniqueId val="{00000002-34BD-4159-831E-0CA78B77F354}"/>
            </c:ext>
          </c:extLst>
        </c:ser>
        <c:dLbls>
          <c:showLegendKey val="0"/>
          <c:showVal val="0"/>
          <c:showCatName val="0"/>
          <c:showSerName val="0"/>
          <c:showPercent val="0"/>
          <c:showBubbleSize val="0"/>
        </c:dLbls>
        <c:gapWidth val="219"/>
        <c:overlap val="-27"/>
        <c:axId val="300858216"/>
        <c:axId val="300859528"/>
      </c:barChart>
      <c:catAx>
        <c:axId val="30085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9528"/>
        <c:crosses val="autoZero"/>
        <c:auto val="1"/>
        <c:lblAlgn val="ctr"/>
        <c:lblOffset val="100"/>
        <c:noMultiLvlLbl val="0"/>
      </c:catAx>
      <c:valAx>
        <c:axId val="300859528"/>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8216"/>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Avg. Annual Lbs. Per Capita</a:t>
            </a:r>
          </a:p>
        </c:rich>
      </c:tx>
      <c:layout>
        <c:manualLayout>
          <c:xMode val="edge"/>
          <c:yMode val="edge"/>
          <c:x val="0.13547372754876227"/>
          <c:y val="2.94117647058823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rgbClr val="00B05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099-449A-94B9-8B7418A0491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Sheet1!$B$2:$B$3</c:f>
              <c:numCache>
                <c:formatCode>General</c:formatCode>
                <c:ptCount val="2"/>
                <c:pt idx="0">
                  <c:v>737</c:v>
                </c:pt>
                <c:pt idx="1">
                  <c:v>413</c:v>
                </c:pt>
              </c:numCache>
            </c:numRef>
          </c:val>
          <c:extLst>
            <c:ext xmlns:c16="http://schemas.microsoft.com/office/drawing/2014/chart" uri="{C3380CC4-5D6E-409C-BE32-E72D297353CC}">
              <c16:uniqueId val="{00000002-1099-449A-94B9-8B7418A04915}"/>
            </c:ext>
          </c:extLst>
        </c:ser>
        <c:dLbls>
          <c:showLegendKey val="0"/>
          <c:showVal val="0"/>
          <c:showCatName val="0"/>
          <c:showSerName val="0"/>
          <c:showPercent val="0"/>
          <c:showBubbleSize val="0"/>
        </c:dLbls>
        <c:gapWidth val="219"/>
        <c:overlap val="-27"/>
        <c:axId val="300858216"/>
        <c:axId val="300859528"/>
      </c:barChart>
      <c:catAx>
        <c:axId val="30085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9528"/>
        <c:crosses val="autoZero"/>
        <c:auto val="1"/>
        <c:lblAlgn val="ctr"/>
        <c:lblOffset val="100"/>
        <c:noMultiLvlLbl val="0"/>
      </c:catAx>
      <c:valAx>
        <c:axId val="30085952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0858216"/>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Waste</a:t>
            </a:r>
            <a:r>
              <a:rPr lang="en-US" sz="1600" baseline="0" dirty="0"/>
              <a:t> Stream Composition</a:t>
            </a:r>
          </a:p>
          <a:p>
            <a:pPr>
              <a:defRPr sz="1600"/>
            </a:pPr>
            <a:r>
              <a:rPr lang="en-US" sz="1200" baseline="0" dirty="0"/>
              <a:t>(Tons)</a:t>
            </a:r>
            <a:endParaRPr lang="en-US" sz="12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Trash</c:v>
                </c:pt>
              </c:strCache>
            </c:strRef>
          </c:tx>
          <c:spPr>
            <a:solidFill>
              <a:schemeClr val="tx1">
                <a:lumMod val="65000"/>
                <a:lumOff val="3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Sheet1!$B$2:$B$3</c:f>
              <c:numCache>
                <c:formatCode>General</c:formatCode>
                <c:ptCount val="2"/>
                <c:pt idx="0">
                  <c:v>29802</c:v>
                </c:pt>
                <c:pt idx="1">
                  <c:v>16689</c:v>
                </c:pt>
              </c:numCache>
            </c:numRef>
          </c:val>
          <c:extLst>
            <c:ext xmlns:c16="http://schemas.microsoft.com/office/drawing/2014/chart" uri="{C3380CC4-5D6E-409C-BE32-E72D297353CC}">
              <c16:uniqueId val="{00000000-FEE8-460F-9C2D-016CA013411A}"/>
            </c:ext>
          </c:extLst>
        </c:ser>
        <c:ser>
          <c:idx val="1"/>
          <c:order val="1"/>
          <c:tx>
            <c:strRef>
              <c:f>Sheet1!$C$1</c:f>
              <c:strCache>
                <c:ptCount val="1"/>
                <c:pt idx="0">
                  <c:v>Recycling</c:v>
                </c:pt>
              </c:strCache>
            </c:strRef>
          </c:tx>
          <c:spPr>
            <a:solidFill>
              <a:schemeClr val="tx2">
                <a:lumMod val="20000"/>
                <a:lumOff val="80000"/>
              </a:schemeClr>
            </a:solidFill>
            <a:ln>
              <a:solidFill>
                <a:schemeClr val="tx2"/>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Before SMART</c:v>
                </c:pt>
                <c:pt idx="1">
                  <c:v>With SMART</c:v>
                </c:pt>
              </c:strCache>
            </c:strRef>
          </c:cat>
          <c:val>
            <c:numRef>
              <c:f>Sheet1!$C$2:$C$3</c:f>
              <c:numCache>
                <c:formatCode>General</c:formatCode>
                <c:ptCount val="2"/>
                <c:pt idx="0">
                  <c:v>8964</c:v>
                </c:pt>
                <c:pt idx="1">
                  <c:v>14209</c:v>
                </c:pt>
              </c:numCache>
            </c:numRef>
          </c:val>
          <c:extLst>
            <c:ext xmlns:c16="http://schemas.microsoft.com/office/drawing/2014/chart" uri="{C3380CC4-5D6E-409C-BE32-E72D297353CC}">
              <c16:uniqueId val="{00000001-FEE8-460F-9C2D-016CA013411A}"/>
            </c:ext>
          </c:extLst>
        </c:ser>
        <c:dLbls>
          <c:showLegendKey val="0"/>
          <c:showVal val="0"/>
          <c:showCatName val="0"/>
          <c:showSerName val="0"/>
          <c:showPercent val="0"/>
          <c:showBubbleSize val="0"/>
        </c:dLbls>
        <c:gapWidth val="150"/>
        <c:overlap val="100"/>
        <c:axId val="194125336"/>
        <c:axId val="194123368"/>
      </c:barChart>
      <c:catAx>
        <c:axId val="19412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123368"/>
        <c:crosses val="autoZero"/>
        <c:auto val="1"/>
        <c:lblAlgn val="ctr"/>
        <c:lblOffset val="100"/>
        <c:noMultiLvlLbl val="0"/>
      </c:catAx>
      <c:valAx>
        <c:axId val="194123368"/>
        <c:scaling>
          <c:orientation val="minMax"/>
          <c:max val="4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125336"/>
        <c:crosses val="autoZero"/>
        <c:crossBetween val="between"/>
        <c:majorUnit val="10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Est. Annual</a:t>
            </a:r>
            <a:r>
              <a:rPr lang="en-US" sz="1400" b="1" baseline="0" dirty="0">
                <a:solidFill>
                  <a:schemeClr val="tx1"/>
                </a:solidFill>
              </a:rPr>
              <a:t> Tonnage</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3-9E16-43E0-A86F-5E82DA1911B0}"/>
              </c:ext>
            </c:extLst>
          </c:dPt>
          <c:dPt>
            <c:idx val="2"/>
            <c:invertIfNegative val="0"/>
            <c:bubble3D val="0"/>
            <c:spPr>
              <a:solidFill>
                <a:srgbClr val="50921A"/>
              </a:solidFill>
              <a:ln>
                <a:noFill/>
              </a:ln>
              <a:effectLst/>
            </c:spPr>
            <c:extLst>
              <c:ext xmlns:c16="http://schemas.microsoft.com/office/drawing/2014/chart" uri="{C3380CC4-5D6E-409C-BE32-E72D297353CC}">
                <c16:uniqueId val="{00000003-A990-9846-ACB8-84B5A4C4BF6A}"/>
              </c:ext>
            </c:extLst>
          </c:dPt>
          <c:dPt>
            <c:idx val="3"/>
            <c:invertIfNegative val="0"/>
            <c:bubble3D val="0"/>
            <c:spPr>
              <a:solidFill>
                <a:srgbClr val="50921A"/>
              </a:solidFill>
              <a:ln>
                <a:noFill/>
              </a:ln>
              <a:effectLst/>
            </c:spPr>
            <c:extLst>
              <c:ext xmlns:c16="http://schemas.microsoft.com/office/drawing/2014/chart" uri="{C3380CC4-5D6E-409C-BE32-E72D297353CC}">
                <c16:uniqueId val="{00000002-A990-9846-ACB8-84B5A4C4BF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Before SMART Trash</c:v>
                </c:pt>
                <c:pt idx="1">
                  <c:v>Before SMART Recycling</c:v>
                </c:pt>
                <c:pt idx="2">
                  <c:v>With SMART Trash</c:v>
                </c:pt>
                <c:pt idx="3">
                  <c:v>With SMART Recycling</c:v>
                </c:pt>
              </c:strCache>
            </c:strRef>
          </c:cat>
          <c:val>
            <c:numRef>
              <c:f>Sheet1!$B$2:$B$5</c:f>
              <c:numCache>
                <c:formatCode>#,##0</c:formatCode>
                <c:ptCount val="4"/>
                <c:pt idx="0">
                  <c:v>29802</c:v>
                </c:pt>
                <c:pt idx="1">
                  <c:v>8964</c:v>
                </c:pt>
                <c:pt idx="2">
                  <c:v>16689</c:v>
                </c:pt>
                <c:pt idx="3">
                  <c:v>14209</c:v>
                </c:pt>
              </c:numCache>
            </c:numRef>
          </c:val>
          <c:extLst>
            <c:ext xmlns:c16="http://schemas.microsoft.com/office/drawing/2014/chart" uri="{C3380CC4-5D6E-409C-BE32-E72D297353CC}">
              <c16:uniqueId val="{00000000-9E16-43E0-A86F-5E82DA1911B0}"/>
            </c:ext>
          </c:extLst>
        </c:ser>
        <c:dLbls>
          <c:showLegendKey val="0"/>
          <c:showVal val="0"/>
          <c:showCatName val="0"/>
          <c:showSerName val="0"/>
          <c:showPercent val="0"/>
          <c:showBubbleSize val="0"/>
        </c:dLbls>
        <c:gapWidth val="219"/>
        <c:overlap val="-27"/>
        <c:axId val="301694224"/>
        <c:axId val="301694616"/>
      </c:barChart>
      <c:catAx>
        <c:axId val="3016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1694616"/>
        <c:crosses val="autoZero"/>
        <c:auto val="1"/>
        <c:lblAlgn val="ctr"/>
        <c:lblOffset val="100"/>
        <c:noMultiLvlLbl val="0"/>
      </c:catAx>
      <c:valAx>
        <c:axId val="301694616"/>
        <c:scaling>
          <c:orientation val="minMax"/>
          <c:max val="4000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1694224"/>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Est. Annual</a:t>
            </a:r>
            <a:r>
              <a:rPr lang="en-US" sz="1400" b="1" baseline="0" dirty="0">
                <a:solidFill>
                  <a:schemeClr val="tx1"/>
                </a:solidFill>
              </a:rPr>
              <a:t> Tip Costs ($ millions</a:t>
            </a:r>
            <a:r>
              <a:rPr lang="en-US" sz="1400" b="1" baseline="0" dirty="0">
                <a:solidFill>
                  <a:schemeClr val="tx1">
                    <a:lumMod val="75000"/>
                    <a:lumOff val="25000"/>
                  </a:schemeClr>
                </a:solidFill>
              </a:rPr>
              <a:t>)</a:t>
            </a:r>
            <a:endParaRPr lang="en-US" sz="1400" b="1"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2549-4A48-B6ED-70A812ECEE77}"/>
              </c:ext>
            </c:extLst>
          </c:dPt>
          <c:dPt>
            <c:idx val="2"/>
            <c:invertIfNegative val="0"/>
            <c:bubble3D val="0"/>
            <c:spPr>
              <a:solidFill>
                <a:srgbClr val="50921A"/>
              </a:solidFill>
              <a:ln>
                <a:noFill/>
              </a:ln>
              <a:effectLst/>
            </c:spPr>
            <c:extLst>
              <c:ext xmlns:c16="http://schemas.microsoft.com/office/drawing/2014/chart" uri="{C3380CC4-5D6E-409C-BE32-E72D297353CC}">
                <c16:uniqueId val="{00000002-F867-7346-BAE1-070710EB31E3}"/>
              </c:ext>
            </c:extLst>
          </c:dPt>
          <c:dPt>
            <c:idx val="3"/>
            <c:invertIfNegative val="0"/>
            <c:bubble3D val="0"/>
            <c:spPr>
              <a:solidFill>
                <a:srgbClr val="50921A"/>
              </a:solidFill>
              <a:ln>
                <a:noFill/>
              </a:ln>
              <a:effectLst/>
            </c:spPr>
            <c:extLst>
              <c:ext xmlns:c16="http://schemas.microsoft.com/office/drawing/2014/chart" uri="{C3380CC4-5D6E-409C-BE32-E72D297353CC}">
                <c16:uniqueId val="{00000003-F867-7346-BAE1-070710EB31E3}"/>
              </c:ext>
            </c:extLst>
          </c:dPt>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Before SMART Trash</c:v>
                </c:pt>
                <c:pt idx="1">
                  <c:v>Before SMART Recycling</c:v>
                </c:pt>
                <c:pt idx="2">
                  <c:v>With SMART Trash</c:v>
                </c:pt>
                <c:pt idx="3">
                  <c:v>With SMART Recycling</c:v>
                </c:pt>
              </c:strCache>
            </c:strRef>
          </c:cat>
          <c:val>
            <c:numRef>
              <c:f>Sheet1!$B$2:$B$5</c:f>
              <c:numCache>
                <c:formatCode>General</c:formatCode>
                <c:ptCount val="4"/>
                <c:pt idx="0">
                  <c:v>2.38</c:v>
                </c:pt>
                <c:pt idx="1">
                  <c:v>0.45</c:v>
                </c:pt>
                <c:pt idx="2">
                  <c:v>1.34</c:v>
                </c:pt>
                <c:pt idx="3">
                  <c:v>0.71</c:v>
                </c:pt>
              </c:numCache>
            </c:numRef>
          </c:val>
          <c:extLst>
            <c:ext xmlns:c16="http://schemas.microsoft.com/office/drawing/2014/chart" uri="{C3380CC4-5D6E-409C-BE32-E72D297353CC}">
              <c16:uniqueId val="{00000002-2549-4A48-B6ED-70A812ECEE77}"/>
            </c:ext>
          </c:extLst>
        </c:ser>
        <c:dLbls>
          <c:showLegendKey val="0"/>
          <c:showVal val="0"/>
          <c:showCatName val="0"/>
          <c:showSerName val="0"/>
          <c:showPercent val="0"/>
          <c:showBubbleSize val="0"/>
        </c:dLbls>
        <c:gapWidth val="219"/>
        <c:overlap val="-27"/>
        <c:axId val="301695792"/>
        <c:axId val="301696184"/>
      </c:barChart>
      <c:catAx>
        <c:axId val="30169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696184"/>
        <c:crosses val="autoZero"/>
        <c:auto val="1"/>
        <c:lblAlgn val="ctr"/>
        <c:lblOffset val="100"/>
        <c:noMultiLvlLbl val="0"/>
      </c:catAx>
      <c:valAx>
        <c:axId val="301696184"/>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69579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AE4728-B34E-D948-A452-63CE50DD07FF}" type="datetimeFigureOut">
              <a:rPr lang="en-US" smtClean="0"/>
              <a:pPr/>
              <a:t>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E7AD14-DF00-6140-80B8-C158326BECB8}" type="slidenum">
              <a:rPr lang="en-US" smtClean="0"/>
              <a:pPr/>
              <a:t>‹#›</a:t>
            </a:fld>
            <a:endParaRPr lang="en-US"/>
          </a:p>
        </p:txBody>
      </p:sp>
    </p:spTree>
    <p:extLst>
      <p:ext uri="{BB962C8B-B14F-4D97-AF65-F5344CB8AC3E}">
        <p14:creationId xmlns:p14="http://schemas.microsoft.com/office/powerpoint/2010/main" val="3005060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1</a:t>
            </a:fld>
            <a:endParaRPr lang="en-US"/>
          </a:p>
        </p:txBody>
      </p:sp>
    </p:spTree>
    <p:extLst>
      <p:ext uri="{BB962C8B-B14F-4D97-AF65-F5344CB8AC3E}">
        <p14:creationId xmlns:p14="http://schemas.microsoft.com/office/powerpoint/2010/main" val="168367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29</a:t>
            </a:fld>
            <a:endParaRPr lang="en-US"/>
          </a:p>
        </p:txBody>
      </p:sp>
    </p:spTree>
    <p:extLst>
      <p:ext uri="{BB962C8B-B14F-4D97-AF65-F5344CB8AC3E}">
        <p14:creationId xmlns:p14="http://schemas.microsoft.com/office/powerpoint/2010/main" val="253623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C560A-A67D-4083-A8AE-908D58910147}" type="slidenum">
              <a:rPr lang="en-US" smtClean="0"/>
              <a:pPr/>
              <a:t>4</a:t>
            </a:fld>
            <a:endParaRPr lang="en-US" dirty="0"/>
          </a:p>
        </p:txBody>
      </p:sp>
    </p:spTree>
    <p:extLst>
      <p:ext uri="{BB962C8B-B14F-4D97-AF65-F5344CB8AC3E}">
        <p14:creationId xmlns:p14="http://schemas.microsoft.com/office/powerpoint/2010/main" val="221214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C560A-A67D-4083-A8AE-908D58910147}" type="slidenum">
              <a:rPr lang="en-US" smtClean="0"/>
              <a:pPr/>
              <a:t>16</a:t>
            </a:fld>
            <a:endParaRPr lang="en-US" dirty="0"/>
          </a:p>
        </p:txBody>
      </p:sp>
    </p:spTree>
    <p:extLst>
      <p:ext uri="{BB962C8B-B14F-4D97-AF65-F5344CB8AC3E}">
        <p14:creationId xmlns:p14="http://schemas.microsoft.com/office/powerpoint/2010/main" val="277595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C560A-A67D-4083-A8AE-908D58910147}" type="slidenum">
              <a:rPr lang="en-US" smtClean="0"/>
              <a:pPr/>
              <a:t>17</a:t>
            </a:fld>
            <a:endParaRPr lang="en-US" dirty="0"/>
          </a:p>
        </p:txBody>
      </p:sp>
    </p:spTree>
    <p:extLst>
      <p:ext uri="{BB962C8B-B14F-4D97-AF65-F5344CB8AC3E}">
        <p14:creationId xmlns:p14="http://schemas.microsoft.com/office/powerpoint/2010/main" val="35433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19</a:t>
            </a:fld>
            <a:endParaRPr lang="en-US"/>
          </a:p>
        </p:txBody>
      </p:sp>
    </p:spTree>
    <p:extLst>
      <p:ext uri="{BB962C8B-B14F-4D97-AF65-F5344CB8AC3E}">
        <p14:creationId xmlns:p14="http://schemas.microsoft.com/office/powerpoint/2010/main" val="55599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23</a:t>
            </a:fld>
            <a:endParaRPr lang="en-US"/>
          </a:p>
        </p:txBody>
      </p:sp>
    </p:spTree>
    <p:extLst>
      <p:ext uri="{BB962C8B-B14F-4D97-AF65-F5344CB8AC3E}">
        <p14:creationId xmlns:p14="http://schemas.microsoft.com/office/powerpoint/2010/main" val="22263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24</a:t>
            </a:fld>
            <a:endParaRPr lang="en-US"/>
          </a:p>
        </p:txBody>
      </p:sp>
    </p:spTree>
    <p:extLst>
      <p:ext uri="{BB962C8B-B14F-4D97-AF65-F5344CB8AC3E}">
        <p14:creationId xmlns:p14="http://schemas.microsoft.com/office/powerpoint/2010/main" val="46024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BC560A-A67D-4083-A8AE-908D58910147}" type="slidenum">
              <a:rPr lang="en-US" smtClean="0"/>
              <a:pPr/>
              <a:t>25</a:t>
            </a:fld>
            <a:endParaRPr lang="en-US"/>
          </a:p>
        </p:txBody>
      </p:sp>
    </p:spTree>
    <p:extLst>
      <p:ext uri="{BB962C8B-B14F-4D97-AF65-F5344CB8AC3E}">
        <p14:creationId xmlns:p14="http://schemas.microsoft.com/office/powerpoint/2010/main" val="120731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BC560A-A67D-4083-A8AE-908D58910147}" type="slidenum">
              <a:rPr lang="en-US" smtClean="0"/>
              <a:pPr/>
              <a:t>26</a:t>
            </a:fld>
            <a:endParaRPr lang="en-US" dirty="0"/>
          </a:p>
        </p:txBody>
      </p:sp>
    </p:spTree>
    <p:extLst>
      <p:ext uri="{BB962C8B-B14F-4D97-AF65-F5344CB8AC3E}">
        <p14:creationId xmlns:p14="http://schemas.microsoft.com/office/powerpoint/2010/main" val="117752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36920-706C-F043-88AE-B7800E301DAF}"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36920-706C-F043-88AE-B7800E301DAF}"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36920-706C-F043-88AE-B7800E301DAF}"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553200" y="6356350"/>
            <a:ext cx="2133600" cy="365125"/>
          </a:xfrm>
        </p:spPr>
        <p:txBody>
          <a:bodyPr/>
          <a:lstStyle>
            <a:lvl1pPr>
              <a:defRPr>
                <a:solidFill>
                  <a:srgbClr val="898989"/>
                </a:solidFill>
              </a:defRPr>
            </a:lvl1pPr>
          </a:lstStyle>
          <a:p>
            <a:fld id="{044EB4EA-C9FB-4E78-B9D6-22570C50478E}" type="slidenum">
              <a:rPr lang="en-US" smtClean="0"/>
              <a:pPr/>
              <a:t>‹#›</a:t>
            </a:fld>
            <a:endParaRPr lang="en-US" dirty="0"/>
          </a:p>
        </p:txBody>
      </p:sp>
      <p:cxnSp>
        <p:nvCxnSpPr>
          <p:cNvPr id="3" name="Straight Connector 2">
            <a:extLst>
              <a:ext uri="{FF2B5EF4-FFF2-40B4-BE49-F238E27FC236}">
                <a16:creationId xmlns:a16="http://schemas.microsoft.com/office/drawing/2014/main" id="{AD1F6918-E7C4-4A26-9031-5499967CA526}"/>
              </a:ext>
            </a:extLst>
          </p:cNvPr>
          <p:cNvCxnSpPr/>
          <p:nvPr userDrawn="1"/>
        </p:nvCxnSpPr>
        <p:spPr>
          <a:xfrm>
            <a:off x="304800" y="838200"/>
            <a:ext cx="85344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5B07B51-F451-40F0-BD11-344CB1B3F59E}"/>
              </a:ext>
            </a:extLst>
          </p:cNvPr>
          <p:cNvSpPr txBox="1"/>
          <p:nvPr userDrawn="1"/>
        </p:nvSpPr>
        <p:spPr>
          <a:xfrm>
            <a:off x="228600" y="6477000"/>
            <a:ext cx="3910045" cy="215444"/>
          </a:xfrm>
          <a:prstGeom prst="rect">
            <a:avLst/>
          </a:prstGeom>
          <a:noFill/>
        </p:spPr>
        <p:txBody>
          <a:bodyPr wrap="none" rtlCol="0">
            <a:spAutoFit/>
          </a:bodyPr>
          <a:lstStyle/>
          <a:p>
            <a:r>
              <a:rPr lang="en-US" sz="800" dirty="0">
                <a:solidFill>
                  <a:srgbClr val="898989"/>
                </a:solidFill>
              </a:rPr>
              <a:t>Prepared by </a:t>
            </a:r>
            <a:r>
              <a:rPr lang="en-US" sz="800" dirty="0" err="1">
                <a:solidFill>
                  <a:srgbClr val="898989"/>
                </a:solidFill>
              </a:rPr>
              <a:t>WasteZero</a:t>
            </a:r>
            <a:r>
              <a:rPr lang="en-US" sz="800" dirty="0">
                <a:solidFill>
                  <a:srgbClr val="898989"/>
                </a:solidFill>
              </a:rPr>
              <a:t>, Inc. for the CT Dept. of Energy &amp; Environmental Protection, 2019</a:t>
            </a:r>
          </a:p>
        </p:txBody>
      </p:sp>
    </p:spTree>
    <p:extLst>
      <p:ext uri="{BB962C8B-B14F-4D97-AF65-F5344CB8AC3E}">
        <p14:creationId xmlns:p14="http://schemas.microsoft.com/office/powerpoint/2010/main" val="134198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36920-706C-F043-88AE-B7800E301DAF}"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36920-706C-F043-88AE-B7800E301DAF}" type="datetimeFigureOut">
              <a:rPr lang="en-US" smtClean="0"/>
              <a:pPr/>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36920-706C-F043-88AE-B7800E301DAF}"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36920-706C-F043-88AE-B7800E301DAF}" type="datetimeFigureOut">
              <a:rPr lang="en-US" smtClean="0"/>
              <a:pPr/>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36920-706C-F043-88AE-B7800E301DAF}" type="datetimeFigureOut">
              <a:rPr lang="en-US" smtClean="0"/>
              <a:pPr/>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36920-706C-F043-88AE-B7800E301DAF}" type="datetimeFigureOut">
              <a:rPr lang="en-US" smtClean="0"/>
              <a:pPr/>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36920-706C-F043-88AE-B7800E301DAF}"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236920-706C-F043-88AE-B7800E301DAF}" type="datetimeFigureOut">
              <a:rPr lang="en-US" smtClean="0"/>
              <a:pPr/>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C993D-0B88-454B-9081-D3C367A436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36920-706C-F043-88AE-B7800E301DAF}" type="datetimeFigureOut">
              <a:rPr lang="en-US" smtClean="0"/>
              <a:pPr/>
              <a:t>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C993D-0B88-454B-9081-D3C367A436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NUL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12"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27.emf"/><Relationship Id="rId5" Type="http://schemas.openxmlformats.org/officeDocument/2006/relationships/image" Target="../media/image29.png"/><Relationship Id="rId10" Type="http://schemas.openxmlformats.org/officeDocument/2006/relationships/package" Target="../embeddings/Microsoft_Excel_Worksheet9.xlsx"/><Relationship Id="rId4" Type="http://schemas.openxmlformats.org/officeDocument/2006/relationships/image" Target="../media/image28.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a:t>
            </a:fld>
            <a:endParaRPr lang="en-US" dirty="0">
              <a:solidFill>
                <a:prstClr val="black">
                  <a:tint val="75000"/>
                </a:prstClr>
              </a:solidFill>
            </a:endParaRPr>
          </a:p>
        </p:txBody>
      </p:sp>
      <p:grpSp>
        <p:nvGrpSpPr>
          <p:cNvPr id="35" name="Group 6">
            <a:extLst>
              <a:ext uri="{FF2B5EF4-FFF2-40B4-BE49-F238E27FC236}">
                <a16:creationId xmlns:a16="http://schemas.microsoft.com/office/drawing/2014/main" id="{95BFB9B7-B7AF-4F81-A972-EDC396EEF289}"/>
              </a:ext>
            </a:extLst>
          </p:cNvPr>
          <p:cNvGrpSpPr/>
          <p:nvPr/>
        </p:nvGrpSpPr>
        <p:grpSpPr>
          <a:xfrm>
            <a:off x="807876" y="4800600"/>
            <a:ext cx="7528248" cy="1371600"/>
            <a:chOff x="929952" y="4572000"/>
            <a:chExt cx="7528248" cy="1371600"/>
          </a:xfrm>
        </p:grpSpPr>
        <p:pic>
          <p:nvPicPr>
            <p:cNvPr id="36" name="Picture 2" descr="http://www.ct.gov/deep/lib/deep/v4deep/deep_v4_header_02.gif">
              <a:extLst>
                <a:ext uri="{FF2B5EF4-FFF2-40B4-BE49-F238E27FC236}">
                  <a16:creationId xmlns:a16="http://schemas.microsoft.com/office/drawing/2014/main" id="{05C8ED62-7C06-4328-8BF1-2A808951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0608"/>
              <a:ext cx="6400800" cy="882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http://newtownbee.com/files/2013/05/30/CT_DEEP_logo.jpg">
              <a:extLst>
                <a:ext uri="{FF2B5EF4-FFF2-40B4-BE49-F238E27FC236}">
                  <a16:creationId xmlns:a16="http://schemas.microsoft.com/office/drawing/2014/main" id="{6D658940-D679-42ED-B602-B59A86482B2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05" b="100000" l="1220" r="100000">
                          <a14:foregroundMark x1="53049" y1="92771" x2="53049" y2="92771"/>
                        </a14:backgroundRemoval>
                      </a14:imgEffect>
                    </a14:imgLayer>
                  </a14:imgProps>
                </a:ext>
                <a:ext uri="{28A0092B-C50C-407E-A947-70E740481C1C}">
                  <a14:useLocalDpi xmlns:a14="http://schemas.microsoft.com/office/drawing/2010/main" val="0"/>
                </a:ext>
              </a:extLst>
            </a:blip>
            <a:srcRect/>
            <a:stretch>
              <a:fillRect/>
            </a:stretch>
          </p:blipFill>
          <p:spPr bwMode="auto">
            <a:xfrm>
              <a:off x="929952" y="4572000"/>
              <a:ext cx="1356048"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Subtitle 2">
            <a:extLst>
              <a:ext uri="{FF2B5EF4-FFF2-40B4-BE49-F238E27FC236}">
                <a16:creationId xmlns:a16="http://schemas.microsoft.com/office/drawing/2014/main" id="{67C25FD7-D783-4BE5-9046-56A8C9831A09}"/>
              </a:ext>
            </a:extLst>
          </p:cNvPr>
          <p:cNvSpPr txBox="1">
            <a:spLocks/>
          </p:cNvSpPr>
          <p:nvPr/>
        </p:nvSpPr>
        <p:spPr>
          <a:xfrm>
            <a:off x="304800" y="2108006"/>
            <a:ext cx="8534400" cy="1718860"/>
          </a:xfrm>
          <a:prstGeom prst="roundRect">
            <a:avLst/>
          </a:prstGeom>
          <a:noFill/>
        </p:spPr>
        <p:txBody>
          <a:bodyPr lIns="91440" tIns="91440" rIns="91440" bIns="9144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2400" b="1" dirty="0">
                <a:solidFill>
                  <a:schemeClr val="tx1">
                    <a:lumMod val="50000"/>
                    <a:lumOff val="50000"/>
                  </a:schemeClr>
                </a:solidFill>
              </a:rPr>
              <a:t>Save Money and Reduce Trash (SMART) Benefits Analysis</a:t>
            </a:r>
          </a:p>
          <a:p>
            <a:pPr marL="0" indent="0" algn="ctr">
              <a:spcBef>
                <a:spcPts val="600"/>
              </a:spcBef>
              <a:spcAft>
                <a:spcPts val="600"/>
              </a:spcAft>
              <a:buNone/>
            </a:pPr>
            <a:r>
              <a:rPr lang="en-US" sz="1600" i="1" dirty="0">
                <a:solidFill>
                  <a:schemeClr val="tx1">
                    <a:lumMod val="50000"/>
                    <a:lumOff val="50000"/>
                  </a:schemeClr>
                </a:solidFill>
              </a:rPr>
              <a:t>Prepared for the</a:t>
            </a:r>
          </a:p>
          <a:p>
            <a:pPr marL="0" indent="0" algn="ctr">
              <a:spcBef>
                <a:spcPts val="600"/>
              </a:spcBef>
              <a:spcAft>
                <a:spcPts val="600"/>
              </a:spcAft>
              <a:buNone/>
            </a:pPr>
            <a:r>
              <a:rPr lang="en-US" sz="2000" b="1" dirty="0">
                <a:solidFill>
                  <a:schemeClr val="tx1">
                    <a:lumMod val="50000"/>
                    <a:lumOff val="50000"/>
                  </a:schemeClr>
                </a:solidFill>
              </a:rPr>
              <a:t>Northeastern Connecticut Council of Governments (NECCOG)</a:t>
            </a:r>
            <a:endParaRPr lang="en-US" sz="2000" b="1" dirty="0">
              <a:solidFill>
                <a:schemeClr val="tx2"/>
              </a:solidFill>
            </a:endParaRPr>
          </a:p>
          <a:p>
            <a:pPr marL="0" indent="0" algn="ctr">
              <a:spcBef>
                <a:spcPts val="1200"/>
              </a:spcBef>
              <a:buNone/>
            </a:pPr>
            <a:endParaRPr lang="en-US" sz="1800" dirty="0">
              <a:solidFill>
                <a:schemeClr val="tx2"/>
              </a:solidFill>
            </a:endParaRPr>
          </a:p>
          <a:p>
            <a:pPr marL="0" indent="0" algn="ctr">
              <a:spcBef>
                <a:spcPts val="1200"/>
              </a:spcBef>
              <a:buNone/>
            </a:pPr>
            <a:r>
              <a:rPr lang="en-US" sz="1800" dirty="0">
                <a:solidFill>
                  <a:schemeClr val="tx2"/>
                </a:solidFill>
              </a:rPr>
              <a:t>October 2019</a:t>
            </a:r>
          </a:p>
        </p:txBody>
      </p:sp>
    </p:spTree>
    <p:extLst>
      <p:ext uri="{BB962C8B-B14F-4D97-AF65-F5344CB8AC3E}">
        <p14:creationId xmlns:p14="http://schemas.microsoft.com/office/powerpoint/2010/main" val="165117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SMART Results</a:t>
            </a:r>
          </a:p>
        </p:txBody>
      </p:sp>
      <p:sp>
        <p:nvSpPr>
          <p:cNvPr id="56" name="Content Placeholder 2">
            <a:extLst>
              <a:ext uri="{FF2B5EF4-FFF2-40B4-BE49-F238E27FC236}">
                <a16:creationId xmlns:a16="http://schemas.microsoft.com/office/drawing/2014/main" id="{6340E5E0-9647-4825-8AF8-ADF62E626795}"/>
              </a:ext>
            </a:extLst>
          </p:cNvPr>
          <p:cNvSpPr txBox="1">
            <a:spLocks/>
          </p:cNvSpPr>
          <p:nvPr/>
        </p:nvSpPr>
        <p:spPr>
          <a:xfrm>
            <a:off x="152400" y="924068"/>
            <a:ext cx="8839200" cy="56257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b="1" dirty="0">
                <a:solidFill>
                  <a:schemeClr val="tx1"/>
                </a:solidFill>
              </a:rPr>
              <a:t>Results are highly consistent.  The data spans decades across hundreds of municipalities with diverse demographics.</a:t>
            </a:r>
          </a:p>
        </p:txBody>
      </p:sp>
      <p:sp>
        <p:nvSpPr>
          <p:cNvPr id="17" name="Slide Number Placeholder 5">
            <a:extLst>
              <a:ext uri="{FF2B5EF4-FFF2-40B4-BE49-F238E27FC236}">
                <a16:creationId xmlns:a16="http://schemas.microsoft.com/office/drawing/2014/main" id="{8B4C5EFB-7AF9-432C-BB2D-F1B58D742A62}"/>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10</a:t>
            </a:fld>
            <a:endParaRPr lang="en-US" dirty="0">
              <a:solidFill>
                <a:prstClr val="black">
                  <a:tint val="75000"/>
                </a:prstClr>
              </a:solidFill>
            </a:endParaRPr>
          </a:p>
        </p:txBody>
      </p:sp>
      <p:sp>
        <p:nvSpPr>
          <p:cNvPr id="18" name="Rectangle 17">
            <a:extLst>
              <a:ext uri="{FF2B5EF4-FFF2-40B4-BE49-F238E27FC236}">
                <a16:creationId xmlns:a16="http://schemas.microsoft.com/office/drawing/2014/main" id="{924E7D9C-409D-42FA-93BF-9DBEE2FFD379}"/>
              </a:ext>
            </a:extLst>
          </p:cNvPr>
          <p:cNvSpPr/>
          <p:nvPr/>
        </p:nvSpPr>
        <p:spPr>
          <a:xfrm>
            <a:off x="1246490" y="3245022"/>
            <a:ext cx="3164842" cy="449428"/>
          </a:xfrm>
          <a:prstGeom prst="rect">
            <a:avLst/>
          </a:prstGeom>
          <a:solidFill>
            <a:schemeClr val="tx2">
              <a:lumMod val="20000"/>
              <a:lumOff val="80000"/>
            </a:schemeClr>
          </a:solidFill>
          <a:ln w="12700" cap="flat" cmpd="sng" algn="ctr">
            <a:solidFill>
              <a:srgbClr val="4F81BD">
                <a:lumMod val="75000"/>
              </a:srgb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Waterville, Maine</a:t>
            </a:r>
            <a:b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b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54% Decline in MSW in 1 Year</a:t>
            </a:r>
            <a:endParaRPr kumimoji="0" lang="en-US" sz="11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sp>
        <p:nvSpPr>
          <p:cNvPr id="19" name="Rectangle 18">
            <a:extLst>
              <a:ext uri="{FF2B5EF4-FFF2-40B4-BE49-F238E27FC236}">
                <a16:creationId xmlns:a16="http://schemas.microsoft.com/office/drawing/2014/main" id="{F53FCCC6-3201-4A2F-8552-17D204839F97}"/>
              </a:ext>
            </a:extLst>
          </p:cNvPr>
          <p:cNvSpPr/>
          <p:nvPr/>
        </p:nvSpPr>
        <p:spPr>
          <a:xfrm>
            <a:off x="4771390" y="3245022"/>
            <a:ext cx="3140049" cy="449428"/>
          </a:xfrm>
          <a:prstGeom prst="rect">
            <a:avLst/>
          </a:prstGeom>
          <a:solidFill>
            <a:schemeClr val="tx2">
              <a:lumMod val="20000"/>
              <a:lumOff val="80000"/>
            </a:schemeClr>
          </a:solidFill>
          <a:ln w="12700" cap="flat" cmpd="sng" algn="ctr">
            <a:solidFill>
              <a:srgbClr val="4F81BD">
                <a:lumMod val="75000"/>
              </a:srgbClr>
            </a:solidFill>
            <a:prstDash val="solid"/>
          </a:ln>
          <a:effectLst/>
        </p:spPr>
        <p:txBody>
          <a:bodyPr wrap="square" rtlCol="0" anchor="ctr">
            <a:noAutofit/>
          </a:bodyPr>
          <a:lstStyle/>
          <a:p>
            <a:pPr lvl="0" algn="ctr">
              <a:spcBef>
                <a:spcPts val="600"/>
              </a:spcBef>
              <a:defRPr/>
            </a:pP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Malden, Mass.</a:t>
            </a:r>
            <a:b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b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52% Decline in </a:t>
            </a:r>
            <a:r>
              <a:rPr lang="en-US" sz="1400" b="1" kern="0" cap="small" dirty="0">
                <a:solidFill>
                  <a:prstClr val="black"/>
                </a:solidFill>
                <a:latin typeface="Calibri" panose="020F0502020204030204" pitchFamily="34" charset="0"/>
                <a:cs typeface="Arial" pitchFamily="34" charset="0"/>
              </a:rPr>
              <a:t>MSW </a:t>
            </a: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Over 5 years</a:t>
            </a:r>
            <a:endParaRPr kumimoji="0" lang="en-US" sz="11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sp>
        <p:nvSpPr>
          <p:cNvPr id="20" name="Rectangle 19">
            <a:extLst>
              <a:ext uri="{FF2B5EF4-FFF2-40B4-BE49-F238E27FC236}">
                <a16:creationId xmlns:a16="http://schemas.microsoft.com/office/drawing/2014/main" id="{2F595D6B-FD25-4784-9F4F-319877DD122F}"/>
              </a:ext>
            </a:extLst>
          </p:cNvPr>
          <p:cNvSpPr/>
          <p:nvPr/>
        </p:nvSpPr>
        <p:spPr>
          <a:xfrm>
            <a:off x="4771390" y="5916333"/>
            <a:ext cx="3140049" cy="449428"/>
          </a:xfrm>
          <a:prstGeom prst="rect">
            <a:avLst/>
          </a:prstGeom>
          <a:solidFill>
            <a:schemeClr val="tx2">
              <a:lumMod val="20000"/>
              <a:lumOff val="80000"/>
            </a:schemeClr>
          </a:solidFill>
          <a:ln w="12700" cap="flat" cmpd="sng" algn="ctr">
            <a:solidFill>
              <a:srgbClr val="4F81BD">
                <a:lumMod val="75000"/>
              </a:srgbClr>
            </a:solidFill>
            <a:prstDash val="solid"/>
          </a:ln>
          <a:effectLst/>
        </p:spPr>
        <p:txBody>
          <a:bodyPr wrap="square" rtlCol="0" anchor="ctr">
            <a:noAutofit/>
          </a:bodyPr>
          <a:lstStyle/>
          <a:p>
            <a:pPr lvl="0" algn="ctr">
              <a:spcBef>
                <a:spcPts val="600"/>
              </a:spcBef>
              <a:defRPr/>
            </a:pP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Sanford, Maine</a:t>
            </a:r>
            <a:b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br>
            <a:r>
              <a:rPr lang="en-US" sz="1400" b="1" kern="0" cap="small" dirty="0">
                <a:solidFill>
                  <a:prstClr val="black"/>
                </a:solidFill>
                <a:latin typeface="Calibri" panose="020F0502020204030204" pitchFamily="34" charset="0"/>
                <a:cs typeface="Arial" pitchFamily="34" charset="0"/>
              </a:rPr>
              <a:t>Powerful Message</a:t>
            </a:r>
            <a:endParaRPr kumimoji="0" lang="en-US" sz="11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pic>
        <p:nvPicPr>
          <p:cNvPr id="21" name="Picture 20">
            <a:extLst>
              <a:ext uri="{FF2B5EF4-FFF2-40B4-BE49-F238E27FC236}">
                <a16:creationId xmlns:a16="http://schemas.microsoft.com/office/drawing/2014/main" id="{991AF242-7AD5-44DA-A10C-A27AE050BACD}"/>
              </a:ext>
            </a:extLst>
          </p:cNvPr>
          <p:cNvPicPr>
            <a:picLocks noChangeAspect="1"/>
          </p:cNvPicPr>
          <p:nvPr/>
        </p:nvPicPr>
        <p:blipFill>
          <a:blip r:embed="rId2"/>
          <a:stretch>
            <a:fillRect/>
          </a:stretch>
        </p:blipFill>
        <p:spPr>
          <a:xfrm>
            <a:off x="4746726" y="3963072"/>
            <a:ext cx="3140049" cy="1932965"/>
          </a:xfrm>
          <a:prstGeom prst="rect">
            <a:avLst/>
          </a:prstGeom>
          <a:ln>
            <a:solidFill>
              <a:sysClr val="windowText" lastClr="000000"/>
            </a:solidFill>
          </a:ln>
        </p:spPr>
      </p:pic>
      <p:pic>
        <p:nvPicPr>
          <p:cNvPr id="22" name="Picture 21">
            <a:extLst>
              <a:ext uri="{FF2B5EF4-FFF2-40B4-BE49-F238E27FC236}">
                <a16:creationId xmlns:a16="http://schemas.microsoft.com/office/drawing/2014/main" id="{D98E82C8-8E8F-4491-BE94-7D45A20DCC06}"/>
              </a:ext>
            </a:extLst>
          </p:cNvPr>
          <p:cNvPicPr>
            <a:picLocks noChangeAspect="1"/>
          </p:cNvPicPr>
          <p:nvPr/>
        </p:nvPicPr>
        <p:blipFill>
          <a:blip r:embed="rId3"/>
          <a:stretch>
            <a:fillRect/>
          </a:stretch>
        </p:blipFill>
        <p:spPr>
          <a:xfrm>
            <a:off x="4760656" y="1295400"/>
            <a:ext cx="3140049" cy="1932965"/>
          </a:xfrm>
          <a:prstGeom prst="rect">
            <a:avLst/>
          </a:prstGeom>
          <a:ln>
            <a:solidFill>
              <a:sysClr val="windowText" lastClr="000000"/>
            </a:solidFill>
          </a:ln>
        </p:spPr>
      </p:pic>
      <p:sp>
        <p:nvSpPr>
          <p:cNvPr id="23" name="Rectangle 22">
            <a:extLst>
              <a:ext uri="{FF2B5EF4-FFF2-40B4-BE49-F238E27FC236}">
                <a16:creationId xmlns:a16="http://schemas.microsoft.com/office/drawing/2014/main" id="{32B3AA3D-4E4A-46AD-89C3-923DEC76E099}"/>
              </a:ext>
            </a:extLst>
          </p:cNvPr>
          <p:cNvSpPr/>
          <p:nvPr/>
        </p:nvSpPr>
        <p:spPr>
          <a:xfrm>
            <a:off x="1246490" y="5916333"/>
            <a:ext cx="3140049" cy="449428"/>
          </a:xfrm>
          <a:prstGeom prst="rect">
            <a:avLst/>
          </a:prstGeom>
          <a:solidFill>
            <a:schemeClr val="tx2">
              <a:lumMod val="20000"/>
              <a:lumOff val="80000"/>
            </a:schemeClr>
          </a:solidFill>
          <a:ln w="12700" cap="flat" cmpd="sng" algn="ctr">
            <a:solidFill>
              <a:srgbClr val="4F81BD">
                <a:lumMod val="75000"/>
              </a:srgbClr>
            </a:solidFill>
            <a:prstDash val="solid"/>
          </a:ln>
          <a:effectLst/>
        </p:spPr>
        <p:txBody>
          <a:bodyPr wrap="square" rtlCol="0" anchor="ctr">
            <a:noAutofit/>
          </a:bodyPr>
          <a:lstStyle/>
          <a:p>
            <a:pPr lvl="0" algn="ctr">
              <a:spcBef>
                <a:spcPts val="600"/>
              </a:spcBef>
              <a:defRPr/>
            </a:pPr>
            <a:r>
              <a:rPr lang="en-US" sz="1400" b="1" kern="0" cap="small" dirty="0">
                <a:solidFill>
                  <a:prstClr val="black"/>
                </a:solidFill>
                <a:latin typeface="Calibri" panose="020F0502020204030204" pitchFamily="34" charset="0"/>
                <a:cs typeface="Arial" pitchFamily="34" charset="0"/>
              </a:rPr>
              <a:t>Dartmouth</a:t>
            </a: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 Mass.</a:t>
            </a:r>
            <a:b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br>
            <a:r>
              <a:rPr kumimoji="0" lang="en-US" sz="1400" b="1" i="0" u="none" strike="noStrike" kern="0" cap="small" spc="0" normalizeH="0" baseline="0" noProof="0" dirty="0">
                <a:ln>
                  <a:noFill/>
                </a:ln>
                <a:solidFill>
                  <a:prstClr val="black"/>
                </a:solidFill>
                <a:effectLst/>
                <a:uLnTx/>
                <a:uFillTx/>
                <a:latin typeface="Calibri" panose="020F0502020204030204" pitchFamily="34" charset="0"/>
                <a:cs typeface="Arial" pitchFamily="34" charset="0"/>
              </a:rPr>
              <a:t>59% Decline in </a:t>
            </a:r>
            <a:r>
              <a:rPr lang="en-US" sz="1400" b="1" kern="0" cap="small" dirty="0">
                <a:solidFill>
                  <a:prstClr val="black"/>
                </a:solidFill>
                <a:latin typeface="Calibri" panose="020F0502020204030204" pitchFamily="34" charset="0"/>
                <a:cs typeface="Arial" pitchFamily="34" charset="0"/>
              </a:rPr>
              <a:t>MSW </a:t>
            </a:r>
            <a:endParaRPr kumimoji="0" lang="en-US" sz="1100" b="1" i="0" u="none" strike="noStrike" kern="0" cap="none" spc="0" normalizeH="0" baseline="0" noProof="0" dirty="0">
              <a:ln>
                <a:noFill/>
              </a:ln>
              <a:solidFill>
                <a:prstClr val="black"/>
              </a:solidFill>
              <a:effectLst/>
              <a:uLnTx/>
              <a:uFillTx/>
              <a:latin typeface="Calibri" panose="020F0502020204030204" pitchFamily="34" charset="0"/>
              <a:cs typeface="Arial" pitchFamily="34" charset="0"/>
            </a:endParaRPr>
          </a:p>
        </p:txBody>
      </p:sp>
      <p:pic>
        <p:nvPicPr>
          <p:cNvPr id="24" name="Picture 23">
            <a:extLst>
              <a:ext uri="{FF2B5EF4-FFF2-40B4-BE49-F238E27FC236}">
                <a16:creationId xmlns:a16="http://schemas.microsoft.com/office/drawing/2014/main" id="{B68615DD-ACC1-4C50-BA46-2507C3A917BE}"/>
              </a:ext>
            </a:extLst>
          </p:cNvPr>
          <p:cNvPicPr>
            <a:picLocks noChangeAspect="1"/>
          </p:cNvPicPr>
          <p:nvPr/>
        </p:nvPicPr>
        <p:blipFill>
          <a:blip r:embed="rId4"/>
          <a:stretch>
            <a:fillRect/>
          </a:stretch>
        </p:blipFill>
        <p:spPr>
          <a:xfrm>
            <a:off x="1246490" y="1295400"/>
            <a:ext cx="3164842" cy="1936016"/>
          </a:xfrm>
          <a:prstGeom prst="rect">
            <a:avLst/>
          </a:prstGeom>
          <a:ln>
            <a:solidFill>
              <a:sysClr val="windowText" lastClr="000000"/>
            </a:solidFill>
          </a:ln>
        </p:spPr>
      </p:pic>
      <p:pic>
        <p:nvPicPr>
          <p:cNvPr id="25" name="Picture 24">
            <a:extLst>
              <a:ext uri="{FF2B5EF4-FFF2-40B4-BE49-F238E27FC236}">
                <a16:creationId xmlns:a16="http://schemas.microsoft.com/office/drawing/2014/main" id="{ACF77A72-2CDB-4A75-B9BA-8C17FD621848}"/>
              </a:ext>
            </a:extLst>
          </p:cNvPr>
          <p:cNvPicPr>
            <a:picLocks noChangeAspect="1"/>
          </p:cNvPicPr>
          <p:nvPr/>
        </p:nvPicPr>
        <p:blipFill>
          <a:blip r:embed="rId5"/>
          <a:stretch>
            <a:fillRect/>
          </a:stretch>
        </p:blipFill>
        <p:spPr>
          <a:xfrm>
            <a:off x="1232560" y="3963072"/>
            <a:ext cx="3140049" cy="1932965"/>
          </a:xfrm>
          <a:prstGeom prst="rect">
            <a:avLst/>
          </a:prstGeom>
          <a:ln>
            <a:solidFill>
              <a:schemeClr val="tx1">
                <a:lumMod val="95000"/>
                <a:lumOff val="5000"/>
              </a:schemeClr>
            </a:solidFill>
          </a:ln>
        </p:spPr>
      </p:pic>
    </p:spTree>
    <p:extLst>
      <p:ext uri="{BB962C8B-B14F-4D97-AF65-F5344CB8AC3E}">
        <p14:creationId xmlns:p14="http://schemas.microsoft.com/office/powerpoint/2010/main" val="231804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Global SMART Efforts (Selected Examples)</a:t>
            </a:r>
          </a:p>
        </p:txBody>
      </p:sp>
      <p:sp>
        <p:nvSpPr>
          <p:cNvPr id="17" name="Slide Number Placeholder 5">
            <a:extLst>
              <a:ext uri="{FF2B5EF4-FFF2-40B4-BE49-F238E27FC236}">
                <a16:creationId xmlns:a16="http://schemas.microsoft.com/office/drawing/2014/main" id="{8B4C5EFB-7AF9-432C-BB2D-F1B58D742A62}"/>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11</a:t>
            </a:fld>
            <a:endParaRPr lang="en-US" dirty="0">
              <a:solidFill>
                <a:prstClr val="black">
                  <a:tint val="75000"/>
                </a:prstClr>
              </a:solidFill>
            </a:endParaRPr>
          </a:p>
        </p:txBody>
      </p:sp>
      <p:sp>
        <p:nvSpPr>
          <p:cNvPr id="14" name="Rectangle 13">
            <a:extLst>
              <a:ext uri="{FF2B5EF4-FFF2-40B4-BE49-F238E27FC236}">
                <a16:creationId xmlns:a16="http://schemas.microsoft.com/office/drawing/2014/main" id="{E2C497C6-AC1A-4EA9-87AA-6E88771D825A}"/>
              </a:ext>
            </a:extLst>
          </p:cNvPr>
          <p:cNvSpPr/>
          <p:nvPr/>
        </p:nvSpPr>
        <p:spPr>
          <a:xfrm>
            <a:off x="556411" y="1235660"/>
            <a:ext cx="2475780" cy="20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a:extLst>
              <a:ext uri="{FF2B5EF4-FFF2-40B4-BE49-F238E27FC236}">
                <a16:creationId xmlns:a16="http://schemas.microsoft.com/office/drawing/2014/main" id="{CC35B6AE-59E0-450D-84B1-474F9F848780}"/>
              </a:ext>
            </a:extLst>
          </p:cNvPr>
          <p:cNvSpPr txBox="1"/>
          <p:nvPr/>
        </p:nvSpPr>
        <p:spPr>
          <a:xfrm>
            <a:off x="864080" y="933233"/>
            <a:ext cx="1777041" cy="338554"/>
          </a:xfrm>
          <a:prstGeom prst="rect">
            <a:avLst/>
          </a:prstGeom>
          <a:noFill/>
        </p:spPr>
        <p:txBody>
          <a:bodyPr wrap="none" rtlCol="0">
            <a:noAutofit/>
          </a:bodyPr>
          <a:lstStyle/>
          <a:p>
            <a:pPr algn="ctr"/>
            <a:r>
              <a:rPr lang="en-US" sz="2000" b="1" dirty="0">
                <a:solidFill>
                  <a:srgbClr val="1F497D">
                    <a:lumMod val="75000"/>
                  </a:srgbClr>
                </a:solidFill>
              </a:rPr>
              <a:t>Europe</a:t>
            </a:r>
          </a:p>
        </p:txBody>
      </p:sp>
      <p:sp>
        <p:nvSpPr>
          <p:cNvPr id="16" name="Rectangle 15">
            <a:extLst>
              <a:ext uri="{FF2B5EF4-FFF2-40B4-BE49-F238E27FC236}">
                <a16:creationId xmlns:a16="http://schemas.microsoft.com/office/drawing/2014/main" id="{1A4A264D-EA6F-46B5-81B0-1FAF8689C1B6}"/>
              </a:ext>
            </a:extLst>
          </p:cNvPr>
          <p:cNvSpPr/>
          <p:nvPr/>
        </p:nvSpPr>
        <p:spPr>
          <a:xfrm>
            <a:off x="6100547" y="1235660"/>
            <a:ext cx="2475780" cy="20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a:extLst>
              <a:ext uri="{FF2B5EF4-FFF2-40B4-BE49-F238E27FC236}">
                <a16:creationId xmlns:a16="http://schemas.microsoft.com/office/drawing/2014/main" id="{4F225253-DA0A-4734-9661-31D25C6CDD50}"/>
              </a:ext>
            </a:extLst>
          </p:cNvPr>
          <p:cNvSpPr txBox="1"/>
          <p:nvPr/>
        </p:nvSpPr>
        <p:spPr>
          <a:xfrm>
            <a:off x="6510089" y="933233"/>
            <a:ext cx="1777041" cy="338554"/>
          </a:xfrm>
          <a:prstGeom prst="rect">
            <a:avLst/>
          </a:prstGeom>
          <a:noFill/>
        </p:spPr>
        <p:txBody>
          <a:bodyPr wrap="none" rtlCol="0">
            <a:noAutofit/>
          </a:bodyPr>
          <a:lstStyle/>
          <a:p>
            <a:pPr algn="ctr"/>
            <a:r>
              <a:rPr lang="en-US" sz="2000" b="1" dirty="0">
                <a:solidFill>
                  <a:srgbClr val="1F497D">
                    <a:lumMod val="75000"/>
                  </a:srgbClr>
                </a:solidFill>
              </a:rPr>
              <a:t>Taiwan</a:t>
            </a:r>
          </a:p>
        </p:txBody>
      </p:sp>
      <p:sp>
        <p:nvSpPr>
          <p:cNvPr id="28" name="TextBox 27">
            <a:extLst>
              <a:ext uri="{FF2B5EF4-FFF2-40B4-BE49-F238E27FC236}">
                <a16:creationId xmlns:a16="http://schemas.microsoft.com/office/drawing/2014/main" id="{60FA6C96-8DC9-4D85-A949-ADD45C336ACC}"/>
              </a:ext>
            </a:extLst>
          </p:cNvPr>
          <p:cNvSpPr txBox="1"/>
          <p:nvPr/>
        </p:nvSpPr>
        <p:spPr>
          <a:xfrm>
            <a:off x="6060365" y="3062168"/>
            <a:ext cx="2956120" cy="984885"/>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600" dirty="0">
                <a:solidFill>
                  <a:prstClr val="black">
                    <a:lumMod val="75000"/>
                    <a:lumOff val="25000"/>
                  </a:prstClr>
                </a:solidFill>
              </a:rPr>
              <a:t>Taipei uses bag-based SMART.</a:t>
            </a:r>
          </a:p>
          <a:p>
            <a:pPr marL="515938" lvl="1" indent="-171450">
              <a:spcBef>
                <a:spcPts val="600"/>
              </a:spcBef>
              <a:buFont typeface="Calibri" panose="020F0502020204030204" pitchFamily="34" charset="0"/>
              <a:buChar char="−"/>
            </a:pPr>
            <a:r>
              <a:rPr lang="en-US" sz="1600" dirty="0">
                <a:solidFill>
                  <a:prstClr val="black">
                    <a:lumMod val="75000"/>
                    <a:lumOff val="25000"/>
                  </a:prstClr>
                </a:solidFill>
              </a:rPr>
              <a:t>Reduced waste by 33%</a:t>
            </a:r>
          </a:p>
          <a:p>
            <a:pPr marL="515938" lvl="1" indent="-171450">
              <a:spcBef>
                <a:spcPts val="600"/>
              </a:spcBef>
              <a:buFont typeface="Calibri" panose="020F0502020204030204" pitchFamily="34" charset="0"/>
              <a:buChar char="−"/>
            </a:pPr>
            <a:r>
              <a:rPr lang="en-US" sz="1600" dirty="0">
                <a:solidFill>
                  <a:prstClr val="black">
                    <a:lumMod val="75000"/>
                    <a:lumOff val="25000"/>
                  </a:prstClr>
                </a:solidFill>
              </a:rPr>
              <a:t>Recycling rate is &gt;50%</a:t>
            </a:r>
          </a:p>
        </p:txBody>
      </p:sp>
      <p:sp>
        <p:nvSpPr>
          <p:cNvPr id="29" name="Rectangle 28">
            <a:extLst>
              <a:ext uri="{FF2B5EF4-FFF2-40B4-BE49-F238E27FC236}">
                <a16:creationId xmlns:a16="http://schemas.microsoft.com/office/drawing/2014/main" id="{CA9024D8-8641-4BBD-99EF-F0D3D87D3A53}"/>
              </a:ext>
            </a:extLst>
          </p:cNvPr>
          <p:cNvSpPr/>
          <p:nvPr/>
        </p:nvSpPr>
        <p:spPr>
          <a:xfrm>
            <a:off x="3407300" y="1546027"/>
            <a:ext cx="2475780" cy="204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TextBox 29">
            <a:extLst>
              <a:ext uri="{FF2B5EF4-FFF2-40B4-BE49-F238E27FC236}">
                <a16:creationId xmlns:a16="http://schemas.microsoft.com/office/drawing/2014/main" id="{6D5D9EA8-2D33-4753-A968-BF11B9B61B80}"/>
              </a:ext>
            </a:extLst>
          </p:cNvPr>
          <p:cNvSpPr txBox="1"/>
          <p:nvPr/>
        </p:nvSpPr>
        <p:spPr>
          <a:xfrm>
            <a:off x="3688410" y="933233"/>
            <a:ext cx="1777041" cy="338554"/>
          </a:xfrm>
          <a:prstGeom prst="rect">
            <a:avLst/>
          </a:prstGeom>
          <a:noFill/>
        </p:spPr>
        <p:txBody>
          <a:bodyPr wrap="none" rtlCol="0">
            <a:noAutofit/>
          </a:bodyPr>
          <a:lstStyle/>
          <a:p>
            <a:pPr algn="ctr"/>
            <a:r>
              <a:rPr lang="en-US" sz="2000" b="1" dirty="0">
                <a:solidFill>
                  <a:srgbClr val="1F497D">
                    <a:lumMod val="75000"/>
                  </a:srgbClr>
                </a:solidFill>
              </a:rPr>
              <a:t>South Korea </a:t>
            </a:r>
          </a:p>
        </p:txBody>
      </p:sp>
      <p:sp>
        <p:nvSpPr>
          <p:cNvPr id="31" name="TextBox 30">
            <a:extLst>
              <a:ext uri="{FF2B5EF4-FFF2-40B4-BE49-F238E27FC236}">
                <a16:creationId xmlns:a16="http://schemas.microsoft.com/office/drawing/2014/main" id="{8C9FFD93-70C1-421F-B3E8-A1D9648092DD}"/>
              </a:ext>
            </a:extLst>
          </p:cNvPr>
          <p:cNvSpPr txBox="1"/>
          <p:nvPr/>
        </p:nvSpPr>
        <p:spPr>
          <a:xfrm>
            <a:off x="288437" y="2930627"/>
            <a:ext cx="3099325" cy="3277820"/>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600" dirty="0">
                <a:solidFill>
                  <a:prstClr val="black">
                    <a:lumMod val="75000"/>
                    <a:lumOff val="25000"/>
                  </a:prstClr>
                </a:solidFill>
              </a:rPr>
              <a:t>ZeroWaste Europe’s 1</a:t>
            </a:r>
            <a:r>
              <a:rPr lang="en-US" sz="1600" baseline="30000" dirty="0">
                <a:solidFill>
                  <a:prstClr val="black">
                    <a:lumMod val="75000"/>
                    <a:lumOff val="25000"/>
                  </a:prstClr>
                </a:solidFill>
              </a:rPr>
              <a:t>st</a:t>
            </a:r>
            <a:r>
              <a:rPr lang="en-US" sz="1600" dirty="0">
                <a:solidFill>
                  <a:prstClr val="black">
                    <a:lumMod val="75000"/>
                    <a:lumOff val="25000"/>
                  </a:prstClr>
                </a:solidFill>
              </a:rPr>
              <a:t> Category Municipalities must use SMART.</a:t>
            </a:r>
          </a:p>
          <a:p>
            <a:pPr marL="171450" indent="-171450">
              <a:spcBef>
                <a:spcPts val="1200"/>
              </a:spcBef>
              <a:buFont typeface="Arial" panose="020B0604020202020204" pitchFamily="34" charset="0"/>
              <a:buChar char="•"/>
            </a:pPr>
            <a:r>
              <a:rPr lang="en-US" sz="1600" dirty="0">
                <a:solidFill>
                  <a:prstClr val="black">
                    <a:lumMod val="75000"/>
                    <a:lumOff val="25000"/>
                  </a:prstClr>
                </a:solidFill>
              </a:rPr>
              <a:t>Low annual per capita disposal (300-500 lbs.) with SMART in:</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Belgium</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Austria</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Switzerland</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Estonia</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France</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Italy</a:t>
            </a:r>
          </a:p>
          <a:p>
            <a:pPr marL="569913" lvl="1" indent="-225425">
              <a:spcBef>
                <a:spcPts val="600"/>
              </a:spcBef>
              <a:buFont typeface="Calibri" panose="020F0502020204030204" pitchFamily="34" charset="0"/>
              <a:buChar char="−"/>
            </a:pPr>
            <a:r>
              <a:rPr lang="en-US" sz="1400" dirty="0">
                <a:solidFill>
                  <a:prstClr val="black">
                    <a:lumMod val="75000"/>
                    <a:lumOff val="25000"/>
                  </a:prstClr>
                </a:solidFill>
              </a:rPr>
              <a:t>Others</a:t>
            </a:r>
            <a:endParaRPr lang="en-US" sz="1600" dirty="0">
              <a:solidFill>
                <a:prstClr val="black">
                  <a:lumMod val="75000"/>
                  <a:lumOff val="25000"/>
                </a:prstClr>
              </a:solidFill>
            </a:endParaRPr>
          </a:p>
        </p:txBody>
      </p:sp>
      <p:sp>
        <p:nvSpPr>
          <p:cNvPr id="32" name="TextBox 31">
            <a:extLst>
              <a:ext uri="{FF2B5EF4-FFF2-40B4-BE49-F238E27FC236}">
                <a16:creationId xmlns:a16="http://schemas.microsoft.com/office/drawing/2014/main" id="{E4603DCF-B9F4-4F22-96B2-0FCB7A23DD2D}"/>
              </a:ext>
            </a:extLst>
          </p:cNvPr>
          <p:cNvSpPr txBox="1"/>
          <p:nvPr/>
        </p:nvSpPr>
        <p:spPr>
          <a:xfrm>
            <a:off x="3437900" y="3031190"/>
            <a:ext cx="2656380" cy="738664"/>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600" dirty="0">
                <a:solidFill>
                  <a:prstClr val="black">
                    <a:lumMod val="75000"/>
                    <a:lumOff val="25000"/>
                  </a:prstClr>
                </a:solidFill>
              </a:rPr>
              <a:t>Seoul reduced waste 42%.</a:t>
            </a:r>
          </a:p>
          <a:p>
            <a:pPr marL="171450" indent="-171450">
              <a:spcBef>
                <a:spcPts val="1200"/>
              </a:spcBef>
              <a:buFont typeface="Arial" panose="020B0604020202020204" pitchFamily="34" charset="0"/>
              <a:buChar char="•"/>
            </a:pPr>
            <a:endParaRPr lang="en-US" sz="1600" dirty="0">
              <a:solidFill>
                <a:prstClr val="black">
                  <a:lumMod val="75000"/>
                  <a:lumOff val="25000"/>
                </a:prstClr>
              </a:solidFill>
            </a:endParaRPr>
          </a:p>
        </p:txBody>
      </p:sp>
      <p:pic>
        <p:nvPicPr>
          <p:cNvPr id="33" name="Content Placeholder 3" descr="Taipei.png">
            <a:extLst>
              <a:ext uri="{FF2B5EF4-FFF2-40B4-BE49-F238E27FC236}">
                <a16:creationId xmlns:a16="http://schemas.microsoft.com/office/drawing/2014/main" id="{A537CFD2-D6FE-4AAB-BACF-007D5C6C8E8D}"/>
              </a:ext>
            </a:extLst>
          </p:cNvPr>
          <p:cNvPicPr>
            <a:picLocks noChangeAspect="1"/>
          </p:cNvPicPr>
          <p:nvPr/>
        </p:nvPicPr>
        <p:blipFill>
          <a:blip r:embed="rId2"/>
          <a:srcRect l="-18277" r="-18277"/>
          <a:stretch>
            <a:fillRect/>
          </a:stretch>
        </p:blipFill>
        <p:spPr>
          <a:xfrm>
            <a:off x="6220892" y="1463478"/>
            <a:ext cx="2355435" cy="1295399"/>
          </a:xfrm>
          <a:prstGeom prst="rect">
            <a:avLst/>
          </a:prstGeom>
        </p:spPr>
      </p:pic>
      <p:pic>
        <p:nvPicPr>
          <p:cNvPr id="34" name="Content Placeholder 3" descr="Tiawan.png">
            <a:extLst>
              <a:ext uri="{FF2B5EF4-FFF2-40B4-BE49-F238E27FC236}">
                <a16:creationId xmlns:a16="http://schemas.microsoft.com/office/drawing/2014/main" id="{56F39424-5A75-4A15-9336-AB159FCB0AA8}"/>
              </a:ext>
            </a:extLst>
          </p:cNvPr>
          <p:cNvPicPr>
            <a:picLocks noChangeAspect="1"/>
          </p:cNvPicPr>
          <p:nvPr/>
        </p:nvPicPr>
        <p:blipFill>
          <a:blip r:embed="rId3"/>
          <a:srcRect l="-47683" r="-47683"/>
          <a:stretch>
            <a:fillRect/>
          </a:stretch>
        </p:blipFill>
        <p:spPr>
          <a:xfrm>
            <a:off x="3187476" y="1463478"/>
            <a:ext cx="2732471" cy="1502754"/>
          </a:xfrm>
          <a:prstGeom prst="rect">
            <a:avLst/>
          </a:prstGeom>
        </p:spPr>
      </p:pic>
      <p:pic>
        <p:nvPicPr>
          <p:cNvPr id="35" name="Picture 3">
            <a:extLst>
              <a:ext uri="{FF2B5EF4-FFF2-40B4-BE49-F238E27FC236}">
                <a16:creationId xmlns:a16="http://schemas.microsoft.com/office/drawing/2014/main" id="{3021DC9A-1C62-4D8F-A6E6-712F73E4466D}"/>
              </a:ext>
            </a:extLst>
          </p:cNvPr>
          <p:cNvPicPr>
            <a:picLocks noChangeAspect="1"/>
          </p:cNvPicPr>
          <p:nvPr/>
        </p:nvPicPr>
        <p:blipFill>
          <a:blip r:embed="rId4"/>
          <a:srcRect/>
          <a:stretch>
            <a:fillRect/>
          </a:stretch>
        </p:blipFill>
        <p:spPr bwMode="auto">
          <a:xfrm>
            <a:off x="2106396" y="5223564"/>
            <a:ext cx="1421930" cy="850090"/>
          </a:xfrm>
          <a:prstGeom prst="rect">
            <a:avLst/>
          </a:prstGeom>
          <a:noFill/>
          <a:ln w="9525">
            <a:noFill/>
            <a:miter lim="800000"/>
            <a:headEnd/>
            <a:tailEnd/>
          </a:ln>
        </p:spPr>
      </p:pic>
      <p:sp>
        <p:nvSpPr>
          <p:cNvPr id="36" name="Rectangle 35">
            <a:extLst>
              <a:ext uri="{FF2B5EF4-FFF2-40B4-BE49-F238E27FC236}">
                <a16:creationId xmlns:a16="http://schemas.microsoft.com/office/drawing/2014/main" id="{342A4E7C-BFD1-4D82-877F-5332E5BF733D}"/>
              </a:ext>
            </a:extLst>
          </p:cNvPr>
          <p:cNvSpPr/>
          <p:nvPr/>
        </p:nvSpPr>
        <p:spPr>
          <a:xfrm>
            <a:off x="2106396" y="4738899"/>
            <a:ext cx="1524000" cy="461665"/>
          </a:xfrm>
          <a:prstGeom prst="rect">
            <a:avLst/>
          </a:prstGeom>
        </p:spPr>
        <p:txBody>
          <a:bodyPr wrap="square">
            <a:spAutoFit/>
          </a:bodyPr>
          <a:lstStyle/>
          <a:p>
            <a:r>
              <a:rPr lang="en-US" sz="1200" dirty="0"/>
              <a:t>SMART – Zurich </a:t>
            </a:r>
          </a:p>
          <a:p>
            <a:r>
              <a:rPr lang="en-US" sz="1200" dirty="0"/>
              <a:t>Reduced Waste 41% </a:t>
            </a:r>
          </a:p>
        </p:txBody>
      </p:sp>
      <p:pic>
        <p:nvPicPr>
          <p:cNvPr id="37" name="Picture 36">
            <a:extLst>
              <a:ext uri="{FF2B5EF4-FFF2-40B4-BE49-F238E27FC236}">
                <a16:creationId xmlns:a16="http://schemas.microsoft.com/office/drawing/2014/main" id="{8D27F3DC-8077-40EE-93E2-30383EBDAD74}"/>
              </a:ext>
            </a:extLst>
          </p:cNvPr>
          <p:cNvPicPr/>
          <p:nvPr/>
        </p:nvPicPr>
        <p:blipFill>
          <a:blip r:embed="rId5"/>
          <a:srcRect/>
          <a:stretch>
            <a:fillRect/>
          </a:stretch>
        </p:blipFill>
        <p:spPr bwMode="auto">
          <a:xfrm>
            <a:off x="702237" y="1494551"/>
            <a:ext cx="2184128" cy="1277135"/>
          </a:xfrm>
          <a:prstGeom prst="rect">
            <a:avLst/>
          </a:prstGeom>
          <a:noFill/>
          <a:ln w="9525">
            <a:noFill/>
            <a:miter lim="800000"/>
            <a:headEnd/>
            <a:tailEnd/>
          </a:ln>
        </p:spPr>
      </p:pic>
      <p:pic>
        <p:nvPicPr>
          <p:cNvPr id="38" name="Content Placeholder 3">
            <a:extLst>
              <a:ext uri="{FF2B5EF4-FFF2-40B4-BE49-F238E27FC236}">
                <a16:creationId xmlns:a16="http://schemas.microsoft.com/office/drawing/2014/main" id="{F6D4CCDB-BA7C-47FF-B968-3A4FD668F3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1761" y="4682821"/>
            <a:ext cx="1756474" cy="1066800"/>
          </a:xfrm>
          <a:prstGeom prst="rect">
            <a:avLst/>
          </a:prstGeom>
        </p:spPr>
      </p:pic>
      <p:sp>
        <p:nvSpPr>
          <p:cNvPr id="39" name="Rectangle 38">
            <a:extLst>
              <a:ext uri="{FF2B5EF4-FFF2-40B4-BE49-F238E27FC236}">
                <a16:creationId xmlns:a16="http://schemas.microsoft.com/office/drawing/2014/main" id="{9F154071-5E42-4FDA-8F96-E7D0E74B10E8}"/>
              </a:ext>
            </a:extLst>
          </p:cNvPr>
          <p:cNvSpPr/>
          <p:nvPr/>
        </p:nvSpPr>
        <p:spPr>
          <a:xfrm>
            <a:off x="7220691" y="4277149"/>
            <a:ext cx="798617" cy="400110"/>
          </a:xfrm>
          <a:prstGeom prst="rect">
            <a:avLst/>
          </a:prstGeom>
        </p:spPr>
        <p:txBody>
          <a:bodyPr wrap="none">
            <a:spAutoFit/>
          </a:bodyPr>
          <a:lstStyle/>
          <a:p>
            <a:pPr algn="ctr"/>
            <a:r>
              <a:rPr lang="en-US" sz="2000" b="1" dirty="0">
                <a:solidFill>
                  <a:srgbClr val="1F497D">
                    <a:lumMod val="75000"/>
                  </a:srgbClr>
                </a:solidFill>
              </a:rPr>
              <a:t>Japan</a:t>
            </a:r>
          </a:p>
        </p:txBody>
      </p:sp>
      <p:sp>
        <p:nvSpPr>
          <p:cNvPr id="40" name="Rectangle 39">
            <a:extLst>
              <a:ext uri="{FF2B5EF4-FFF2-40B4-BE49-F238E27FC236}">
                <a16:creationId xmlns:a16="http://schemas.microsoft.com/office/drawing/2014/main" id="{FB1394C7-00E3-4816-9347-A2A43618B8CD}"/>
              </a:ext>
            </a:extLst>
          </p:cNvPr>
          <p:cNvSpPr/>
          <p:nvPr/>
        </p:nvSpPr>
        <p:spPr>
          <a:xfrm>
            <a:off x="6565932" y="5771575"/>
            <a:ext cx="2301809" cy="584775"/>
          </a:xfrm>
          <a:prstGeom prst="rect">
            <a:avLst/>
          </a:prstGeom>
        </p:spPr>
        <p:txBody>
          <a:bodyPr wrap="square">
            <a:spAutoFit/>
          </a:bodyPr>
          <a:lstStyle/>
          <a:p>
            <a:pPr marL="171450" indent="-171450">
              <a:spcBef>
                <a:spcPts val="1200"/>
              </a:spcBef>
              <a:buFont typeface="Arial" panose="020B0604020202020204" pitchFamily="34" charset="0"/>
              <a:buChar char="•"/>
            </a:pPr>
            <a:r>
              <a:rPr lang="en-US" sz="1600" dirty="0">
                <a:solidFill>
                  <a:prstClr val="black">
                    <a:lumMod val="75000"/>
                    <a:lumOff val="25000"/>
                  </a:prstClr>
                </a:solidFill>
              </a:rPr>
              <a:t>Kyoto reduced waste more than 40%.</a:t>
            </a:r>
          </a:p>
        </p:txBody>
      </p:sp>
      <p:sp>
        <p:nvSpPr>
          <p:cNvPr id="41" name="Rectangle 40">
            <a:extLst>
              <a:ext uri="{FF2B5EF4-FFF2-40B4-BE49-F238E27FC236}">
                <a16:creationId xmlns:a16="http://schemas.microsoft.com/office/drawing/2014/main" id="{D79D87EA-8F37-44EC-8B3B-D337B9D5EF15}"/>
              </a:ext>
            </a:extLst>
          </p:cNvPr>
          <p:cNvSpPr/>
          <p:nvPr/>
        </p:nvSpPr>
        <p:spPr>
          <a:xfrm>
            <a:off x="3920504" y="3607290"/>
            <a:ext cx="1449372" cy="400110"/>
          </a:xfrm>
          <a:prstGeom prst="rect">
            <a:avLst/>
          </a:prstGeom>
        </p:spPr>
        <p:txBody>
          <a:bodyPr wrap="none">
            <a:spAutoFit/>
          </a:bodyPr>
          <a:lstStyle/>
          <a:p>
            <a:pPr algn="ctr"/>
            <a:r>
              <a:rPr lang="en-US" sz="2000" b="1" dirty="0">
                <a:solidFill>
                  <a:srgbClr val="1F497D">
                    <a:lumMod val="75000"/>
                  </a:srgbClr>
                </a:solidFill>
              </a:rPr>
              <a:t>Scandinavia</a:t>
            </a:r>
          </a:p>
        </p:txBody>
      </p:sp>
      <p:pic>
        <p:nvPicPr>
          <p:cNvPr id="42" name="Content Placeholder 3" descr="Untitled.png">
            <a:extLst>
              <a:ext uri="{FF2B5EF4-FFF2-40B4-BE49-F238E27FC236}">
                <a16:creationId xmlns:a16="http://schemas.microsoft.com/office/drawing/2014/main" id="{F761F8C3-DCEC-4EC9-8570-1DFE133CD5E7}"/>
              </a:ext>
            </a:extLst>
          </p:cNvPr>
          <p:cNvPicPr>
            <a:picLocks noChangeAspect="1"/>
          </p:cNvPicPr>
          <p:nvPr/>
        </p:nvPicPr>
        <p:blipFill>
          <a:blip r:embed="rId7"/>
          <a:srcRect l="-11406" r="-11406"/>
          <a:stretch>
            <a:fillRect/>
          </a:stretch>
        </p:blipFill>
        <p:spPr>
          <a:xfrm>
            <a:off x="3638172" y="4026216"/>
            <a:ext cx="2515262" cy="1522622"/>
          </a:xfrm>
          <a:prstGeom prst="rect">
            <a:avLst/>
          </a:prstGeom>
        </p:spPr>
      </p:pic>
    </p:spTree>
    <p:extLst>
      <p:ext uri="{BB962C8B-B14F-4D97-AF65-F5344CB8AC3E}">
        <p14:creationId xmlns:p14="http://schemas.microsoft.com/office/powerpoint/2010/main" val="281083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Bag-Based SMART</a:t>
            </a:r>
          </a:p>
        </p:txBody>
      </p:sp>
      <p:pic>
        <p:nvPicPr>
          <p:cNvPr id="4" name="Picture 3">
            <a:extLst>
              <a:ext uri="{FF2B5EF4-FFF2-40B4-BE49-F238E27FC236}">
                <a16:creationId xmlns:a16="http://schemas.microsoft.com/office/drawing/2014/main" id="{4413F1D1-DCC5-4DB7-B810-ED160ECFC6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94" r="16410"/>
          <a:stretch/>
        </p:blipFill>
        <p:spPr bwMode="auto">
          <a:xfrm>
            <a:off x="6179479" y="2540046"/>
            <a:ext cx="2071759" cy="2108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EA6A6586-5CFD-4790-AD8F-1101B9B45810}"/>
              </a:ext>
            </a:extLst>
          </p:cNvPr>
          <p:cNvSpPr/>
          <p:nvPr/>
        </p:nvSpPr>
        <p:spPr>
          <a:xfrm>
            <a:off x="3152080" y="1881686"/>
            <a:ext cx="2590800" cy="33250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lumMod val="75000"/>
                  <a:lumOff val="25000"/>
                </a:prstClr>
              </a:solidFill>
            </a:endParaRPr>
          </a:p>
        </p:txBody>
      </p:sp>
      <p:sp>
        <p:nvSpPr>
          <p:cNvPr id="6" name="TextBox 19">
            <a:extLst>
              <a:ext uri="{FF2B5EF4-FFF2-40B4-BE49-F238E27FC236}">
                <a16:creationId xmlns:a16="http://schemas.microsoft.com/office/drawing/2014/main" id="{7F89BD98-24D7-4EFB-B9F4-55E9B031700E}"/>
              </a:ext>
            </a:extLst>
          </p:cNvPr>
          <p:cNvSpPr txBox="1"/>
          <p:nvPr/>
        </p:nvSpPr>
        <p:spPr>
          <a:xfrm>
            <a:off x="3356669" y="1924265"/>
            <a:ext cx="219774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olidFill>
                  <a:prstClr val="black">
                    <a:lumMod val="75000"/>
                    <a:lumOff val="25000"/>
                  </a:prstClr>
                </a:solidFill>
              </a:rPr>
              <a:t>Pay per Bag for Trash</a:t>
            </a:r>
            <a:endParaRPr lang="en-US" b="1" kern="0" baseline="30000" dirty="0">
              <a:solidFill>
                <a:prstClr val="black">
                  <a:lumMod val="75000"/>
                  <a:lumOff val="25000"/>
                </a:prstClr>
              </a:solidFill>
            </a:endParaRPr>
          </a:p>
        </p:txBody>
      </p:sp>
      <p:sp>
        <p:nvSpPr>
          <p:cNvPr id="7" name="TextBox 20">
            <a:extLst>
              <a:ext uri="{FF2B5EF4-FFF2-40B4-BE49-F238E27FC236}">
                <a16:creationId xmlns:a16="http://schemas.microsoft.com/office/drawing/2014/main" id="{4C5ACEBA-64A8-4A1E-9AC1-AB01EF9BFDBC}"/>
              </a:ext>
            </a:extLst>
          </p:cNvPr>
          <p:cNvSpPr txBox="1"/>
          <p:nvPr/>
        </p:nvSpPr>
        <p:spPr>
          <a:xfrm>
            <a:off x="6259907" y="1924265"/>
            <a:ext cx="25187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olidFill>
                  <a:prstClr val="black">
                    <a:lumMod val="75000"/>
                    <a:lumOff val="25000"/>
                  </a:prstClr>
                </a:solidFill>
              </a:rPr>
              <a:t>Residents Recycle More</a:t>
            </a:r>
            <a:endParaRPr lang="en-US" b="1" kern="0" baseline="30000" dirty="0">
              <a:solidFill>
                <a:prstClr val="black">
                  <a:lumMod val="75000"/>
                  <a:lumOff val="25000"/>
                </a:prstClr>
              </a:solidFill>
            </a:endParaRPr>
          </a:p>
        </p:txBody>
      </p:sp>
      <p:sp>
        <p:nvSpPr>
          <p:cNvPr id="8" name="TextBox 17">
            <a:extLst>
              <a:ext uri="{FF2B5EF4-FFF2-40B4-BE49-F238E27FC236}">
                <a16:creationId xmlns:a16="http://schemas.microsoft.com/office/drawing/2014/main" id="{BC047BB0-3E12-4C42-909B-FAB6770CFE49}"/>
              </a:ext>
            </a:extLst>
          </p:cNvPr>
          <p:cNvSpPr txBox="1"/>
          <p:nvPr/>
        </p:nvSpPr>
        <p:spPr>
          <a:xfrm>
            <a:off x="953411" y="1924265"/>
            <a:ext cx="15322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olidFill>
                  <a:prstClr val="black">
                    <a:lumMod val="75000"/>
                    <a:lumOff val="25000"/>
                  </a:prstClr>
                </a:solidFill>
              </a:rPr>
              <a:t>Cut Fees</a:t>
            </a:r>
            <a:endParaRPr lang="en-US" b="1" kern="0" baseline="30000" dirty="0">
              <a:solidFill>
                <a:prstClr val="black">
                  <a:lumMod val="75000"/>
                  <a:lumOff val="25000"/>
                </a:prstClr>
              </a:solidFill>
            </a:endParaRPr>
          </a:p>
        </p:txBody>
      </p:sp>
      <p:pic>
        <p:nvPicPr>
          <p:cNvPr id="9" name="Picture 8">
            <a:extLst>
              <a:ext uri="{FF2B5EF4-FFF2-40B4-BE49-F238E27FC236}">
                <a16:creationId xmlns:a16="http://schemas.microsoft.com/office/drawing/2014/main" id="{914AEF0D-8A39-4CEA-843B-6D997B94BAE2}"/>
              </a:ext>
            </a:extLst>
          </p:cNvPr>
          <p:cNvPicPr>
            <a:picLocks noChangeAspect="1"/>
          </p:cNvPicPr>
          <p:nvPr/>
        </p:nvPicPr>
        <p:blipFill>
          <a:blip r:embed="rId3"/>
          <a:stretch>
            <a:fillRect/>
          </a:stretch>
        </p:blipFill>
        <p:spPr>
          <a:xfrm>
            <a:off x="657645" y="2540046"/>
            <a:ext cx="1636171" cy="2108144"/>
          </a:xfrm>
          <a:prstGeom prst="rect">
            <a:avLst/>
          </a:prstGeom>
        </p:spPr>
      </p:pic>
      <p:sp>
        <p:nvSpPr>
          <p:cNvPr id="10" name="TextBox 9">
            <a:extLst>
              <a:ext uri="{FF2B5EF4-FFF2-40B4-BE49-F238E27FC236}">
                <a16:creationId xmlns:a16="http://schemas.microsoft.com/office/drawing/2014/main" id="{F86118C0-2FB7-48C6-83D3-532F41AF80ED}"/>
              </a:ext>
            </a:extLst>
          </p:cNvPr>
          <p:cNvSpPr txBox="1"/>
          <p:nvPr/>
        </p:nvSpPr>
        <p:spPr>
          <a:xfrm>
            <a:off x="152400" y="858510"/>
            <a:ext cx="8839199" cy="523220"/>
          </a:xfrm>
          <a:prstGeom prst="rect">
            <a:avLst/>
          </a:prstGeom>
          <a:noFill/>
        </p:spPr>
        <p:txBody>
          <a:bodyPr wrap="square" rtlCol="0">
            <a:spAutoFit/>
          </a:bodyPr>
          <a:lstStyle/>
          <a:p>
            <a:r>
              <a:rPr lang="en-US" sz="1400" b="1" dirty="0">
                <a:solidFill>
                  <a:prstClr val="black">
                    <a:lumMod val="75000"/>
                    <a:lumOff val="25000"/>
                  </a:prstClr>
                </a:solidFill>
              </a:rPr>
              <a:t>SMART treats trash like any other utility:  Residents pay for the service based on how much of it they use.  Bag-based SMART is the most effective available way to reduce residential trash, and it works with all collection methods.</a:t>
            </a:r>
          </a:p>
        </p:txBody>
      </p:sp>
      <p:sp>
        <p:nvSpPr>
          <p:cNvPr id="11" name="Oval 10">
            <a:extLst>
              <a:ext uri="{FF2B5EF4-FFF2-40B4-BE49-F238E27FC236}">
                <a16:creationId xmlns:a16="http://schemas.microsoft.com/office/drawing/2014/main" id="{1B6C792B-9C15-46D0-9453-DF3011DE61E4}"/>
              </a:ext>
            </a:extLst>
          </p:cNvPr>
          <p:cNvSpPr/>
          <p:nvPr/>
        </p:nvSpPr>
        <p:spPr>
          <a:xfrm>
            <a:off x="609600" y="1941866"/>
            <a:ext cx="338328" cy="334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1</a:t>
            </a:r>
          </a:p>
        </p:txBody>
      </p:sp>
      <p:sp>
        <p:nvSpPr>
          <p:cNvPr id="12" name="Oval 11">
            <a:extLst>
              <a:ext uri="{FF2B5EF4-FFF2-40B4-BE49-F238E27FC236}">
                <a16:creationId xmlns:a16="http://schemas.microsoft.com/office/drawing/2014/main" id="{FD006B3C-7DDE-4F99-9721-CB77149229D1}"/>
              </a:ext>
            </a:extLst>
          </p:cNvPr>
          <p:cNvSpPr/>
          <p:nvPr/>
        </p:nvSpPr>
        <p:spPr>
          <a:xfrm>
            <a:off x="3002639" y="1941866"/>
            <a:ext cx="338328" cy="334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2</a:t>
            </a:r>
          </a:p>
        </p:txBody>
      </p:sp>
      <p:sp>
        <p:nvSpPr>
          <p:cNvPr id="13" name="Oval 12">
            <a:extLst>
              <a:ext uri="{FF2B5EF4-FFF2-40B4-BE49-F238E27FC236}">
                <a16:creationId xmlns:a16="http://schemas.microsoft.com/office/drawing/2014/main" id="{23DBA10C-AC0F-4F42-97E7-9FDDD3FCF5D8}"/>
              </a:ext>
            </a:extLst>
          </p:cNvPr>
          <p:cNvSpPr/>
          <p:nvPr/>
        </p:nvSpPr>
        <p:spPr>
          <a:xfrm>
            <a:off x="5926771" y="1941866"/>
            <a:ext cx="338328" cy="334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3</a:t>
            </a:r>
          </a:p>
        </p:txBody>
      </p:sp>
      <p:pic>
        <p:nvPicPr>
          <p:cNvPr id="14" name="Picture 2" descr="Fall River is going to use purple pay-as-you-throw trash bags from WasteZero, like this one from Gloucester.">
            <a:extLst>
              <a:ext uri="{FF2B5EF4-FFF2-40B4-BE49-F238E27FC236}">
                <a16:creationId xmlns:a16="http://schemas.microsoft.com/office/drawing/2014/main" id="{63BBC798-2109-4E9E-8AF1-65ADD27B2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346" y="2559215"/>
            <a:ext cx="1640265" cy="20889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7C30399-572A-4C31-ADFB-6D7AA51F7EAD}"/>
              </a:ext>
            </a:extLst>
          </p:cNvPr>
          <p:cNvSpPr txBox="1"/>
          <p:nvPr/>
        </p:nvSpPr>
        <p:spPr>
          <a:xfrm>
            <a:off x="6070763" y="4724400"/>
            <a:ext cx="2707931" cy="1208023"/>
          </a:xfrm>
          <a:prstGeom prst="rect">
            <a:avLst/>
          </a:prstGeom>
          <a:noFill/>
        </p:spPr>
        <p:txBody>
          <a:bodyPr wrap="square" rtlCol="0">
            <a:spAutoFit/>
          </a:bodyPr>
          <a:lstStyle/>
          <a:p>
            <a:pPr marL="285750" indent="-285750">
              <a:spcBef>
                <a:spcPts val="600"/>
              </a:spcBef>
              <a:buClr>
                <a:srgbClr val="008000"/>
              </a:buClr>
              <a:buSzPct val="152000"/>
              <a:buFont typeface="Wingdings" panose="05000000000000000000" pitchFamily="2" charset="2"/>
              <a:buChar char="ü"/>
            </a:pPr>
            <a:r>
              <a:rPr lang="en-US" sz="1050" dirty="0"/>
              <a:t>Recycling and composting increases</a:t>
            </a:r>
          </a:p>
          <a:p>
            <a:pPr marL="285750" indent="-285750">
              <a:spcBef>
                <a:spcPts val="600"/>
              </a:spcBef>
              <a:buClr>
                <a:srgbClr val="008000"/>
              </a:buClr>
              <a:buSzPct val="152000"/>
              <a:buFont typeface="Wingdings" panose="05000000000000000000" pitchFamily="2" charset="2"/>
              <a:buChar char="ü"/>
            </a:pPr>
            <a:r>
              <a:rPr lang="en-US" sz="1050" dirty="0"/>
              <a:t>Solid waste is reduced</a:t>
            </a:r>
          </a:p>
          <a:p>
            <a:pPr marL="285750" indent="-285750">
              <a:spcBef>
                <a:spcPts val="600"/>
              </a:spcBef>
              <a:buClr>
                <a:srgbClr val="008000"/>
              </a:buClr>
              <a:buSzPct val="152000"/>
              <a:buFont typeface="Wingdings" panose="05000000000000000000" pitchFamily="2" charset="2"/>
              <a:buChar char="ü"/>
            </a:pPr>
            <a:r>
              <a:rPr lang="en-US" sz="1050" dirty="0"/>
              <a:t>Collection and disposal costs drop </a:t>
            </a:r>
          </a:p>
          <a:p>
            <a:pPr marL="285750" indent="-285750">
              <a:spcBef>
                <a:spcPts val="600"/>
              </a:spcBef>
              <a:buClr>
                <a:srgbClr val="008000"/>
              </a:buClr>
              <a:buSzPct val="152000"/>
              <a:buFont typeface="Wingdings" panose="05000000000000000000" pitchFamily="2" charset="2"/>
              <a:buChar char="ü"/>
            </a:pPr>
            <a:r>
              <a:rPr lang="en-US" sz="1050" dirty="0"/>
              <a:t>Landfill </a:t>
            </a:r>
            <a:r>
              <a:rPr lang="en-US" sz="1050" dirty="0">
                <a:solidFill>
                  <a:schemeClr val="tx1">
                    <a:lumMod val="85000"/>
                    <a:lumOff val="15000"/>
                  </a:schemeClr>
                </a:solidFill>
              </a:rPr>
              <a:t>life is extended</a:t>
            </a:r>
          </a:p>
          <a:p>
            <a:pPr marL="285750" indent="-285750">
              <a:spcBef>
                <a:spcPts val="600"/>
              </a:spcBef>
              <a:buClr>
                <a:srgbClr val="008000"/>
              </a:buClr>
              <a:buSzPct val="152000"/>
              <a:buFont typeface="Wingdings" panose="05000000000000000000" pitchFamily="2" charset="2"/>
              <a:buChar char="ü"/>
            </a:pPr>
            <a:r>
              <a:rPr lang="en-US" sz="1050" dirty="0"/>
              <a:t>The environment is improved</a:t>
            </a:r>
          </a:p>
        </p:txBody>
      </p:sp>
      <p:sp>
        <p:nvSpPr>
          <p:cNvPr id="16" name="TextBox 15">
            <a:extLst>
              <a:ext uri="{FF2B5EF4-FFF2-40B4-BE49-F238E27FC236}">
                <a16:creationId xmlns:a16="http://schemas.microsoft.com/office/drawing/2014/main" id="{9F8444D6-0F69-4442-B418-4A6186249B99}"/>
              </a:ext>
            </a:extLst>
          </p:cNvPr>
          <p:cNvSpPr txBox="1"/>
          <p:nvPr/>
        </p:nvSpPr>
        <p:spPr>
          <a:xfrm>
            <a:off x="2915254" y="4724400"/>
            <a:ext cx="3086139" cy="1292662"/>
          </a:xfrm>
          <a:prstGeom prst="rect">
            <a:avLst/>
          </a:prstGeom>
          <a:noFill/>
        </p:spPr>
        <p:txBody>
          <a:bodyPr wrap="square" rtlCol="0">
            <a:spAutoFit/>
          </a:bodyPr>
          <a:lstStyle/>
          <a:p>
            <a:pPr marL="285750" indent="-285750">
              <a:spcBef>
                <a:spcPts val="600"/>
              </a:spcBef>
              <a:buClr>
                <a:srgbClr val="008000"/>
              </a:buClr>
              <a:buSzPct val="152000"/>
              <a:buFont typeface="Wingdings" panose="05000000000000000000" pitchFamily="2" charset="2"/>
              <a:buChar char="ü"/>
            </a:pPr>
            <a:r>
              <a:rPr lang="en-US" sz="1050" dirty="0"/>
              <a:t>Residents must use official municipal trash bags</a:t>
            </a:r>
          </a:p>
          <a:p>
            <a:pPr marL="285750" indent="-285750">
              <a:spcBef>
                <a:spcPts val="600"/>
              </a:spcBef>
              <a:buClr>
                <a:srgbClr val="008000"/>
              </a:buClr>
              <a:buSzPct val="152000"/>
              <a:buFont typeface="Wingdings" panose="05000000000000000000" pitchFamily="2" charset="2"/>
              <a:buChar char="ü"/>
            </a:pPr>
            <a:r>
              <a:rPr lang="en-US" sz="1050" dirty="0"/>
              <a:t>Bags are sold at local grocery stores, etc.</a:t>
            </a:r>
          </a:p>
          <a:p>
            <a:pPr marL="285750" indent="-285750">
              <a:spcBef>
                <a:spcPts val="600"/>
              </a:spcBef>
              <a:buClr>
                <a:srgbClr val="008000"/>
              </a:buClr>
              <a:buSzPct val="152000"/>
              <a:buFont typeface="Wingdings" panose="05000000000000000000" pitchFamily="2" charset="2"/>
              <a:buChar char="ü"/>
            </a:pPr>
            <a:r>
              <a:rPr lang="en-US" sz="1050" dirty="0"/>
              <a:t>Money goes to municipality to pay for trash collection and disposal</a:t>
            </a:r>
          </a:p>
          <a:p>
            <a:pPr marL="285750" indent="-285750">
              <a:spcBef>
                <a:spcPts val="600"/>
              </a:spcBef>
              <a:buClr>
                <a:srgbClr val="008000"/>
              </a:buClr>
              <a:buSzPct val="152000"/>
              <a:buFont typeface="Wingdings" panose="05000000000000000000" pitchFamily="2" charset="2"/>
              <a:buChar char="ü"/>
            </a:pPr>
            <a:r>
              <a:rPr lang="en-US" sz="1050" dirty="0"/>
              <a:t>Residents have a financial incentive to reduce waste</a:t>
            </a:r>
          </a:p>
        </p:txBody>
      </p:sp>
      <p:sp>
        <p:nvSpPr>
          <p:cNvPr id="17" name="Slide Number Placeholder 5">
            <a:extLst>
              <a:ext uri="{FF2B5EF4-FFF2-40B4-BE49-F238E27FC236}">
                <a16:creationId xmlns:a16="http://schemas.microsoft.com/office/drawing/2014/main" id="{9F3A2377-7AC8-4A94-A32B-E1EF47798831}"/>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99946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Residential Trash Disposed per Capita (“DEEP Dive” Participants)</a:t>
            </a:r>
          </a:p>
        </p:txBody>
      </p:sp>
      <p:sp>
        <p:nvSpPr>
          <p:cNvPr id="17" name="Slide Number Placeholder 5">
            <a:extLst>
              <a:ext uri="{FF2B5EF4-FFF2-40B4-BE49-F238E27FC236}">
                <a16:creationId xmlns:a16="http://schemas.microsoft.com/office/drawing/2014/main" id="{9F3A2377-7AC8-4A94-A32B-E1EF47798831}"/>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13</a:t>
            </a:fld>
            <a:endParaRPr lang="en-US" dirty="0">
              <a:solidFill>
                <a:prstClr val="black">
                  <a:tint val="75000"/>
                </a:prstClr>
              </a:solidFill>
            </a:endParaRPr>
          </a:p>
        </p:txBody>
      </p:sp>
      <p:sp>
        <p:nvSpPr>
          <p:cNvPr id="19" name="Content Placeholder 2">
            <a:extLst>
              <a:ext uri="{FF2B5EF4-FFF2-40B4-BE49-F238E27FC236}">
                <a16:creationId xmlns:a16="http://schemas.microsoft.com/office/drawing/2014/main" id="{09982BFF-A93C-4D23-A651-0BCA85A25C9D}"/>
              </a:ext>
            </a:extLst>
          </p:cNvPr>
          <p:cNvSpPr txBox="1">
            <a:spLocks/>
          </p:cNvSpPr>
          <p:nvPr/>
        </p:nvSpPr>
        <p:spPr>
          <a:xfrm>
            <a:off x="304800" y="914400"/>
            <a:ext cx="8534399" cy="650694"/>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r>
              <a:rPr lang="en-US" sz="1400" b="1" dirty="0">
                <a:solidFill>
                  <a:schemeClr val="tx1">
                    <a:lumMod val="75000"/>
                    <a:lumOff val="25000"/>
                  </a:schemeClr>
                </a:solidFill>
              </a:rPr>
              <a:t>SMART communities dispose of less residential MSW per capita than most Connecticut cities and towns.  For example, Portland, ME throws away 268 lbs. per capita.</a:t>
            </a:r>
          </a:p>
        </p:txBody>
      </p:sp>
      <p:graphicFrame>
        <p:nvGraphicFramePr>
          <p:cNvPr id="20" name="Content Placeholder 8">
            <a:extLst>
              <a:ext uri="{FF2B5EF4-FFF2-40B4-BE49-F238E27FC236}">
                <a16:creationId xmlns:a16="http://schemas.microsoft.com/office/drawing/2014/main" id="{3958FF0F-2B0D-4418-988D-A171304A83BB}"/>
              </a:ext>
            </a:extLst>
          </p:cNvPr>
          <p:cNvGraphicFramePr>
            <a:graphicFrameLocks/>
          </p:cNvGraphicFramePr>
          <p:nvPr>
            <p:extLst/>
          </p:nvPr>
        </p:nvGraphicFramePr>
        <p:xfrm>
          <a:off x="316758" y="1437805"/>
          <a:ext cx="8746770" cy="5221506"/>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a:extLst>
              <a:ext uri="{FF2B5EF4-FFF2-40B4-BE49-F238E27FC236}">
                <a16:creationId xmlns:a16="http://schemas.microsoft.com/office/drawing/2014/main" id="{D1FACE7E-8E83-429B-B101-72935E0D3968}"/>
              </a:ext>
            </a:extLst>
          </p:cNvPr>
          <p:cNvCxnSpPr>
            <a:stCxn id="28" idx="3"/>
          </p:cNvCxnSpPr>
          <p:nvPr/>
        </p:nvCxnSpPr>
        <p:spPr>
          <a:xfrm>
            <a:off x="5197128" y="2162646"/>
            <a:ext cx="379895" cy="4070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CDDD4F7-46E7-4B8B-88A7-FD3E5DDCACF5}"/>
              </a:ext>
            </a:extLst>
          </p:cNvPr>
          <p:cNvSpPr txBox="1"/>
          <p:nvPr/>
        </p:nvSpPr>
        <p:spPr>
          <a:xfrm>
            <a:off x="181675" y="6296029"/>
            <a:ext cx="8151242" cy="230832"/>
          </a:xfrm>
          <a:prstGeom prst="rect">
            <a:avLst/>
          </a:prstGeom>
          <a:noFill/>
        </p:spPr>
        <p:txBody>
          <a:bodyPr wrap="square" rtlCol="0">
            <a:spAutoFit/>
          </a:bodyPr>
          <a:lstStyle/>
          <a:p>
            <a:r>
              <a:rPr lang="en-US" sz="900" dirty="0">
                <a:solidFill>
                  <a:schemeClr val="tx1">
                    <a:lumMod val="75000"/>
                    <a:lumOff val="25000"/>
                  </a:schemeClr>
                </a:solidFill>
              </a:rPr>
              <a:t>Note:  Figures are calculated using MSW tonnage data provided by the municipalities themselves</a:t>
            </a:r>
          </a:p>
        </p:txBody>
      </p:sp>
      <p:sp>
        <p:nvSpPr>
          <p:cNvPr id="23" name="Rectangle 22">
            <a:extLst>
              <a:ext uri="{FF2B5EF4-FFF2-40B4-BE49-F238E27FC236}">
                <a16:creationId xmlns:a16="http://schemas.microsoft.com/office/drawing/2014/main" id="{DEA57762-1B91-4E22-9094-A61AD7C05FBE}"/>
              </a:ext>
            </a:extLst>
          </p:cNvPr>
          <p:cNvSpPr/>
          <p:nvPr/>
        </p:nvSpPr>
        <p:spPr>
          <a:xfrm>
            <a:off x="5816062" y="1777050"/>
            <a:ext cx="969554" cy="814034"/>
          </a:xfrm>
          <a:prstGeom prst="rect">
            <a:avLst/>
          </a:prstGeom>
          <a:solidFill>
            <a:schemeClr val="bg1"/>
          </a:solidFill>
          <a:ln>
            <a:solidFill>
              <a:schemeClr val="accent4"/>
            </a:solidFill>
          </a:ln>
          <a:effectLst/>
        </p:spPr>
        <p:txBody>
          <a:bodyPr wrap="square" anchor="ctr">
            <a:noAutofit/>
          </a:bodyPr>
          <a:lstStyle/>
          <a:p>
            <a:pPr algn="ctr"/>
            <a:r>
              <a:rPr lang="en-US" sz="1500" b="1" dirty="0">
                <a:solidFill>
                  <a:srgbClr val="595959"/>
                </a:solidFill>
              </a:rPr>
              <a:t>Mansfield</a:t>
            </a:r>
          </a:p>
          <a:p>
            <a:pPr algn="ctr"/>
            <a:r>
              <a:rPr lang="en-US" sz="1500" b="1" dirty="0">
                <a:solidFill>
                  <a:srgbClr val="595959"/>
                </a:solidFill>
              </a:rPr>
              <a:t>CT</a:t>
            </a:r>
          </a:p>
          <a:p>
            <a:pPr algn="ctr"/>
            <a:r>
              <a:rPr lang="en-US" sz="1500" b="1" dirty="0">
                <a:solidFill>
                  <a:srgbClr val="595959"/>
                </a:solidFill>
              </a:rPr>
              <a:t> </a:t>
            </a:r>
            <a:r>
              <a:rPr lang="en-US" sz="1500" b="1" dirty="0">
                <a:solidFill>
                  <a:schemeClr val="accent4"/>
                </a:solidFill>
              </a:rPr>
              <a:t>498</a:t>
            </a:r>
          </a:p>
        </p:txBody>
      </p:sp>
      <p:cxnSp>
        <p:nvCxnSpPr>
          <p:cNvPr id="24" name="Straight Connector 23">
            <a:extLst>
              <a:ext uri="{FF2B5EF4-FFF2-40B4-BE49-F238E27FC236}">
                <a16:creationId xmlns:a16="http://schemas.microsoft.com/office/drawing/2014/main" id="{A1E37C1F-8DEA-470E-91FB-A7A360A05D07}"/>
              </a:ext>
            </a:extLst>
          </p:cNvPr>
          <p:cNvCxnSpPr>
            <a:cxnSpLocks/>
          </p:cNvCxnSpPr>
          <p:nvPr/>
        </p:nvCxnSpPr>
        <p:spPr>
          <a:xfrm>
            <a:off x="791628" y="2551232"/>
            <a:ext cx="7908051" cy="64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88D7B2-AC4F-42C5-85A3-317BAE023C97}"/>
              </a:ext>
            </a:extLst>
          </p:cNvPr>
          <p:cNvCxnSpPr/>
          <p:nvPr/>
        </p:nvCxnSpPr>
        <p:spPr>
          <a:xfrm>
            <a:off x="848538" y="4419600"/>
            <a:ext cx="7794230" cy="3571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43374A-3218-4029-8083-5A1997807EDA}"/>
              </a:ext>
            </a:extLst>
          </p:cNvPr>
          <p:cNvCxnSpPr>
            <a:cxnSpLocks/>
          </p:cNvCxnSpPr>
          <p:nvPr/>
        </p:nvCxnSpPr>
        <p:spPr>
          <a:xfrm>
            <a:off x="6779160" y="2591084"/>
            <a:ext cx="1374240" cy="105758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FCE178D-C6A0-46A6-AEB4-1FA7591F3BA6}"/>
              </a:ext>
            </a:extLst>
          </p:cNvPr>
          <p:cNvCxnSpPr>
            <a:cxnSpLocks/>
          </p:cNvCxnSpPr>
          <p:nvPr/>
        </p:nvCxnSpPr>
        <p:spPr>
          <a:xfrm>
            <a:off x="7921853" y="2613182"/>
            <a:ext cx="457717" cy="151008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A9373EE-3832-4987-8B6A-A940B843DB8D}"/>
              </a:ext>
            </a:extLst>
          </p:cNvPr>
          <p:cNvSpPr/>
          <p:nvPr/>
        </p:nvSpPr>
        <p:spPr>
          <a:xfrm>
            <a:off x="4330029" y="1755629"/>
            <a:ext cx="867099" cy="814034"/>
          </a:xfrm>
          <a:prstGeom prst="rect">
            <a:avLst/>
          </a:prstGeom>
          <a:ln>
            <a:solidFill>
              <a:srgbClr val="FF0000"/>
            </a:solidFill>
          </a:ln>
        </p:spPr>
        <p:txBody>
          <a:bodyPr wrap="square" anchor="ctr">
            <a:noAutofit/>
          </a:bodyPr>
          <a:lstStyle/>
          <a:p>
            <a:pPr algn="ctr"/>
            <a:r>
              <a:rPr lang="en-US" sz="1500" b="1" dirty="0">
                <a:solidFill>
                  <a:schemeClr val="tx1">
                    <a:lumMod val="65000"/>
                    <a:lumOff val="35000"/>
                  </a:schemeClr>
                </a:solidFill>
              </a:rPr>
              <a:t>CT Average</a:t>
            </a:r>
          </a:p>
          <a:p>
            <a:pPr algn="ctr"/>
            <a:r>
              <a:rPr lang="en-US" sz="1500" b="1" dirty="0">
                <a:solidFill>
                  <a:srgbClr val="FF0000"/>
                </a:solidFill>
              </a:rPr>
              <a:t>740</a:t>
            </a:r>
          </a:p>
        </p:txBody>
      </p:sp>
      <p:sp>
        <p:nvSpPr>
          <p:cNvPr id="29" name="Rectangle 28">
            <a:extLst>
              <a:ext uri="{FF2B5EF4-FFF2-40B4-BE49-F238E27FC236}">
                <a16:creationId xmlns:a16="http://schemas.microsoft.com/office/drawing/2014/main" id="{D22E21C6-409E-44BB-94AB-31DF80F2DFFA}"/>
              </a:ext>
            </a:extLst>
          </p:cNvPr>
          <p:cNvSpPr/>
          <p:nvPr/>
        </p:nvSpPr>
        <p:spPr>
          <a:xfrm>
            <a:off x="7247607" y="1869733"/>
            <a:ext cx="1114320" cy="723049"/>
          </a:xfrm>
          <a:prstGeom prst="rect">
            <a:avLst/>
          </a:prstGeom>
          <a:ln>
            <a:solidFill>
              <a:srgbClr val="00B0F0"/>
            </a:solidFill>
          </a:ln>
        </p:spPr>
        <p:txBody>
          <a:bodyPr wrap="square" anchor="ctr">
            <a:noAutofit/>
          </a:bodyPr>
          <a:lstStyle/>
          <a:p>
            <a:pPr algn="ctr"/>
            <a:r>
              <a:rPr lang="en-US" sz="1500" b="1" dirty="0">
                <a:solidFill>
                  <a:srgbClr val="595959"/>
                </a:solidFill>
              </a:rPr>
              <a:t>Stonington</a:t>
            </a:r>
          </a:p>
          <a:p>
            <a:pPr algn="ctr"/>
            <a:r>
              <a:rPr lang="en-US" sz="1500" b="1" dirty="0">
                <a:solidFill>
                  <a:srgbClr val="595959"/>
                </a:solidFill>
              </a:rPr>
              <a:t>CT </a:t>
            </a:r>
          </a:p>
          <a:p>
            <a:pPr algn="ctr"/>
            <a:r>
              <a:rPr lang="en-US" sz="1500" b="1" dirty="0">
                <a:solidFill>
                  <a:srgbClr val="00B0F0"/>
                </a:solidFill>
              </a:rPr>
              <a:t>364</a:t>
            </a:r>
          </a:p>
        </p:txBody>
      </p:sp>
      <p:sp>
        <p:nvSpPr>
          <p:cNvPr id="30" name="Rectangle 29">
            <a:extLst>
              <a:ext uri="{FF2B5EF4-FFF2-40B4-BE49-F238E27FC236}">
                <a16:creationId xmlns:a16="http://schemas.microsoft.com/office/drawing/2014/main" id="{BE0AF5D1-D99A-4817-B807-DD8A6D5760E2}"/>
              </a:ext>
            </a:extLst>
          </p:cNvPr>
          <p:cNvSpPr/>
          <p:nvPr/>
        </p:nvSpPr>
        <p:spPr>
          <a:xfrm>
            <a:off x="8039684" y="2925619"/>
            <a:ext cx="1023844" cy="723049"/>
          </a:xfrm>
          <a:prstGeom prst="rect">
            <a:avLst/>
          </a:prstGeom>
          <a:ln>
            <a:solidFill>
              <a:srgbClr val="FFC000"/>
            </a:solidFill>
          </a:ln>
        </p:spPr>
        <p:txBody>
          <a:bodyPr wrap="square" anchor="ctr">
            <a:noAutofit/>
          </a:bodyPr>
          <a:lstStyle/>
          <a:p>
            <a:pPr algn="ctr"/>
            <a:r>
              <a:rPr lang="en-US" sz="1500" b="1" dirty="0">
                <a:solidFill>
                  <a:srgbClr val="595959"/>
                </a:solidFill>
              </a:rPr>
              <a:t>Portland</a:t>
            </a:r>
          </a:p>
          <a:p>
            <a:pPr algn="ctr"/>
            <a:r>
              <a:rPr lang="en-US" sz="1500" b="1" dirty="0">
                <a:solidFill>
                  <a:srgbClr val="595959"/>
                </a:solidFill>
              </a:rPr>
              <a:t>ME </a:t>
            </a:r>
          </a:p>
          <a:p>
            <a:pPr algn="ctr"/>
            <a:r>
              <a:rPr lang="en-US" sz="1500" b="1" dirty="0">
                <a:solidFill>
                  <a:srgbClr val="FFC000"/>
                </a:solidFill>
              </a:rPr>
              <a:t>286</a:t>
            </a:r>
          </a:p>
        </p:txBody>
      </p:sp>
      <p:cxnSp>
        <p:nvCxnSpPr>
          <p:cNvPr id="31" name="Straight Arrow Connector 30">
            <a:extLst>
              <a:ext uri="{FF2B5EF4-FFF2-40B4-BE49-F238E27FC236}">
                <a16:creationId xmlns:a16="http://schemas.microsoft.com/office/drawing/2014/main" id="{4691C25A-6435-4CAC-94AB-D94EE1973646}"/>
              </a:ext>
            </a:extLst>
          </p:cNvPr>
          <p:cNvCxnSpPr/>
          <p:nvPr/>
        </p:nvCxnSpPr>
        <p:spPr>
          <a:xfrm flipH="1">
            <a:off x="8686800" y="3637431"/>
            <a:ext cx="191197" cy="69009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56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Comparing Different Methods of SMART</a:t>
            </a:r>
          </a:p>
        </p:txBody>
      </p:sp>
      <p:sp>
        <p:nvSpPr>
          <p:cNvPr id="17" name="Slide Number Placeholder 5">
            <a:extLst>
              <a:ext uri="{FF2B5EF4-FFF2-40B4-BE49-F238E27FC236}">
                <a16:creationId xmlns:a16="http://schemas.microsoft.com/office/drawing/2014/main" id="{9F3A2377-7AC8-4A94-A32B-E1EF47798831}"/>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18" name="Content Placeholder 3">
            <a:extLst>
              <a:ext uri="{FF2B5EF4-FFF2-40B4-BE49-F238E27FC236}">
                <a16:creationId xmlns:a16="http://schemas.microsoft.com/office/drawing/2014/main" id="{651F4F5B-8DCD-4821-A1DB-7D9B9833E2C4}"/>
              </a:ext>
            </a:extLst>
          </p:cNvPr>
          <p:cNvGraphicFramePr>
            <a:graphicFrameLocks/>
          </p:cNvGraphicFramePr>
          <p:nvPr>
            <p:extLst>
              <p:ext uri="{D42A27DB-BD31-4B8C-83A1-F6EECF244321}">
                <p14:modId xmlns:p14="http://schemas.microsoft.com/office/powerpoint/2010/main" val="705673724"/>
              </p:ext>
            </p:extLst>
          </p:nvPr>
        </p:nvGraphicFramePr>
        <p:xfrm>
          <a:off x="623549" y="1406520"/>
          <a:ext cx="6281489" cy="515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ontent Placeholder 3">
            <a:extLst>
              <a:ext uri="{FF2B5EF4-FFF2-40B4-BE49-F238E27FC236}">
                <a16:creationId xmlns:a16="http://schemas.microsoft.com/office/drawing/2014/main" id="{0154843A-46F8-49D8-9F7E-908EF1BCB4F4}"/>
              </a:ext>
            </a:extLst>
          </p:cNvPr>
          <p:cNvGraphicFramePr>
            <a:graphicFrameLocks/>
          </p:cNvGraphicFramePr>
          <p:nvPr>
            <p:extLst>
              <p:ext uri="{D42A27DB-BD31-4B8C-83A1-F6EECF244321}">
                <p14:modId xmlns:p14="http://schemas.microsoft.com/office/powerpoint/2010/main" val="3935797095"/>
              </p:ext>
            </p:extLst>
          </p:nvPr>
        </p:nvGraphicFramePr>
        <p:xfrm>
          <a:off x="7085533" y="1706453"/>
          <a:ext cx="1624263" cy="3815895"/>
        </p:xfrm>
        <a:graphic>
          <a:graphicData uri="http://schemas.openxmlformats.org/drawingml/2006/table">
            <a:tbl>
              <a:tblPr firstRow="1" bandRow="1">
                <a:tableStyleId>{5C22544A-7EE6-4342-B048-85BDC9FD1C3A}</a:tableStyleId>
              </a:tblPr>
              <a:tblGrid>
                <a:gridCol w="1624263">
                  <a:extLst>
                    <a:ext uri="{9D8B030D-6E8A-4147-A177-3AD203B41FA5}">
                      <a16:colId xmlns:a16="http://schemas.microsoft.com/office/drawing/2014/main" val="20000"/>
                    </a:ext>
                  </a:extLst>
                </a:gridCol>
              </a:tblGrid>
              <a:tr h="906404">
                <a:tc>
                  <a:txBody>
                    <a:bodyPr/>
                    <a:lstStyle/>
                    <a:p>
                      <a:pPr algn="ctr"/>
                      <a:endParaRPr lang="en-US" sz="1200" b="0" dirty="0">
                        <a:solidFill>
                          <a:schemeClr val="tx1">
                            <a:lumMod val="85000"/>
                            <a:lumOff val="15000"/>
                          </a:schemeClr>
                        </a:solidFill>
                      </a:endParaRPr>
                    </a:p>
                    <a:p>
                      <a:pPr algn="ctr"/>
                      <a:r>
                        <a:rPr lang="en-US" sz="1100" b="0" dirty="0">
                          <a:solidFill>
                            <a:schemeClr val="tx1">
                              <a:lumMod val="85000"/>
                              <a:lumOff val="15000"/>
                            </a:schemeClr>
                          </a:solidFill>
                        </a:rPr>
                        <a:t>PAYT with Bags  </a:t>
                      </a:r>
                    </a:p>
                    <a:p>
                      <a:pPr algn="ctr"/>
                      <a:r>
                        <a:rPr lang="en-US" sz="1100" b="0" dirty="0">
                          <a:solidFill>
                            <a:schemeClr val="tx1">
                              <a:lumMod val="85000"/>
                              <a:lumOff val="15000"/>
                            </a:schemeClr>
                          </a:solidFill>
                        </a:rPr>
                        <a:t>(Avg. 344 PPC)</a:t>
                      </a:r>
                      <a:endParaRPr lang="en-US" sz="1100" b="0" baseline="0" dirty="0">
                        <a:solidFill>
                          <a:schemeClr val="tx1">
                            <a:lumMod val="85000"/>
                            <a:lumOff val="15000"/>
                          </a:schemeClr>
                        </a:solidFill>
                      </a:endParaRPr>
                    </a:p>
                    <a:p>
                      <a:pPr algn="ctr"/>
                      <a:endParaRPr lang="en-US" sz="1200" b="0" dirty="0">
                        <a:solidFill>
                          <a:schemeClr val="tx1">
                            <a:lumMod val="85000"/>
                            <a:lumOff val="15000"/>
                          </a:schemeClr>
                        </a:solidFill>
                      </a:endParaRPr>
                    </a:p>
                  </a:txBody>
                  <a:tcPr marL="68580" marR="68580" marT="34290" marB="34290" anchor="ctr">
                    <a:solidFill>
                      <a:schemeClr val="accent1"/>
                    </a:solidFill>
                  </a:tcPr>
                </a:tc>
                <a:extLst>
                  <a:ext uri="{0D108BD9-81ED-4DB2-BD59-A6C34878D82A}">
                    <a16:rowId xmlns:a16="http://schemas.microsoft.com/office/drawing/2014/main" val="10000"/>
                  </a:ext>
                </a:extLst>
              </a:tr>
              <a:tr h="885613">
                <a:tc>
                  <a:txBody>
                    <a:bodyPr/>
                    <a:lstStyle/>
                    <a:p>
                      <a:pPr algn="ctr"/>
                      <a:r>
                        <a:rPr lang="en-US" sz="1100" dirty="0"/>
                        <a:t>PAYT with Variable</a:t>
                      </a:r>
                      <a:r>
                        <a:rPr lang="en-US" sz="1100" baseline="0" dirty="0"/>
                        <a:t> Carts plus Curbside Food Collection  </a:t>
                      </a:r>
                    </a:p>
                    <a:p>
                      <a:pPr algn="ctr"/>
                      <a:r>
                        <a:rPr lang="en-US" sz="1100" baseline="0" dirty="0"/>
                        <a:t>(Avg. 510 PPC)</a:t>
                      </a:r>
                      <a:endParaRPr lang="en-US" sz="1100" dirty="0"/>
                    </a:p>
                  </a:txBody>
                  <a:tcPr marL="68580" marR="68580" marT="34290" marB="34290" anchor="ctr">
                    <a:solidFill>
                      <a:srgbClr val="92D050"/>
                    </a:solidFill>
                  </a:tcPr>
                </a:tc>
                <a:extLst>
                  <a:ext uri="{0D108BD9-81ED-4DB2-BD59-A6C34878D82A}">
                    <a16:rowId xmlns:a16="http://schemas.microsoft.com/office/drawing/2014/main" val="10001"/>
                  </a:ext>
                </a:extLst>
              </a:tr>
              <a:tr h="8839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PAYT with Variable Carts</a:t>
                      </a:r>
                      <a:r>
                        <a:rPr lang="en-US" sz="1100" baseline="0" dirty="0"/>
                        <a:t> no Curbside Food Collection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t>(Avg. 560 PPC)</a:t>
                      </a:r>
                      <a:endParaRPr lang="en-US" sz="1100" dirty="0"/>
                    </a:p>
                  </a:txBody>
                  <a:tcPr marL="68580" marR="68580" marT="34290" marB="34290" anchor="ctr">
                    <a:solidFill>
                      <a:srgbClr val="FFC000"/>
                    </a:solidFill>
                  </a:tcPr>
                </a:tc>
                <a:extLst>
                  <a:ext uri="{0D108BD9-81ED-4DB2-BD59-A6C34878D82A}">
                    <a16:rowId xmlns:a16="http://schemas.microsoft.com/office/drawing/2014/main" val="10002"/>
                  </a:ext>
                </a:extLst>
              </a:tr>
              <a:tr h="1101858">
                <a:tc>
                  <a:txBody>
                    <a:bodyPr/>
                    <a:lstStyle/>
                    <a:p>
                      <a:pPr algn="ctr"/>
                      <a:r>
                        <a:rPr lang="en-US" sz="1100" dirty="0"/>
                        <a:t>64 gallon</a:t>
                      </a:r>
                      <a:r>
                        <a:rPr lang="en-US" sz="1100" baseline="0" dirty="0"/>
                        <a:t> Overflow Cart (Avg. 646 PPC)</a:t>
                      </a:r>
                      <a:endParaRPr lang="en-US" sz="1100" dirty="0"/>
                    </a:p>
                  </a:txBody>
                  <a:tcPr marL="68580" marR="68580" marT="34290" marB="34290" anchor="ctr">
                    <a:solidFill>
                      <a:srgbClr val="C00000"/>
                    </a:solidFill>
                  </a:tcPr>
                </a:tc>
                <a:extLst>
                  <a:ext uri="{0D108BD9-81ED-4DB2-BD59-A6C34878D82A}">
                    <a16:rowId xmlns:a16="http://schemas.microsoft.com/office/drawing/2014/main" val="10003"/>
                  </a:ext>
                </a:extLst>
              </a:tr>
            </a:tbl>
          </a:graphicData>
        </a:graphic>
      </p:graphicFrame>
      <p:sp>
        <p:nvSpPr>
          <p:cNvPr id="33" name="Rectangle 32">
            <a:extLst>
              <a:ext uri="{FF2B5EF4-FFF2-40B4-BE49-F238E27FC236}">
                <a16:creationId xmlns:a16="http://schemas.microsoft.com/office/drawing/2014/main" id="{04168814-5B8B-423D-A890-FDB15EFC9B99}"/>
              </a:ext>
            </a:extLst>
          </p:cNvPr>
          <p:cNvSpPr/>
          <p:nvPr/>
        </p:nvSpPr>
        <p:spPr>
          <a:xfrm>
            <a:off x="1721996" y="1501701"/>
            <a:ext cx="4302344" cy="261610"/>
          </a:xfrm>
          <a:prstGeom prst="rect">
            <a:avLst/>
          </a:prstGeom>
        </p:spPr>
        <p:txBody>
          <a:bodyPr wrap="square">
            <a:spAutoFit/>
          </a:bodyPr>
          <a:lstStyle/>
          <a:p>
            <a:pPr algn="ctr"/>
            <a:r>
              <a:rPr lang="en-US" sz="1100" b="1" dirty="0">
                <a:solidFill>
                  <a:schemeClr val="tx1">
                    <a:lumMod val="85000"/>
                    <a:lumOff val="15000"/>
                  </a:schemeClr>
                </a:solidFill>
              </a:rPr>
              <a:t>Avg. Annual Pounds Per Capita Residential Trash Disposal (PPC)</a:t>
            </a:r>
          </a:p>
        </p:txBody>
      </p:sp>
      <p:sp>
        <p:nvSpPr>
          <p:cNvPr id="35" name="Rectangle 34">
            <a:extLst>
              <a:ext uri="{FF2B5EF4-FFF2-40B4-BE49-F238E27FC236}">
                <a16:creationId xmlns:a16="http://schemas.microsoft.com/office/drawing/2014/main" id="{11601C98-EFEB-45B4-BD1C-5628A1822F05}"/>
              </a:ext>
            </a:extLst>
          </p:cNvPr>
          <p:cNvSpPr/>
          <p:nvPr/>
        </p:nvSpPr>
        <p:spPr>
          <a:xfrm>
            <a:off x="1524000" y="1237243"/>
            <a:ext cx="4698337" cy="338554"/>
          </a:xfrm>
          <a:prstGeom prst="rect">
            <a:avLst/>
          </a:prstGeom>
          <a:solidFill>
            <a:schemeClr val="bg1"/>
          </a:solidFill>
        </p:spPr>
        <p:txBody>
          <a:bodyPr wrap="none">
            <a:spAutoFit/>
          </a:bodyPr>
          <a:lstStyle/>
          <a:p>
            <a:pPr algn="ctr"/>
            <a:r>
              <a:rPr lang="en-US" sz="1600" b="1" dirty="0">
                <a:solidFill>
                  <a:schemeClr val="tx2"/>
                </a:solidFill>
              </a:rPr>
              <a:t>Institute for Local Self Reliance (ILSR)  2017 Research </a:t>
            </a:r>
          </a:p>
        </p:txBody>
      </p:sp>
      <p:cxnSp>
        <p:nvCxnSpPr>
          <p:cNvPr id="36" name="Straight Connector 35">
            <a:extLst>
              <a:ext uri="{FF2B5EF4-FFF2-40B4-BE49-F238E27FC236}">
                <a16:creationId xmlns:a16="http://schemas.microsoft.com/office/drawing/2014/main" id="{09876719-D193-4829-8345-890D8DAD1520}"/>
              </a:ext>
            </a:extLst>
          </p:cNvPr>
          <p:cNvCxnSpPr>
            <a:cxnSpLocks/>
          </p:cNvCxnSpPr>
          <p:nvPr/>
        </p:nvCxnSpPr>
        <p:spPr>
          <a:xfrm>
            <a:off x="1066800" y="2209587"/>
            <a:ext cx="5638800" cy="64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3F6ADA-6ED1-4FA1-B1B3-12B5787023F2}"/>
              </a:ext>
            </a:extLst>
          </p:cNvPr>
          <p:cNvSpPr txBox="1"/>
          <p:nvPr/>
        </p:nvSpPr>
        <p:spPr>
          <a:xfrm>
            <a:off x="1066800" y="1963366"/>
            <a:ext cx="2194832" cy="246221"/>
          </a:xfrm>
          <a:prstGeom prst="rect">
            <a:avLst/>
          </a:prstGeom>
          <a:noFill/>
        </p:spPr>
        <p:txBody>
          <a:bodyPr wrap="none" rtlCol="0">
            <a:spAutoFit/>
          </a:bodyPr>
          <a:lstStyle/>
          <a:p>
            <a:r>
              <a:rPr lang="en-US" sz="1000" dirty="0"/>
              <a:t>CT average without SMART (~740 PPC)</a:t>
            </a:r>
          </a:p>
        </p:txBody>
      </p:sp>
    </p:spTree>
    <p:extLst>
      <p:ext uri="{BB962C8B-B14F-4D97-AF65-F5344CB8AC3E}">
        <p14:creationId xmlns:p14="http://schemas.microsoft.com/office/powerpoint/2010/main" val="339495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7D08725B-6225-464F-9F39-ABE769C32FFF}"/>
              </a:ext>
            </a:extLst>
          </p:cNvPr>
          <p:cNvSpPr txBox="1">
            <a:spLocks/>
          </p:cNvSpPr>
          <p:nvPr/>
        </p:nvSpPr>
        <p:spPr>
          <a:xfrm>
            <a:off x="381000" y="1066800"/>
            <a:ext cx="8531353" cy="5562600"/>
          </a:xfrm>
          <a:prstGeom prst="rect">
            <a:avLst/>
          </a:prstGeom>
        </p:spPr>
        <p:txBody>
          <a:bodyPr vert="horz" lIns="91440" tIns="45720" rIns="91440" bIns="45720" rtlCol="0">
            <a:noAutofit/>
          </a:bodyPr>
          <a:lstStyle/>
          <a:p>
            <a:pPr>
              <a:spcBef>
                <a:spcPts val="600"/>
              </a:spcBef>
              <a:defRPr/>
            </a:pPr>
            <a:r>
              <a:rPr lang="en-US" sz="1600" b="1" dirty="0"/>
              <a:t>40 “DEEP Dives”; 10 additional analyses:</a:t>
            </a:r>
          </a:p>
          <a:p>
            <a:pPr marL="342900" indent="-342900">
              <a:spcBef>
                <a:spcPts val="600"/>
              </a:spcBef>
              <a:buFont typeface="Arial"/>
              <a:buChar char="•"/>
              <a:defRPr/>
            </a:pPr>
            <a:endParaRPr lang="en-US" sz="1400" dirty="0"/>
          </a:p>
          <a:p>
            <a:pPr marL="342900" indent="-342900">
              <a:spcBef>
                <a:spcPts val="600"/>
              </a:spcBef>
              <a:buFont typeface="Arial"/>
              <a:buChar char="•"/>
              <a:defRPr/>
            </a:pPr>
            <a:r>
              <a:rPr lang="en-US" sz="1600" dirty="0"/>
              <a:t>There was a positive response to the SMART concept from the majority of communities:</a:t>
            </a:r>
          </a:p>
          <a:p>
            <a:pPr marL="800100" lvl="1" indent="-342900">
              <a:spcBef>
                <a:spcPts val="600"/>
              </a:spcBef>
              <a:buFont typeface="Arial" panose="020B0604020202020204" pitchFamily="34" charset="0"/>
              <a:buChar char="–"/>
              <a:defRPr/>
            </a:pPr>
            <a:r>
              <a:rPr lang="en-US" sz="1400" dirty="0"/>
              <a:t>83% strong support from Department of Public Works (DPW) officials</a:t>
            </a:r>
          </a:p>
          <a:p>
            <a:pPr marL="800100" lvl="1" indent="-342900">
              <a:spcBef>
                <a:spcPts val="600"/>
              </a:spcBef>
              <a:buFont typeface="Arial" panose="020B0604020202020204" pitchFamily="34" charset="0"/>
              <a:buChar char="–"/>
              <a:defRPr/>
            </a:pPr>
            <a:r>
              <a:rPr lang="en-US" sz="1400" dirty="0"/>
              <a:t>79% strong support from the highest elected officials</a:t>
            </a:r>
          </a:p>
          <a:p>
            <a:pPr marL="800100" lvl="1" indent="-342900">
              <a:spcBef>
                <a:spcPts val="600"/>
              </a:spcBef>
              <a:buFont typeface="Arial" panose="020B0604020202020204" pitchFamily="34" charset="0"/>
              <a:buChar char="–"/>
              <a:defRPr/>
            </a:pPr>
            <a:r>
              <a:rPr lang="en-US" sz="1400" dirty="0"/>
              <a:t>75% strong interest from both DPW and the highest elected official (in the same municipality)</a:t>
            </a:r>
          </a:p>
          <a:p>
            <a:pPr marL="800100" lvl="1" indent="-342900">
              <a:spcBef>
                <a:spcPts val="600"/>
              </a:spcBef>
              <a:buFont typeface="Arial" panose="020B0604020202020204" pitchFamily="34" charset="0"/>
              <a:buChar char="–"/>
              <a:defRPr/>
            </a:pPr>
            <a:r>
              <a:rPr lang="en-US" sz="1400" dirty="0"/>
              <a:t>54% have taken steps (or plan to take steps) to move forward</a:t>
            </a:r>
          </a:p>
          <a:p>
            <a:pPr marL="285750" indent="-285750">
              <a:spcBef>
                <a:spcPts val="600"/>
              </a:spcBef>
              <a:buFont typeface="Arial" panose="020B0604020202020204" pitchFamily="34" charset="0"/>
              <a:buChar char="•"/>
              <a:defRPr/>
            </a:pPr>
            <a:r>
              <a:rPr lang="en-US" sz="1600" dirty="0"/>
              <a:t>Primary barriers: </a:t>
            </a:r>
          </a:p>
          <a:p>
            <a:pPr marL="742950" lvl="1" indent="-285750">
              <a:spcBef>
                <a:spcPts val="600"/>
              </a:spcBef>
              <a:buFont typeface="Arial" panose="020B0604020202020204" pitchFamily="34" charset="0"/>
              <a:buChar char="–"/>
              <a:defRPr/>
            </a:pPr>
            <a:r>
              <a:rPr lang="en-US" sz="1400" dirty="0"/>
              <a:t>Political fear</a:t>
            </a:r>
          </a:p>
          <a:p>
            <a:pPr marL="742950" lvl="1" indent="-285750">
              <a:spcBef>
                <a:spcPts val="600"/>
              </a:spcBef>
              <a:buFont typeface="Arial" panose="020B0604020202020204" pitchFamily="34" charset="0"/>
              <a:buChar char="–"/>
              <a:defRPr/>
            </a:pPr>
            <a:r>
              <a:rPr lang="en-US" sz="1400" dirty="0"/>
              <a:t>Hauler resistance (even in communities that have municipal collection)</a:t>
            </a:r>
          </a:p>
          <a:p>
            <a:pPr marL="285750" indent="-285750">
              <a:spcBef>
                <a:spcPts val="600"/>
              </a:spcBef>
              <a:buFont typeface="Arial" panose="020B0604020202020204" pitchFamily="34" charset="0"/>
              <a:buChar char="•"/>
              <a:defRPr/>
            </a:pPr>
            <a:endParaRPr lang="en-US" sz="1400" dirty="0"/>
          </a:p>
          <a:p>
            <a:pPr marL="342900" indent="-342900">
              <a:spcBef>
                <a:spcPts val="600"/>
              </a:spcBef>
              <a:buFont typeface="Arial"/>
              <a:buChar char="•"/>
              <a:defRPr/>
            </a:pPr>
            <a:endParaRPr lang="en-US" sz="1400" dirty="0"/>
          </a:p>
        </p:txBody>
      </p:sp>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Summary of Lessons Learned So Far</a:t>
            </a:r>
          </a:p>
        </p:txBody>
      </p:sp>
    </p:spTree>
    <p:extLst>
      <p:ext uri="{BB962C8B-B14F-4D97-AF65-F5344CB8AC3E}">
        <p14:creationId xmlns:p14="http://schemas.microsoft.com/office/powerpoint/2010/main" val="195591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304800"/>
            <a:ext cx="8503920" cy="454152"/>
          </a:xfrm>
          <a:prstGeom prst="rect">
            <a:avLst/>
          </a:prstGeom>
          <a:noFill/>
        </p:spPr>
        <p:txBody>
          <a:bodyPr wrap="square" rtlCol="0" anchor="ctr">
            <a:noAutofit/>
          </a:bodyPr>
          <a:lstStyle/>
          <a:p>
            <a:pPr lvl="0">
              <a:defRPr/>
            </a:pPr>
            <a:r>
              <a:rPr lang="en-US" sz="2400" b="1" dirty="0">
                <a:solidFill>
                  <a:schemeClr val="tx2"/>
                </a:solidFill>
              </a:rPr>
              <a:t>Potential Pathways</a:t>
            </a:r>
            <a:endParaRPr lang="en-US" sz="2400" b="1" kern="0" baseline="30000" dirty="0">
              <a:solidFill>
                <a:schemeClr val="tx2"/>
              </a:solidFill>
            </a:endParaRPr>
          </a:p>
        </p:txBody>
      </p:sp>
      <p:grpSp>
        <p:nvGrpSpPr>
          <p:cNvPr id="24" name="Group 23">
            <a:extLst>
              <a:ext uri="{FF2B5EF4-FFF2-40B4-BE49-F238E27FC236}">
                <a16:creationId xmlns:a16="http://schemas.microsoft.com/office/drawing/2014/main" id="{9BE6BBA5-027A-464C-B672-6651EB786E34}"/>
              </a:ext>
            </a:extLst>
          </p:cNvPr>
          <p:cNvGrpSpPr/>
          <p:nvPr/>
        </p:nvGrpSpPr>
        <p:grpSpPr>
          <a:xfrm>
            <a:off x="6756963" y="1977695"/>
            <a:ext cx="1929837" cy="2638239"/>
            <a:chOff x="6756963" y="1977695"/>
            <a:chExt cx="1929837" cy="2638239"/>
          </a:xfrm>
        </p:grpSpPr>
        <p:sp>
          <p:nvSpPr>
            <p:cNvPr id="7" name="Rectangle 6">
              <a:extLst>
                <a:ext uri="{FF2B5EF4-FFF2-40B4-BE49-F238E27FC236}">
                  <a16:creationId xmlns:a16="http://schemas.microsoft.com/office/drawing/2014/main" id="{67885077-771B-4389-B897-07659E5FEBED}"/>
                </a:ext>
              </a:extLst>
            </p:cNvPr>
            <p:cNvSpPr/>
            <p:nvPr/>
          </p:nvSpPr>
          <p:spPr>
            <a:xfrm>
              <a:off x="6756963" y="3784937"/>
              <a:ext cx="1929837" cy="830997"/>
            </a:xfrm>
            <a:prstGeom prst="rect">
              <a:avLst/>
            </a:prstGeom>
          </p:spPr>
          <p:txBody>
            <a:bodyPr wrap="square">
              <a:spAutoFit/>
            </a:bodyPr>
            <a:lstStyle/>
            <a:p>
              <a:pPr algn="ctr"/>
              <a:r>
                <a:rPr lang="en-US" sz="1200" dirty="0"/>
                <a:t>The State adopts a waste standard set low enough to require some form of SMART system</a:t>
              </a:r>
            </a:p>
          </p:txBody>
        </p:sp>
        <p:sp>
          <p:nvSpPr>
            <p:cNvPr id="12" name="TextBox 11">
              <a:extLst>
                <a:ext uri="{FF2B5EF4-FFF2-40B4-BE49-F238E27FC236}">
                  <a16:creationId xmlns:a16="http://schemas.microsoft.com/office/drawing/2014/main" id="{0206FE33-A40A-454B-8970-A05C13C24C4A}"/>
                </a:ext>
              </a:extLst>
            </p:cNvPr>
            <p:cNvSpPr txBox="1"/>
            <p:nvPr/>
          </p:nvSpPr>
          <p:spPr>
            <a:xfrm>
              <a:off x="7131527" y="3099363"/>
              <a:ext cx="1180708" cy="369332"/>
            </a:xfrm>
            <a:prstGeom prst="rect">
              <a:avLst/>
            </a:prstGeom>
            <a:noFill/>
          </p:spPr>
          <p:txBody>
            <a:bodyPr wrap="none" rtlCol="0">
              <a:spAutoFit/>
            </a:bodyPr>
            <a:lstStyle/>
            <a:p>
              <a:pPr algn="ctr"/>
              <a:r>
                <a:rPr lang="en-US" b="1" dirty="0"/>
                <a:t>Legislative</a:t>
              </a:r>
            </a:p>
          </p:txBody>
        </p:sp>
        <p:grpSp>
          <p:nvGrpSpPr>
            <p:cNvPr id="22" name="Group 21">
              <a:extLst>
                <a:ext uri="{FF2B5EF4-FFF2-40B4-BE49-F238E27FC236}">
                  <a16:creationId xmlns:a16="http://schemas.microsoft.com/office/drawing/2014/main" id="{6ACF07B2-A457-434B-9A3D-6D2A93B1B0C2}"/>
                </a:ext>
              </a:extLst>
            </p:cNvPr>
            <p:cNvGrpSpPr/>
            <p:nvPr/>
          </p:nvGrpSpPr>
          <p:grpSpPr>
            <a:xfrm>
              <a:off x="7218961" y="1977695"/>
              <a:ext cx="1005840" cy="1005840"/>
              <a:chOff x="7117080" y="1234381"/>
              <a:chExt cx="1005840" cy="1005840"/>
            </a:xfrm>
          </p:grpSpPr>
          <p:sp>
            <p:nvSpPr>
              <p:cNvPr id="15" name="Oval 14">
                <a:extLst>
                  <a:ext uri="{FF2B5EF4-FFF2-40B4-BE49-F238E27FC236}">
                    <a16:creationId xmlns:a16="http://schemas.microsoft.com/office/drawing/2014/main" id="{F917703B-6EC3-4647-8387-383E8BBBDF55}"/>
                  </a:ext>
                </a:extLst>
              </p:cNvPr>
              <p:cNvSpPr>
                <a:spLocks noChangeAspect="1"/>
              </p:cNvSpPr>
              <p:nvPr/>
            </p:nvSpPr>
            <p:spPr>
              <a:xfrm>
                <a:off x="7117080" y="123438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9D9392D7-57EC-42E5-8B2F-D7E973E79B3C}"/>
                  </a:ext>
                </a:extLst>
              </p:cNvPr>
              <p:cNvPicPr>
                <a:picLocks noChangeAspect="1"/>
              </p:cNvPicPr>
              <p:nvPr/>
            </p:nvPicPr>
            <p:blipFill>
              <a:blip r:embed="rId3"/>
              <a:stretch>
                <a:fillRect/>
              </a:stretch>
            </p:blipFill>
            <p:spPr>
              <a:xfrm>
                <a:off x="7306333" y="1371600"/>
                <a:ext cx="627335" cy="627335"/>
              </a:xfrm>
              <a:prstGeom prst="rect">
                <a:avLst/>
              </a:prstGeom>
            </p:spPr>
          </p:pic>
        </p:grpSp>
      </p:grpSp>
      <p:grpSp>
        <p:nvGrpSpPr>
          <p:cNvPr id="16" name="Group 15">
            <a:extLst>
              <a:ext uri="{FF2B5EF4-FFF2-40B4-BE49-F238E27FC236}">
                <a16:creationId xmlns:a16="http://schemas.microsoft.com/office/drawing/2014/main" id="{66388624-D0FE-4415-867D-A173A49CF2DB}"/>
              </a:ext>
            </a:extLst>
          </p:cNvPr>
          <p:cNvGrpSpPr/>
          <p:nvPr/>
        </p:nvGrpSpPr>
        <p:grpSpPr>
          <a:xfrm>
            <a:off x="460711" y="1977695"/>
            <a:ext cx="1977009" cy="2638239"/>
            <a:chOff x="460711" y="1977695"/>
            <a:chExt cx="1977009" cy="2638239"/>
          </a:xfrm>
        </p:grpSpPr>
        <p:sp>
          <p:nvSpPr>
            <p:cNvPr id="2" name="Rectangle 1">
              <a:extLst>
                <a:ext uri="{FF2B5EF4-FFF2-40B4-BE49-F238E27FC236}">
                  <a16:creationId xmlns:a16="http://schemas.microsoft.com/office/drawing/2014/main" id="{2EAB5064-A4FC-41AC-9674-64D5E4465F34}"/>
                </a:ext>
              </a:extLst>
            </p:cNvPr>
            <p:cNvSpPr/>
            <p:nvPr/>
          </p:nvSpPr>
          <p:spPr>
            <a:xfrm>
              <a:off x="460711" y="3784937"/>
              <a:ext cx="1977009" cy="830997"/>
            </a:xfrm>
            <a:prstGeom prst="rect">
              <a:avLst/>
            </a:prstGeom>
          </p:spPr>
          <p:txBody>
            <a:bodyPr wrap="square">
              <a:spAutoFit/>
            </a:bodyPr>
            <a:lstStyle/>
            <a:p>
              <a:pPr algn="ctr"/>
              <a:r>
                <a:rPr lang="en-US" sz="1200" dirty="0"/>
                <a:t>Municipalities individually adopt SMART systems, with or without assistance from CT DEEP</a:t>
              </a:r>
            </a:p>
          </p:txBody>
        </p:sp>
        <p:sp>
          <p:nvSpPr>
            <p:cNvPr id="3" name="TextBox 2">
              <a:extLst>
                <a:ext uri="{FF2B5EF4-FFF2-40B4-BE49-F238E27FC236}">
                  <a16:creationId xmlns:a16="http://schemas.microsoft.com/office/drawing/2014/main" id="{73D6B1D0-B957-429E-B57D-159720473018}"/>
                </a:ext>
              </a:extLst>
            </p:cNvPr>
            <p:cNvSpPr txBox="1"/>
            <p:nvPr/>
          </p:nvSpPr>
          <p:spPr>
            <a:xfrm>
              <a:off x="844370" y="3099363"/>
              <a:ext cx="1209690" cy="369332"/>
            </a:xfrm>
            <a:prstGeom prst="rect">
              <a:avLst/>
            </a:prstGeom>
            <a:noFill/>
          </p:spPr>
          <p:txBody>
            <a:bodyPr wrap="none" rtlCol="0">
              <a:spAutoFit/>
            </a:bodyPr>
            <a:lstStyle/>
            <a:p>
              <a:pPr algn="ctr"/>
              <a:r>
                <a:rPr lang="en-US" b="1" dirty="0"/>
                <a:t>Traditional</a:t>
              </a:r>
            </a:p>
          </p:txBody>
        </p:sp>
        <p:grpSp>
          <p:nvGrpSpPr>
            <p:cNvPr id="23" name="Group 22">
              <a:extLst>
                <a:ext uri="{FF2B5EF4-FFF2-40B4-BE49-F238E27FC236}">
                  <a16:creationId xmlns:a16="http://schemas.microsoft.com/office/drawing/2014/main" id="{4049FD32-99BA-4DC5-8AD4-E933B3C2B7A2}"/>
                </a:ext>
              </a:extLst>
            </p:cNvPr>
            <p:cNvGrpSpPr/>
            <p:nvPr/>
          </p:nvGrpSpPr>
          <p:grpSpPr>
            <a:xfrm>
              <a:off x="946295" y="1977695"/>
              <a:ext cx="1005840" cy="1005840"/>
              <a:chOff x="859034" y="1234381"/>
              <a:chExt cx="1005840" cy="1005840"/>
            </a:xfrm>
          </p:grpSpPr>
          <p:sp>
            <p:nvSpPr>
              <p:cNvPr id="4" name="Oval 3">
                <a:extLst>
                  <a:ext uri="{FF2B5EF4-FFF2-40B4-BE49-F238E27FC236}">
                    <a16:creationId xmlns:a16="http://schemas.microsoft.com/office/drawing/2014/main" id="{BFF135A1-26B5-4195-9A1F-4F72C17B0475}"/>
                  </a:ext>
                </a:extLst>
              </p:cNvPr>
              <p:cNvSpPr>
                <a:spLocks noChangeAspect="1"/>
              </p:cNvSpPr>
              <p:nvPr/>
            </p:nvSpPr>
            <p:spPr>
              <a:xfrm>
                <a:off x="859034" y="123438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1860137-D76D-48DE-9E3B-2B5ACE049D8A}"/>
                  </a:ext>
                </a:extLst>
              </p:cNvPr>
              <p:cNvPicPr>
                <a:picLocks noChangeAspect="1"/>
              </p:cNvPicPr>
              <p:nvPr/>
            </p:nvPicPr>
            <p:blipFill>
              <a:blip r:embed="rId4"/>
              <a:stretch>
                <a:fillRect/>
              </a:stretch>
            </p:blipFill>
            <p:spPr>
              <a:xfrm>
                <a:off x="1081512" y="1456859"/>
                <a:ext cx="560885" cy="560885"/>
              </a:xfrm>
              <a:prstGeom prst="rect">
                <a:avLst/>
              </a:prstGeom>
            </p:spPr>
          </p:pic>
        </p:grpSp>
      </p:grpSp>
      <p:grpSp>
        <p:nvGrpSpPr>
          <p:cNvPr id="20" name="Group 19">
            <a:extLst>
              <a:ext uri="{FF2B5EF4-FFF2-40B4-BE49-F238E27FC236}">
                <a16:creationId xmlns:a16="http://schemas.microsoft.com/office/drawing/2014/main" id="{5808CB7B-13B6-4634-AACF-60A0BBE4DAE9}"/>
              </a:ext>
            </a:extLst>
          </p:cNvPr>
          <p:cNvGrpSpPr/>
          <p:nvPr/>
        </p:nvGrpSpPr>
        <p:grpSpPr>
          <a:xfrm>
            <a:off x="4600242" y="1977695"/>
            <a:ext cx="2057400" cy="2268907"/>
            <a:chOff x="4600242" y="1977695"/>
            <a:chExt cx="2057400" cy="2268907"/>
          </a:xfrm>
        </p:grpSpPr>
        <p:sp>
          <p:nvSpPr>
            <p:cNvPr id="5" name="Rectangle 4">
              <a:extLst>
                <a:ext uri="{FF2B5EF4-FFF2-40B4-BE49-F238E27FC236}">
                  <a16:creationId xmlns:a16="http://schemas.microsoft.com/office/drawing/2014/main" id="{87F407C0-8D5B-4F92-B96D-74B0891E1BF2}"/>
                </a:ext>
              </a:extLst>
            </p:cNvPr>
            <p:cNvSpPr/>
            <p:nvPr/>
          </p:nvSpPr>
          <p:spPr>
            <a:xfrm>
              <a:off x="4600242" y="3784937"/>
              <a:ext cx="2057400" cy="461665"/>
            </a:xfrm>
            <a:prstGeom prst="rect">
              <a:avLst/>
            </a:prstGeom>
          </p:spPr>
          <p:txBody>
            <a:bodyPr wrap="square">
              <a:spAutoFit/>
            </a:bodyPr>
            <a:lstStyle/>
            <a:p>
              <a:pPr algn="ctr"/>
              <a:r>
                <a:rPr lang="en-US" sz="1200" dirty="0"/>
                <a:t>State  oversees a SMART program</a:t>
              </a:r>
            </a:p>
          </p:txBody>
        </p:sp>
        <p:sp>
          <p:nvSpPr>
            <p:cNvPr id="11" name="TextBox 10">
              <a:extLst>
                <a:ext uri="{FF2B5EF4-FFF2-40B4-BE49-F238E27FC236}">
                  <a16:creationId xmlns:a16="http://schemas.microsoft.com/office/drawing/2014/main" id="{68394014-F3CC-4F9B-8E3E-B2602B52CB78}"/>
                </a:ext>
              </a:extLst>
            </p:cNvPr>
            <p:cNvSpPr txBox="1"/>
            <p:nvPr/>
          </p:nvSpPr>
          <p:spPr>
            <a:xfrm>
              <a:off x="4803432" y="3099363"/>
              <a:ext cx="1651028" cy="646331"/>
            </a:xfrm>
            <a:prstGeom prst="rect">
              <a:avLst/>
            </a:prstGeom>
            <a:noFill/>
          </p:spPr>
          <p:txBody>
            <a:bodyPr wrap="none" rtlCol="0">
              <a:spAutoFit/>
            </a:bodyPr>
            <a:lstStyle/>
            <a:p>
              <a:pPr algn="ctr"/>
              <a:r>
                <a:rPr lang="en-US" b="1" dirty="0"/>
                <a:t>Singular</a:t>
              </a:r>
            </a:p>
            <a:p>
              <a:pPr algn="ctr"/>
              <a:r>
                <a:rPr lang="en-US" b="1" dirty="0"/>
                <a:t>State Approach</a:t>
              </a:r>
            </a:p>
          </p:txBody>
        </p:sp>
        <p:grpSp>
          <p:nvGrpSpPr>
            <p:cNvPr id="26" name="Group 25">
              <a:extLst>
                <a:ext uri="{FF2B5EF4-FFF2-40B4-BE49-F238E27FC236}">
                  <a16:creationId xmlns:a16="http://schemas.microsoft.com/office/drawing/2014/main" id="{5D92324A-F6D6-4687-B992-636F8BD85973}"/>
                </a:ext>
              </a:extLst>
            </p:cNvPr>
            <p:cNvGrpSpPr/>
            <p:nvPr/>
          </p:nvGrpSpPr>
          <p:grpSpPr>
            <a:xfrm>
              <a:off x="5126022" y="1977695"/>
              <a:ext cx="1005840" cy="1005840"/>
              <a:chOff x="2930313" y="1188661"/>
              <a:chExt cx="1005840" cy="1005840"/>
            </a:xfrm>
          </p:grpSpPr>
          <p:sp>
            <p:nvSpPr>
              <p:cNvPr id="13" name="Oval 12">
                <a:extLst>
                  <a:ext uri="{FF2B5EF4-FFF2-40B4-BE49-F238E27FC236}">
                    <a16:creationId xmlns:a16="http://schemas.microsoft.com/office/drawing/2014/main" id="{D02E6F1E-7C80-4B17-BDA2-564FC2F4F905}"/>
                  </a:ext>
                </a:extLst>
              </p:cNvPr>
              <p:cNvSpPr>
                <a:spLocks noChangeAspect="1"/>
              </p:cNvSpPr>
              <p:nvPr/>
            </p:nvSpPr>
            <p:spPr>
              <a:xfrm>
                <a:off x="2930313" y="118866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B6969178-ECC9-4544-8412-0C7D98F191AA}"/>
                  </a:ext>
                </a:extLst>
              </p:cNvPr>
              <p:cNvPicPr>
                <a:picLocks noChangeAspect="1"/>
              </p:cNvPicPr>
              <p:nvPr/>
            </p:nvPicPr>
            <p:blipFill>
              <a:blip r:embed="rId5"/>
              <a:stretch>
                <a:fillRect/>
              </a:stretch>
            </p:blipFill>
            <p:spPr>
              <a:xfrm>
                <a:off x="3106465" y="1353865"/>
                <a:ext cx="627335" cy="627335"/>
              </a:xfrm>
              <a:prstGeom prst="rect">
                <a:avLst/>
              </a:prstGeom>
            </p:spPr>
          </p:pic>
        </p:grpSp>
      </p:grpSp>
      <p:grpSp>
        <p:nvGrpSpPr>
          <p:cNvPr id="18" name="Group 17">
            <a:extLst>
              <a:ext uri="{FF2B5EF4-FFF2-40B4-BE49-F238E27FC236}">
                <a16:creationId xmlns:a16="http://schemas.microsoft.com/office/drawing/2014/main" id="{5C528001-199C-490D-BD91-13C008471F86}"/>
              </a:ext>
            </a:extLst>
          </p:cNvPr>
          <p:cNvGrpSpPr/>
          <p:nvPr/>
        </p:nvGrpSpPr>
        <p:grpSpPr>
          <a:xfrm>
            <a:off x="2537040" y="1977695"/>
            <a:ext cx="1963882" cy="3007571"/>
            <a:chOff x="2537040" y="1977695"/>
            <a:chExt cx="1963882" cy="3007571"/>
          </a:xfrm>
        </p:grpSpPr>
        <p:sp>
          <p:nvSpPr>
            <p:cNvPr id="6" name="Rectangle 5">
              <a:extLst>
                <a:ext uri="{FF2B5EF4-FFF2-40B4-BE49-F238E27FC236}">
                  <a16:creationId xmlns:a16="http://schemas.microsoft.com/office/drawing/2014/main" id="{C4ECD92B-45EE-4076-9BD2-70EB4B91A92C}"/>
                </a:ext>
              </a:extLst>
            </p:cNvPr>
            <p:cNvSpPr/>
            <p:nvPr/>
          </p:nvSpPr>
          <p:spPr>
            <a:xfrm>
              <a:off x="2537040" y="3784937"/>
              <a:ext cx="1963882" cy="1200329"/>
            </a:xfrm>
            <a:prstGeom prst="rect">
              <a:avLst/>
            </a:prstGeom>
          </p:spPr>
          <p:txBody>
            <a:bodyPr wrap="square">
              <a:spAutoFit/>
            </a:bodyPr>
            <a:lstStyle/>
            <a:p>
              <a:pPr algn="ctr"/>
              <a:r>
                <a:rPr lang="en-US" sz="1200" dirty="0"/>
                <a:t>Government coalitions like regional planning organizations or solid waste planning groups adopt SMART systems for their members</a:t>
              </a:r>
            </a:p>
          </p:txBody>
        </p:sp>
        <p:sp>
          <p:nvSpPr>
            <p:cNvPr id="10" name="TextBox 9">
              <a:extLst>
                <a:ext uri="{FF2B5EF4-FFF2-40B4-BE49-F238E27FC236}">
                  <a16:creationId xmlns:a16="http://schemas.microsoft.com/office/drawing/2014/main" id="{A3C770E6-3554-4EAB-9065-09DD600774E3}"/>
                </a:ext>
              </a:extLst>
            </p:cNvPr>
            <p:cNvSpPr txBox="1"/>
            <p:nvPr/>
          </p:nvSpPr>
          <p:spPr>
            <a:xfrm>
              <a:off x="2795866" y="3099363"/>
              <a:ext cx="1446230" cy="369332"/>
            </a:xfrm>
            <a:prstGeom prst="rect">
              <a:avLst/>
            </a:prstGeom>
            <a:noFill/>
          </p:spPr>
          <p:txBody>
            <a:bodyPr wrap="none" rtlCol="0">
              <a:spAutoFit/>
            </a:bodyPr>
            <a:lstStyle/>
            <a:p>
              <a:pPr algn="ctr"/>
              <a:r>
                <a:rPr lang="en-US" b="1" dirty="0"/>
                <a:t>Coalition-Led</a:t>
              </a:r>
            </a:p>
          </p:txBody>
        </p:sp>
        <p:grpSp>
          <p:nvGrpSpPr>
            <p:cNvPr id="29" name="Group 28">
              <a:extLst>
                <a:ext uri="{FF2B5EF4-FFF2-40B4-BE49-F238E27FC236}">
                  <a16:creationId xmlns:a16="http://schemas.microsoft.com/office/drawing/2014/main" id="{BD9DA3FD-CB66-4806-AE6E-16DE887F7530}"/>
                </a:ext>
              </a:extLst>
            </p:cNvPr>
            <p:cNvGrpSpPr/>
            <p:nvPr/>
          </p:nvGrpSpPr>
          <p:grpSpPr>
            <a:xfrm>
              <a:off x="3016061" y="1977695"/>
              <a:ext cx="1005840" cy="1005840"/>
              <a:chOff x="5093246" y="1188661"/>
              <a:chExt cx="1005840" cy="1005840"/>
            </a:xfrm>
          </p:grpSpPr>
          <p:sp>
            <p:nvSpPr>
              <p:cNvPr id="14" name="Oval 13">
                <a:extLst>
                  <a:ext uri="{FF2B5EF4-FFF2-40B4-BE49-F238E27FC236}">
                    <a16:creationId xmlns:a16="http://schemas.microsoft.com/office/drawing/2014/main" id="{EB04A511-1196-469C-A2C5-923992B7FAF5}"/>
                  </a:ext>
                </a:extLst>
              </p:cNvPr>
              <p:cNvSpPr>
                <a:spLocks noChangeAspect="1"/>
              </p:cNvSpPr>
              <p:nvPr/>
            </p:nvSpPr>
            <p:spPr>
              <a:xfrm>
                <a:off x="5093246" y="118866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descr="A picture containing tableware, plate&#10;&#10;Description automatically generated">
                <a:extLst>
                  <a:ext uri="{FF2B5EF4-FFF2-40B4-BE49-F238E27FC236}">
                    <a16:creationId xmlns:a16="http://schemas.microsoft.com/office/drawing/2014/main" id="{989C96D7-D230-4363-95B6-A23AABAC9B29}"/>
                  </a:ext>
                </a:extLst>
              </p:cNvPr>
              <p:cNvPicPr>
                <a:picLocks noChangeAspect="1"/>
              </p:cNvPicPr>
              <p:nvPr/>
            </p:nvPicPr>
            <p:blipFill>
              <a:blip r:embed="rId6"/>
              <a:stretch>
                <a:fillRect/>
              </a:stretch>
            </p:blipFill>
            <p:spPr>
              <a:xfrm>
                <a:off x="5276889" y="1372304"/>
                <a:ext cx="638554" cy="638554"/>
              </a:xfrm>
              <a:prstGeom prst="rect">
                <a:avLst/>
              </a:prstGeom>
            </p:spPr>
          </p:pic>
        </p:grpSp>
      </p:grpSp>
      <p:sp>
        <p:nvSpPr>
          <p:cNvPr id="27" name="Content Placeholder 2">
            <a:extLst>
              <a:ext uri="{FF2B5EF4-FFF2-40B4-BE49-F238E27FC236}">
                <a16:creationId xmlns:a16="http://schemas.microsoft.com/office/drawing/2014/main" id="{11BE6E9B-ED9F-4577-8D88-E5A204BE13C6}"/>
              </a:ext>
            </a:extLst>
          </p:cNvPr>
          <p:cNvSpPr txBox="1">
            <a:spLocks/>
          </p:cNvSpPr>
          <p:nvPr/>
        </p:nvSpPr>
        <p:spPr>
          <a:xfrm>
            <a:off x="301752" y="924068"/>
            <a:ext cx="8537448" cy="56257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400" b="1" dirty="0">
                <a:solidFill>
                  <a:schemeClr val="tx1"/>
                </a:solidFill>
              </a:rPr>
              <a:t>CT DEEP has been exploring various pathways for making SMART the norm across the state.  Currently, there are 4 potential pathways for doing this.</a:t>
            </a:r>
          </a:p>
        </p:txBody>
      </p:sp>
      <p:sp>
        <p:nvSpPr>
          <p:cNvPr id="8" name="Arrow: Right 7">
            <a:extLst>
              <a:ext uri="{FF2B5EF4-FFF2-40B4-BE49-F238E27FC236}">
                <a16:creationId xmlns:a16="http://schemas.microsoft.com/office/drawing/2014/main" id="{358E6A72-7BA9-425D-8B48-9FABB160EFA3}"/>
              </a:ext>
            </a:extLst>
          </p:cNvPr>
          <p:cNvSpPr/>
          <p:nvPr/>
        </p:nvSpPr>
        <p:spPr>
          <a:xfrm rot="16200000">
            <a:off x="3332773" y="5003964"/>
            <a:ext cx="42123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8FB8DF4-CAC5-45DF-8F70-337C2AC1F6D4}"/>
              </a:ext>
            </a:extLst>
          </p:cNvPr>
          <p:cNvSpPr txBox="1"/>
          <p:nvPr/>
        </p:nvSpPr>
        <p:spPr>
          <a:xfrm>
            <a:off x="2590983" y="5574268"/>
            <a:ext cx="1904817" cy="369332"/>
          </a:xfrm>
          <a:prstGeom prst="rect">
            <a:avLst/>
          </a:prstGeom>
          <a:noFill/>
        </p:spPr>
        <p:txBody>
          <a:bodyPr wrap="none" rtlCol="0">
            <a:spAutoFit/>
          </a:bodyPr>
          <a:lstStyle/>
          <a:p>
            <a:pPr algn="ctr"/>
            <a:r>
              <a:rPr lang="en-US" dirty="0"/>
              <a:t>Today’s Discussion</a:t>
            </a:r>
          </a:p>
        </p:txBody>
      </p:sp>
      <p:sp>
        <p:nvSpPr>
          <p:cNvPr id="34" name="Slide Number Placeholder 5">
            <a:extLst>
              <a:ext uri="{FF2B5EF4-FFF2-40B4-BE49-F238E27FC236}">
                <a16:creationId xmlns:a16="http://schemas.microsoft.com/office/drawing/2014/main" id="{B2AD0C7F-2F01-42C6-802C-A6F02372C6D4}"/>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74186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73152"/>
            <a:ext cx="8503920" cy="685800"/>
          </a:xfrm>
          <a:prstGeom prst="rect">
            <a:avLst/>
          </a:prstGeom>
          <a:noFill/>
        </p:spPr>
        <p:txBody>
          <a:bodyPr wrap="square" rtlCol="0" anchor="ctr">
            <a:noAutofit/>
          </a:bodyPr>
          <a:lstStyle/>
          <a:p>
            <a:pPr lvl="0">
              <a:defRPr/>
            </a:pPr>
            <a:r>
              <a:rPr lang="en-US" sz="2400" b="1" kern="0" dirty="0">
                <a:solidFill>
                  <a:schemeClr val="tx2"/>
                </a:solidFill>
              </a:rPr>
              <a:t>Coalition-Led Pathway</a:t>
            </a:r>
          </a:p>
        </p:txBody>
      </p:sp>
      <p:sp>
        <p:nvSpPr>
          <p:cNvPr id="9" name="Slide Number Placeholder 5"/>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17</a:t>
            </a:fld>
            <a:endParaRPr lang="en-US" dirty="0">
              <a:solidFill>
                <a:prstClr val="black">
                  <a:tint val="75000"/>
                </a:prstClr>
              </a:solidFill>
            </a:endParaRPr>
          </a:p>
        </p:txBody>
      </p:sp>
      <p:sp>
        <p:nvSpPr>
          <p:cNvPr id="6" name="Rectangle 5">
            <a:extLst>
              <a:ext uri="{FF2B5EF4-FFF2-40B4-BE49-F238E27FC236}">
                <a16:creationId xmlns:a16="http://schemas.microsoft.com/office/drawing/2014/main" id="{C4ECD92B-45EE-4076-9BD2-70EB4B91A92C}"/>
              </a:ext>
            </a:extLst>
          </p:cNvPr>
          <p:cNvSpPr/>
          <p:nvPr/>
        </p:nvSpPr>
        <p:spPr>
          <a:xfrm>
            <a:off x="268224" y="962323"/>
            <a:ext cx="8537448" cy="2923877"/>
          </a:xfrm>
          <a:prstGeom prst="rect">
            <a:avLst/>
          </a:prstGeom>
        </p:spPr>
        <p:txBody>
          <a:bodyPr wrap="square">
            <a:spAutoFit/>
          </a:bodyPr>
          <a:lstStyle/>
          <a:p>
            <a:pPr>
              <a:spcBef>
                <a:spcPts val="1200"/>
              </a:spcBef>
            </a:pPr>
            <a:r>
              <a:rPr lang="en-US" sz="1600" b="1" dirty="0"/>
              <a:t>Government coalitions adopt SMART systems for their members:</a:t>
            </a:r>
          </a:p>
          <a:p>
            <a:pPr marL="230188" indent="-230188">
              <a:spcBef>
                <a:spcPts val="1200"/>
              </a:spcBef>
              <a:buFont typeface="Arial" panose="020B0604020202020204" pitchFamily="34" charset="0"/>
              <a:buChar char="•"/>
            </a:pPr>
            <a:r>
              <a:rPr lang="en-US" sz="1400" dirty="0"/>
              <a:t>There are 9 </a:t>
            </a:r>
            <a:r>
              <a:rPr lang="en-US" sz="1400" b="1" dirty="0"/>
              <a:t>Regional Planning Organizations </a:t>
            </a:r>
            <a:r>
              <a:rPr lang="en-US" sz="1400" dirty="0"/>
              <a:t>(RPOs) and 8 </a:t>
            </a:r>
            <a:r>
              <a:rPr lang="en-US" sz="1400" b="1" dirty="0"/>
              <a:t>Solid Waste Planning Groups </a:t>
            </a:r>
            <a:r>
              <a:rPr lang="en-US" sz="1400" dirty="0"/>
              <a:t>(SWPGs) in CT.</a:t>
            </a:r>
          </a:p>
          <a:p>
            <a:pPr marL="230188" indent="-230188">
              <a:spcBef>
                <a:spcPts val="1200"/>
              </a:spcBef>
              <a:buFont typeface="Arial" panose="020B0604020202020204" pitchFamily="34" charset="0"/>
              <a:buChar char="•"/>
            </a:pPr>
            <a:r>
              <a:rPr lang="en-US" sz="1400" dirty="0"/>
              <a:t>RPOs or SWPGs could devise and adopt SMART systems and provide them for their members.</a:t>
            </a:r>
          </a:p>
          <a:p>
            <a:pPr marL="230188" indent="-230188">
              <a:spcBef>
                <a:spcPts val="1200"/>
              </a:spcBef>
              <a:buFont typeface="Arial" panose="020B0604020202020204" pitchFamily="34" charset="0"/>
              <a:buChar char="•"/>
            </a:pPr>
            <a:r>
              <a:rPr lang="en-US" sz="1400" dirty="0"/>
              <a:t>SMART participation would be mandatory for subscription and municipal haulers.</a:t>
            </a:r>
          </a:p>
          <a:p>
            <a:pPr marL="230188" indent="-230188">
              <a:spcBef>
                <a:spcPts val="1200"/>
              </a:spcBef>
              <a:buFont typeface="Arial" panose="020B0604020202020204" pitchFamily="34" charset="0"/>
              <a:buChar char="•"/>
            </a:pPr>
            <a:r>
              <a:rPr lang="en-US" sz="1400" dirty="0"/>
              <a:t>Revenues from the sale of SMART bags would flow to the coalition. </a:t>
            </a:r>
          </a:p>
          <a:p>
            <a:pPr marL="230188" indent="-230188">
              <a:spcBef>
                <a:spcPts val="1200"/>
              </a:spcBef>
              <a:buFont typeface="Arial" panose="020B0604020202020204" pitchFamily="34" charset="0"/>
              <a:buChar char="•"/>
            </a:pPr>
            <a:r>
              <a:rPr lang="en-US" sz="1400" dirty="0"/>
              <a:t>Revenues could be designed to cover recycling tip fees.</a:t>
            </a:r>
          </a:p>
          <a:p>
            <a:pPr marL="230188" indent="-230188">
              <a:spcBef>
                <a:spcPts val="1200"/>
              </a:spcBef>
              <a:buFont typeface="Arial" panose="020B0604020202020204" pitchFamily="34" charset="0"/>
              <a:buChar char="•"/>
            </a:pPr>
            <a:r>
              <a:rPr lang="en-US" sz="1400" dirty="0"/>
              <a:t>Each RPO/SWPG would use those funds to pay the tip (trash and recycling) fees.</a:t>
            </a:r>
          </a:p>
          <a:p>
            <a:pPr marL="230188" indent="-230188">
              <a:spcBef>
                <a:spcPts val="1200"/>
              </a:spcBef>
              <a:buFont typeface="Arial" panose="020B0604020202020204" pitchFamily="34" charset="0"/>
              <a:buChar char="•"/>
            </a:pPr>
            <a:endParaRPr lang="en-US" sz="1400" dirty="0"/>
          </a:p>
        </p:txBody>
      </p:sp>
      <p:grpSp>
        <p:nvGrpSpPr>
          <p:cNvPr id="29" name="Group 28">
            <a:extLst>
              <a:ext uri="{FF2B5EF4-FFF2-40B4-BE49-F238E27FC236}">
                <a16:creationId xmlns:a16="http://schemas.microsoft.com/office/drawing/2014/main" id="{BD9DA3FD-CB66-4806-AE6E-16DE887F7530}"/>
              </a:ext>
            </a:extLst>
          </p:cNvPr>
          <p:cNvGrpSpPr/>
          <p:nvPr/>
        </p:nvGrpSpPr>
        <p:grpSpPr>
          <a:xfrm>
            <a:off x="7799832" y="76200"/>
            <a:ext cx="1005840" cy="1005840"/>
            <a:chOff x="5093246" y="1188661"/>
            <a:chExt cx="1005840" cy="1005840"/>
          </a:xfrm>
        </p:grpSpPr>
        <p:sp>
          <p:nvSpPr>
            <p:cNvPr id="14" name="Oval 13">
              <a:extLst>
                <a:ext uri="{FF2B5EF4-FFF2-40B4-BE49-F238E27FC236}">
                  <a16:creationId xmlns:a16="http://schemas.microsoft.com/office/drawing/2014/main" id="{EB04A511-1196-469C-A2C5-923992B7FAF5}"/>
                </a:ext>
              </a:extLst>
            </p:cNvPr>
            <p:cNvSpPr>
              <a:spLocks noChangeAspect="1"/>
            </p:cNvSpPr>
            <p:nvPr/>
          </p:nvSpPr>
          <p:spPr>
            <a:xfrm>
              <a:off x="5093246" y="118866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descr="A picture containing tableware, plate&#10;&#10;Description automatically generated">
              <a:extLst>
                <a:ext uri="{FF2B5EF4-FFF2-40B4-BE49-F238E27FC236}">
                  <a16:creationId xmlns:a16="http://schemas.microsoft.com/office/drawing/2014/main" id="{989C96D7-D230-4363-95B6-A23AABAC9B29}"/>
                </a:ext>
              </a:extLst>
            </p:cNvPr>
            <p:cNvPicPr>
              <a:picLocks noChangeAspect="1"/>
            </p:cNvPicPr>
            <p:nvPr/>
          </p:nvPicPr>
          <p:blipFill>
            <a:blip r:embed="rId3"/>
            <a:stretch>
              <a:fillRect/>
            </a:stretch>
          </p:blipFill>
          <p:spPr>
            <a:xfrm>
              <a:off x="5276889" y="1372304"/>
              <a:ext cx="638554" cy="638554"/>
            </a:xfrm>
            <a:prstGeom prst="rect">
              <a:avLst/>
            </a:prstGeom>
          </p:spPr>
        </p:pic>
      </p:grpSp>
      <p:graphicFrame>
        <p:nvGraphicFramePr>
          <p:cNvPr id="34" name="Table 33">
            <a:extLst>
              <a:ext uri="{FF2B5EF4-FFF2-40B4-BE49-F238E27FC236}">
                <a16:creationId xmlns:a16="http://schemas.microsoft.com/office/drawing/2014/main" id="{E6C29B87-9605-4732-99E7-6B188223AF9D}"/>
              </a:ext>
            </a:extLst>
          </p:cNvPr>
          <p:cNvGraphicFramePr>
            <a:graphicFrameLocks noGrp="1"/>
          </p:cNvGraphicFramePr>
          <p:nvPr>
            <p:extLst/>
          </p:nvPr>
        </p:nvGraphicFramePr>
        <p:xfrm>
          <a:off x="4700072" y="3742104"/>
          <a:ext cx="4030103" cy="2658696"/>
        </p:xfrm>
        <a:graphic>
          <a:graphicData uri="http://schemas.openxmlformats.org/drawingml/2006/table">
            <a:tbl>
              <a:tblPr firstRow="1" bandRow="1">
                <a:tableStyleId>{5C22544A-7EE6-4342-B048-85BDC9FD1C3A}</a:tableStyleId>
              </a:tblPr>
              <a:tblGrid>
                <a:gridCol w="4030103">
                  <a:extLst>
                    <a:ext uri="{9D8B030D-6E8A-4147-A177-3AD203B41FA5}">
                      <a16:colId xmlns:a16="http://schemas.microsoft.com/office/drawing/2014/main" val="3139423790"/>
                    </a:ext>
                  </a:extLst>
                </a:gridCol>
              </a:tblGrid>
              <a:tr h="370840">
                <a:tc>
                  <a:txBody>
                    <a:bodyPr/>
                    <a:lstStyle/>
                    <a:p>
                      <a:r>
                        <a:rPr lang="en-US" dirty="0"/>
                        <a:t>Cons</a:t>
                      </a:r>
                    </a:p>
                  </a:txBody>
                  <a:tcPr marL="457200"/>
                </a:tc>
                <a:extLst>
                  <a:ext uri="{0D108BD9-81ED-4DB2-BD59-A6C34878D82A}">
                    <a16:rowId xmlns:a16="http://schemas.microsoft.com/office/drawing/2014/main" val="773928493"/>
                  </a:ext>
                </a:extLst>
              </a:tr>
              <a:tr h="2287856">
                <a:tc>
                  <a:txBody>
                    <a:bodyPr/>
                    <a:lstStyle/>
                    <a:p>
                      <a:pPr marL="230188" marR="0" lvl="0" indent="-23018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chemeClr val="tx2"/>
                          </a:solidFill>
                        </a:rPr>
                        <a:t>Would require close coordination with WTE facilities and municipalities regarding enforcement; Haulers that cross muni lines, would no longer be able to mix loads</a:t>
                      </a:r>
                    </a:p>
                    <a:p>
                      <a:pPr marL="230188" marR="0" lvl="0" indent="-230188"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chemeClr val="tx2"/>
                          </a:solidFill>
                        </a:rPr>
                        <a:t>Would require unanimous consent from member municipalities</a:t>
                      </a:r>
                    </a:p>
                  </a:txBody>
                  <a:tcPr marT="91440" marB="91440"/>
                </a:tc>
                <a:extLst>
                  <a:ext uri="{0D108BD9-81ED-4DB2-BD59-A6C34878D82A}">
                    <a16:rowId xmlns:a16="http://schemas.microsoft.com/office/drawing/2014/main" val="2082026241"/>
                  </a:ext>
                </a:extLst>
              </a:tr>
            </a:tbl>
          </a:graphicData>
        </a:graphic>
      </p:graphicFrame>
      <p:graphicFrame>
        <p:nvGraphicFramePr>
          <p:cNvPr id="35" name="Table 34">
            <a:extLst>
              <a:ext uri="{FF2B5EF4-FFF2-40B4-BE49-F238E27FC236}">
                <a16:creationId xmlns:a16="http://schemas.microsoft.com/office/drawing/2014/main" id="{7AB9770E-C1AC-4D7B-B87F-BEFEF0B760BA}"/>
              </a:ext>
            </a:extLst>
          </p:cNvPr>
          <p:cNvGraphicFramePr>
            <a:graphicFrameLocks noGrp="1"/>
          </p:cNvGraphicFramePr>
          <p:nvPr>
            <p:extLst/>
          </p:nvPr>
        </p:nvGraphicFramePr>
        <p:xfrm>
          <a:off x="457200" y="3759200"/>
          <a:ext cx="4030103" cy="2641600"/>
        </p:xfrm>
        <a:graphic>
          <a:graphicData uri="http://schemas.openxmlformats.org/drawingml/2006/table">
            <a:tbl>
              <a:tblPr firstRow="1" bandRow="1">
                <a:tableStyleId>{5C22544A-7EE6-4342-B048-85BDC9FD1C3A}</a:tableStyleId>
              </a:tblPr>
              <a:tblGrid>
                <a:gridCol w="4030103">
                  <a:extLst>
                    <a:ext uri="{9D8B030D-6E8A-4147-A177-3AD203B41FA5}">
                      <a16:colId xmlns:a16="http://schemas.microsoft.com/office/drawing/2014/main" val="3139423790"/>
                    </a:ext>
                  </a:extLst>
                </a:gridCol>
              </a:tblGrid>
              <a:tr h="370840">
                <a:tc>
                  <a:txBody>
                    <a:bodyPr/>
                    <a:lstStyle/>
                    <a:p>
                      <a:r>
                        <a:rPr lang="en-US" dirty="0"/>
                        <a:t>Pros</a:t>
                      </a:r>
                    </a:p>
                  </a:txBody>
                  <a:tcPr marL="457200"/>
                </a:tc>
                <a:extLst>
                  <a:ext uri="{0D108BD9-81ED-4DB2-BD59-A6C34878D82A}">
                    <a16:rowId xmlns:a16="http://schemas.microsoft.com/office/drawing/2014/main" val="773928493"/>
                  </a:ext>
                </a:extLst>
              </a:tr>
              <a:tr h="1741143">
                <a:tc>
                  <a:txBody>
                    <a:bodyPr/>
                    <a:lstStyle/>
                    <a:p>
                      <a:pPr marL="230188" indent="-230188">
                        <a:spcBef>
                          <a:spcPts val="1000"/>
                        </a:spcBef>
                        <a:buFont typeface="Arial" panose="020B0604020202020204" pitchFamily="34" charset="0"/>
                        <a:buChar char="•"/>
                      </a:pPr>
                      <a:r>
                        <a:rPr lang="en-US" sz="1400" dirty="0">
                          <a:solidFill>
                            <a:schemeClr val="tx2"/>
                          </a:solidFill>
                        </a:rPr>
                        <a:t>Would provide an optimized, uniform solution for a coalition’s area of jurisdiction</a:t>
                      </a:r>
                    </a:p>
                    <a:p>
                      <a:pPr marL="230188" indent="-230188">
                        <a:spcBef>
                          <a:spcPts val="1000"/>
                        </a:spcBef>
                        <a:buFont typeface="Arial" panose="020B0604020202020204" pitchFamily="34" charset="0"/>
                        <a:buChar char="•"/>
                      </a:pPr>
                      <a:r>
                        <a:rPr lang="en-US" sz="1400" dirty="0">
                          <a:solidFill>
                            <a:schemeClr val="tx2"/>
                          </a:solidFill>
                        </a:rPr>
                        <a:t>Would make SMART adoption easier for municipalities </a:t>
                      </a:r>
                    </a:p>
                    <a:p>
                      <a:pPr marL="230188" indent="-230188">
                        <a:spcBef>
                          <a:spcPts val="1000"/>
                        </a:spcBef>
                        <a:buFont typeface="Arial" panose="020B0604020202020204" pitchFamily="34" charset="0"/>
                        <a:buChar char="•"/>
                      </a:pPr>
                      <a:r>
                        <a:rPr lang="en-US" sz="1400" dirty="0">
                          <a:solidFill>
                            <a:schemeClr val="tx2"/>
                          </a:solidFill>
                        </a:rPr>
                        <a:t>Would provide net (new) revenue for coalition to promote or assist with material management programs</a:t>
                      </a:r>
                    </a:p>
                    <a:p>
                      <a:pPr marL="230188" indent="-230188">
                        <a:spcBef>
                          <a:spcPts val="1000"/>
                        </a:spcBef>
                        <a:buFont typeface="Arial" panose="020B0604020202020204" pitchFamily="34" charset="0"/>
                        <a:buChar char="•"/>
                      </a:pPr>
                      <a:r>
                        <a:rPr lang="en-US" sz="1400" dirty="0">
                          <a:solidFill>
                            <a:schemeClr val="tx2"/>
                          </a:solidFill>
                        </a:rPr>
                        <a:t>Would provide joint contracting ability</a:t>
                      </a:r>
                    </a:p>
                  </a:txBody>
                  <a:tcPr marT="91440" marB="91440"/>
                </a:tc>
                <a:extLst>
                  <a:ext uri="{0D108BD9-81ED-4DB2-BD59-A6C34878D82A}">
                    <a16:rowId xmlns:a16="http://schemas.microsoft.com/office/drawing/2014/main" val="2082026241"/>
                  </a:ext>
                </a:extLst>
              </a:tr>
            </a:tbl>
          </a:graphicData>
        </a:graphic>
      </p:graphicFrame>
      <p:sp>
        <p:nvSpPr>
          <p:cNvPr id="36" name="Plus Sign 35">
            <a:extLst>
              <a:ext uri="{FF2B5EF4-FFF2-40B4-BE49-F238E27FC236}">
                <a16:creationId xmlns:a16="http://schemas.microsoft.com/office/drawing/2014/main" id="{CB2FE482-C523-4B21-9F82-ED189A6DA69F}"/>
              </a:ext>
            </a:extLst>
          </p:cNvPr>
          <p:cNvSpPr/>
          <p:nvPr/>
        </p:nvSpPr>
        <p:spPr>
          <a:xfrm>
            <a:off x="457200" y="3742104"/>
            <a:ext cx="457200" cy="457200"/>
          </a:xfrm>
          <a:prstGeom prst="mathPlus">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Minus Sign 36">
            <a:extLst>
              <a:ext uri="{FF2B5EF4-FFF2-40B4-BE49-F238E27FC236}">
                <a16:creationId xmlns:a16="http://schemas.microsoft.com/office/drawing/2014/main" id="{6C79F588-6306-8745-A3EB-F2519A543B30}"/>
              </a:ext>
            </a:extLst>
          </p:cNvPr>
          <p:cNvSpPr/>
          <p:nvPr/>
        </p:nvSpPr>
        <p:spPr>
          <a:xfrm>
            <a:off x="4700072" y="3666824"/>
            <a:ext cx="457200" cy="560787"/>
          </a:xfrm>
          <a:prstGeom prst="mathMinus">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147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0" dirty="0">
                          <a:solidFill>
                            <a:schemeClr val="bg1">
                              <a:lumMod val="75000"/>
                            </a:schemeClr>
                          </a:solidFill>
                          <a:effectLst/>
                        </a:rPr>
                        <a:t>1</a:t>
                      </a:r>
                    </a:p>
                  </a:txBody>
                  <a:tcPr anchor="ctr">
                    <a:solidFill>
                      <a:schemeClr val="bg1">
                        <a:lumMod val="95000"/>
                      </a:schemeClr>
                    </a:solidFill>
                  </a:tcPr>
                </a:tc>
                <a:tc>
                  <a:txBody>
                    <a:bodyPr/>
                    <a:lstStyle/>
                    <a:p>
                      <a:r>
                        <a:rPr lang="en-US" b="0" dirty="0">
                          <a:solidFill>
                            <a:schemeClr val="bg1">
                              <a:lumMod val="75000"/>
                            </a:schemeClr>
                          </a:solidFill>
                          <a:effectLst/>
                        </a:rPr>
                        <a:t>Why Should Connecticut Reduce its Waste?</a:t>
                      </a:r>
                    </a:p>
                  </a:txBody>
                  <a:tcPr anchor="ctr">
                    <a:solidFill>
                      <a:schemeClr val="bg1">
                        <a:lumMod val="95000"/>
                      </a:schemeClr>
                    </a:solidFill>
                  </a:tcPr>
                </a:tc>
                <a:extLst>
                  <a:ext uri="{0D108BD9-81ED-4DB2-BD59-A6C34878D82A}">
                    <a16:rowId xmlns:a16="http://schemas.microsoft.com/office/drawing/2014/main" val="3787769053"/>
                  </a:ext>
                </a:extLst>
              </a:tr>
              <a:tr h="631371">
                <a:tc>
                  <a:txBody>
                    <a:bodyPr/>
                    <a:lstStyle/>
                    <a:p>
                      <a:pPr algn="ctr"/>
                      <a:r>
                        <a:rPr lang="en-US" b="0" dirty="0">
                          <a:solidFill>
                            <a:schemeClr val="bg1">
                              <a:lumMod val="75000"/>
                            </a:schemeClr>
                          </a:solidFill>
                          <a:effectLst/>
                        </a:rPr>
                        <a:t>2</a:t>
                      </a:r>
                    </a:p>
                  </a:txBody>
                  <a:tcPr anchor="ctr">
                    <a:solidFill>
                      <a:schemeClr val="bg1">
                        <a:lumMod val="95000"/>
                      </a:schemeClr>
                    </a:solidFill>
                  </a:tcPr>
                </a:tc>
                <a:tc>
                  <a:txBody>
                    <a:bodyPr/>
                    <a:lstStyle/>
                    <a:p>
                      <a:r>
                        <a:rPr lang="en-US" b="0" dirty="0">
                          <a:solidFill>
                            <a:schemeClr val="bg1">
                              <a:lumMod val="75000"/>
                            </a:schemeClr>
                          </a:solidFill>
                          <a:effectLst/>
                        </a:rPr>
                        <a:t>How Could Connecticut Reduce Waste? </a:t>
                      </a:r>
                    </a:p>
                  </a:txBody>
                  <a:tcPr anchor="ctr">
                    <a:solidFill>
                      <a:schemeClr val="bg1">
                        <a:lumMod val="95000"/>
                      </a:schemeClr>
                    </a:solidFill>
                  </a:tcPr>
                </a:tc>
                <a:extLst>
                  <a:ext uri="{0D108BD9-81ED-4DB2-BD59-A6C34878D82A}">
                    <a16:rowId xmlns:a16="http://schemas.microsoft.com/office/drawing/2014/main" val="1012032245"/>
                  </a:ext>
                </a:extLst>
              </a:tr>
              <a:tr h="631371">
                <a:tc>
                  <a:txBody>
                    <a:bodyPr/>
                    <a:lstStyle/>
                    <a:p>
                      <a:pPr algn="ctr"/>
                      <a:r>
                        <a:rPr lang="en-US" b="1" dirty="0">
                          <a:solidFill>
                            <a:schemeClr val="bg1"/>
                          </a:solidFill>
                          <a:effectLst>
                            <a:outerShdw blurRad="38100" dist="38100" dir="2700000" algn="tl">
                              <a:srgbClr val="000000">
                                <a:alpha val="43137"/>
                              </a:srgbClr>
                            </a:outerShdw>
                          </a:effectLst>
                        </a:rPr>
                        <a:t>3</a:t>
                      </a:r>
                    </a:p>
                  </a:txBody>
                  <a:tcPr anchor="ctr">
                    <a:solidFill>
                      <a:schemeClr val="accent1"/>
                    </a:solidFill>
                  </a:tcPr>
                </a:tc>
                <a:tc>
                  <a:txBody>
                    <a:bodyPr/>
                    <a:lstStyle/>
                    <a:p>
                      <a:r>
                        <a:rPr lang="en-US" b="1" dirty="0">
                          <a:solidFill>
                            <a:schemeClr val="bg1"/>
                          </a:solidFill>
                          <a:effectLst>
                            <a:outerShdw blurRad="38100" dist="38100" dir="2700000" algn="tl">
                              <a:srgbClr val="000000">
                                <a:alpha val="43137"/>
                              </a:srgbClr>
                            </a:outerShdw>
                          </a:effectLst>
                        </a:rPr>
                        <a:t>Baseline Data</a:t>
                      </a:r>
                    </a:p>
                  </a:txBody>
                  <a:tcPr anchor="ctr">
                    <a:solidFill>
                      <a:schemeClr val="accent1"/>
                    </a:solidFill>
                  </a:tcPr>
                </a:tc>
                <a:extLst>
                  <a:ext uri="{0D108BD9-81ED-4DB2-BD59-A6C34878D82A}">
                    <a16:rowId xmlns:a16="http://schemas.microsoft.com/office/drawing/2014/main" val="3225904481"/>
                  </a:ext>
                </a:extLst>
              </a:tr>
              <a:tr h="631371">
                <a:tc>
                  <a:txBody>
                    <a:bodyPr/>
                    <a:lstStyle/>
                    <a:p>
                      <a:pPr algn="ctr"/>
                      <a:r>
                        <a:rPr lang="en-US" b="0" dirty="0">
                          <a:solidFill>
                            <a:schemeClr val="bg1">
                              <a:lumMod val="75000"/>
                            </a:schemeClr>
                          </a:solidFill>
                        </a:rPr>
                        <a:t>4</a:t>
                      </a:r>
                    </a:p>
                  </a:txBody>
                  <a:tcPr anchor="ctr">
                    <a:solidFill>
                      <a:schemeClr val="bg1">
                        <a:lumMod val="95000"/>
                      </a:schemeClr>
                    </a:solidFill>
                  </a:tcPr>
                </a:tc>
                <a:tc>
                  <a:txBody>
                    <a:bodyPr/>
                    <a:lstStyle/>
                    <a:p>
                      <a:r>
                        <a:rPr lang="en-US" b="0" dirty="0">
                          <a:solidFill>
                            <a:schemeClr val="bg1">
                              <a:lumMod val="75000"/>
                            </a:schemeClr>
                          </a:solidFill>
                        </a:rPr>
                        <a:t>SMART Benefits Analysis</a:t>
                      </a:r>
                    </a:p>
                  </a:txBody>
                  <a:tcPr anchor="ctr">
                    <a:solidFill>
                      <a:schemeClr val="bg1">
                        <a:lumMod val="95000"/>
                      </a:schemeClr>
                    </a:solidFill>
                  </a:tcPr>
                </a:tc>
                <a:extLst>
                  <a:ext uri="{0D108BD9-81ED-4DB2-BD59-A6C34878D82A}">
                    <a16:rowId xmlns:a16="http://schemas.microsoft.com/office/drawing/2014/main" val="1851980274"/>
                  </a:ext>
                </a:extLst>
              </a:tr>
              <a:tr h="631371">
                <a:tc>
                  <a:txBody>
                    <a:bodyPr/>
                    <a:lstStyle/>
                    <a:p>
                      <a:pPr algn="ctr"/>
                      <a:r>
                        <a:rPr lang="en-US" b="0" dirty="0">
                          <a:solidFill>
                            <a:schemeClr val="bg1">
                              <a:lumMod val="75000"/>
                            </a:schemeClr>
                          </a:solidFill>
                        </a:rPr>
                        <a:t>5</a:t>
                      </a:r>
                    </a:p>
                  </a:txBody>
                  <a:tcPr anchor="ctr">
                    <a:solidFill>
                      <a:schemeClr val="bg1">
                        <a:lumMod val="95000"/>
                      </a:schemeClr>
                    </a:solidFill>
                  </a:tcPr>
                </a:tc>
                <a:tc>
                  <a:txBody>
                    <a:bodyPr/>
                    <a:lstStyle/>
                    <a:p>
                      <a:r>
                        <a:rPr lang="en-US" b="0" dirty="0">
                          <a:solidFill>
                            <a:schemeClr val="bg1">
                              <a:lumMod val="75000"/>
                            </a:schemeClr>
                          </a:solidFill>
                        </a:rPr>
                        <a:t>Discussion and Next Steps</a:t>
                      </a:r>
                    </a:p>
                  </a:txBody>
                  <a:tcPr anchor="ctr">
                    <a:solidFill>
                      <a:schemeClr val="bg1">
                        <a:lumMod val="95000"/>
                      </a:schemeClr>
                    </a:solidFill>
                  </a:tcP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DECD9198-B579-43B0-BF1D-FEDBEB8CB0F8}"/>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45889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73152"/>
            <a:ext cx="8503920" cy="685800"/>
          </a:xfrm>
          <a:prstGeom prst="rect">
            <a:avLst/>
          </a:prstGeom>
          <a:noFill/>
        </p:spPr>
        <p:txBody>
          <a:bodyPr wrap="square" rtlCol="0" anchor="ctr">
            <a:noAutofit/>
          </a:bodyPr>
          <a:lstStyle/>
          <a:p>
            <a:pPr lvl="0">
              <a:defRPr/>
            </a:pPr>
            <a:r>
              <a:rPr lang="en-US" sz="2400" b="1" dirty="0">
                <a:solidFill>
                  <a:schemeClr val="tx2"/>
                </a:solidFill>
              </a:rPr>
              <a:t>NECCOG Baseline Data</a:t>
            </a:r>
            <a:endParaRPr lang="en-US" sz="2400" b="1" kern="0" baseline="30000" dirty="0">
              <a:solidFill>
                <a:schemeClr val="tx2"/>
              </a:solidFill>
            </a:endParaRPr>
          </a:p>
        </p:txBody>
      </p:sp>
      <p:sp>
        <p:nvSpPr>
          <p:cNvPr id="3" name="TextBox 2">
            <a:extLst>
              <a:ext uri="{FF2B5EF4-FFF2-40B4-BE49-F238E27FC236}">
                <a16:creationId xmlns:a16="http://schemas.microsoft.com/office/drawing/2014/main" id="{2A9B458E-D774-4ED3-9E58-5F623EA162AD}"/>
              </a:ext>
            </a:extLst>
          </p:cNvPr>
          <p:cNvSpPr txBox="1"/>
          <p:nvPr/>
        </p:nvSpPr>
        <p:spPr>
          <a:xfrm>
            <a:off x="7054789" y="1047689"/>
            <a:ext cx="1632011" cy="4819711"/>
          </a:xfrm>
          <a:prstGeom prst="rect">
            <a:avLst/>
          </a:prstGeom>
          <a:solidFill>
            <a:schemeClr val="bg1">
              <a:lumMod val="95000"/>
            </a:schemeClr>
          </a:solidFill>
        </p:spPr>
        <p:txBody>
          <a:bodyPr wrap="square" rtlCol="0">
            <a:noAutofit/>
          </a:bodyPr>
          <a:lstStyle/>
          <a:p>
            <a:pPr>
              <a:spcBef>
                <a:spcPts val="800"/>
              </a:spcBef>
            </a:pPr>
            <a:r>
              <a:rPr lang="en-US" sz="1400" b="1" dirty="0"/>
              <a:t>Municipalities</a:t>
            </a:r>
          </a:p>
          <a:p>
            <a:pPr marL="342900" indent="-342900">
              <a:spcBef>
                <a:spcPts val="800"/>
              </a:spcBef>
              <a:buFont typeface="+mj-lt"/>
              <a:buAutoNum type="arabicPeriod"/>
            </a:pPr>
            <a:r>
              <a:rPr lang="en-US" sz="1400" dirty="0"/>
              <a:t>Ashford</a:t>
            </a:r>
          </a:p>
          <a:p>
            <a:pPr marL="342900" indent="-342900">
              <a:spcBef>
                <a:spcPts val="800"/>
              </a:spcBef>
              <a:buFont typeface="+mj-lt"/>
              <a:buAutoNum type="arabicPeriod"/>
            </a:pPr>
            <a:r>
              <a:rPr lang="en-US" sz="1400" dirty="0"/>
              <a:t>Brooklyn</a:t>
            </a:r>
          </a:p>
          <a:p>
            <a:pPr marL="342900" indent="-342900">
              <a:spcBef>
                <a:spcPts val="800"/>
              </a:spcBef>
              <a:buFont typeface="+mj-lt"/>
              <a:buAutoNum type="arabicPeriod"/>
            </a:pPr>
            <a:r>
              <a:rPr lang="en-US" sz="1400" dirty="0"/>
              <a:t>Canterbury</a:t>
            </a:r>
          </a:p>
          <a:p>
            <a:pPr marL="342900" indent="-342900">
              <a:spcBef>
                <a:spcPts val="800"/>
              </a:spcBef>
              <a:buFont typeface="+mj-lt"/>
              <a:buAutoNum type="arabicPeriod"/>
            </a:pPr>
            <a:r>
              <a:rPr lang="en-US" sz="1400" dirty="0"/>
              <a:t>Chaplin</a:t>
            </a:r>
          </a:p>
          <a:p>
            <a:pPr marL="342900" indent="-342900">
              <a:spcBef>
                <a:spcPts val="800"/>
              </a:spcBef>
              <a:buFont typeface="+mj-lt"/>
              <a:buAutoNum type="arabicPeriod"/>
            </a:pPr>
            <a:r>
              <a:rPr lang="en-US" sz="1400" dirty="0"/>
              <a:t>Eastford</a:t>
            </a:r>
          </a:p>
          <a:p>
            <a:pPr marL="342900" indent="-342900">
              <a:spcBef>
                <a:spcPts val="800"/>
              </a:spcBef>
              <a:buFont typeface="+mj-lt"/>
              <a:buAutoNum type="arabicPeriod"/>
            </a:pPr>
            <a:r>
              <a:rPr lang="en-US" sz="1400" dirty="0"/>
              <a:t>Killingly</a:t>
            </a:r>
          </a:p>
          <a:p>
            <a:pPr marL="342900" indent="-342900">
              <a:spcBef>
                <a:spcPts val="800"/>
              </a:spcBef>
              <a:buFont typeface="+mj-lt"/>
              <a:buAutoNum type="arabicPeriod"/>
            </a:pPr>
            <a:r>
              <a:rPr lang="en-US" sz="1400" dirty="0"/>
              <a:t>Plainfield</a:t>
            </a:r>
          </a:p>
          <a:p>
            <a:pPr marL="342900" indent="-342900">
              <a:spcBef>
                <a:spcPts val="800"/>
              </a:spcBef>
              <a:buFont typeface="+mj-lt"/>
              <a:buAutoNum type="arabicPeriod"/>
            </a:pPr>
            <a:r>
              <a:rPr lang="en-US" sz="1400" dirty="0"/>
              <a:t>Pomfret</a:t>
            </a:r>
          </a:p>
          <a:p>
            <a:pPr marL="342900" indent="-342900">
              <a:spcBef>
                <a:spcPts val="800"/>
              </a:spcBef>
              <a:buFont typeface="+mj-lt"/>
              <a:buAutoNum type="arabicPeriod"/>
            </a:pPr>
            <a:r>
              <a:rPr lang="en-US" sz="1400" dirty="0"/>
              <a:t>Putnam</a:t>
            </a:r>
          </a:p>
          <a:p>
            <a:pPr marL="342900" indent="-342900">
              <a:spcBef>
                <a:spcPts val="800"/>
              </a:spcBef>
              <a:buFont typeface="+mj-lt"/>
              <a:buAutoNum type="arabicPeriod"/>
            </a:pPr>
            <a:r>
              <a:rPr lang="en-US" sz="1400" dirty="0"/>
              <a:t>Scotland</a:t>
            </a:r>
          </a:p>
          <a:p>
            <a:pPr marL="342900" indent="-342900">
              <a:spcBef>
                <a:spcPts val="800"/>
              </a:spcBef>
              <a:buFont typeface="+mj-lt"/>
              <a:buAutoNum type="arabicPeriod"/>
            </a:pPr>
            <a:r>
              <a:rPr lang="en-US" sz="1400" dirty="0"/>
              <a:t>Sterling</a:t>
            </a:r>
          </a:p>
          <a:p>
            <a:pPr marL="342900" indent="-342900">
              <a:spcBef>
                <a:spcPts val="800"/>
              </a:spcBef>
              <a:buFont typeface="+mj-lt"/>
              <a:buAutoNum type="arabicPeriod"/>
            </a:pPr>
            <a:r>
              <a:rPr lang="en-US" sz="1400" dirty="0"/>
              <a:t>Thompson</a:t>
            </a:r>
          </a:p>
          <a:p>
            <a:pPr marL="342900" indent="-342900">
              <a:spcBef>
                <a:spcPts val="800"/>
              </a:spcBef>
              <a:buFont typeface="+mj-lt"/>
              <a:buAutoNum type="arabicPeriod"/>
            </a:pPr>
            <a:r>
              <a:rPr lang="en-US" sz="1400" dirty="0"/>
              <a:t>Union</a:t>
            </a:r>
          </a:p>
          <a:p>
            <a:pPr marL="342900" indent="-342900">
              <a:spcBef>
                <a:spcPts val="800"/>
              </a:spcBef>
              <a:buFont typeface="+mj-lt"/>
              <a:buAutoNum type="arabicPeriod"/>
            </a:pPr>
            <a:r>
              <a:rPr lang="en-US" sz="1400" dirty="0"/>
              <a:t>Woodstock</a:t>
            </a:r>
          </a:p>
          <a:p>
            <a:pPr marL="342900" indent="-342900">
              <a:spcBef>
                <a:spcPts val="800"/>
              </a:spcBef>
              <a:buFont typeface="+mj-lt"/>
              <a:buAutoNum type="arabicPeriod"/>
            </a:pPr>
            <a:endParaRPr lang="en-US" sz="1400" dirty="0"/>
          </a:p>
        </p:txBody>
      </p:sp>
      <p:graphicFrame>
        <p:nvGraphicFramePr>
          <p:cNvPr id="5" name="Table 4">
            <a:extLst>
              <a:ext uri="{FF2B5EF4-FFF2-40B4-BE49-F238E27FC236}">
                <a16:creationId xmlns:a16="http://schemas.microsoft.com/office/drawing/2014/main" id="{2CF137AD-4677-44A2-90BB-276DDD7550DA}"/>
              </a:ext>
            </a:extLst>
          </p:cNvPr>
          <p:cNvGraphicFramePr>
            <a:graphicFrameLocks noGrp="1"/>
          </p:cNvGraphicFramePr>
          <p:nvPr>
            <p:extLst>
              <p:ext uri="{D42A27DB-BD31-4B8C-83A1-F6EECF244321}">
                <p14:modId xmlns:p14="http://schemas.microsoft.com/office/powerpoint/2010/main" val="618991151"/>
              </p:ext>
            </p:extLst>
          </p:nvPr>
        </p:nvGraphicFramePr>
        <p:xfrm>
          <a:off x="533399" y="1053232"/>
          <a:ext cx="6359010" cy="1483360"/>
        </p:xfrm>
        <a:graphic>
          <a:graphicData uri="http://schemas.openxmlformats.org/drawingml/2006/table">
            <a:tbl>
              <a:tblPr bandRow="1">
                <a:tableStyleId>{5C22544A-7EE6-4342-B048-85BDC9FD1C3A}</a:tableStyleId>
              </a:tblPr>
              <a:tblGrid>
                <a:gridCol w="4724401">
                  <a:extLst>
                    <a:ext uri="{9D8B030D-6E8A-4147-A177-3AD203B41FA5}">
                      <a16:colId xmlns:a16="http://schemas.microsoft.com/office/drawing/2014/main" val="2105379674"/>
                    </a:ext>
                  </a:extLst>
                </a:gridCol>
                <a:gridCol w="1634609">
                  <a:extLst>
                    <a:ext uri="{9D8B030D-6E8A-4147-A177-3AD203B41FA5}">
                      <a16:colId xmlns:a16="http://schemas.microsoft.com/office/drawing/2014/main" val="3698729344"/>
                    </a:ext>
                  </a:extLst>
                </a:gridCol>
              </a:tblGrid>
              <a:tr h="370840">
                <a:tc>
                  <a:txBody>
                    <a:bodyPr/>
                    <a:lstStyle/>
                    <a:p>
                      <a:r>
                        <a:rPr lang="en-US" sz="1400" dirty="0"/>
                        <a:t># of Municipalities in Analysis</a:t>
                      </a:r>
                    </a:p>
                  </a:txBody>
                  <a:tcPr/>
                </a:tc>
                <a:tc>
                  <a:txBody>
                    <a:bodyPr/>
                    <a:lstStyle/>
                    <a:p>
                      <a:pPr algn="ctr"/>
                      <a:r>
                        <a:rPr lang="en-US" sz="1400" dirty="0"/>
                        <a:t>14</a:t>
                      </a:r>
                    </a:p>
                  </a:txBody>
                  <a:tcPr/>
                </a:tc>
                <a:extLst>
                  <a:ext uri="{0D108BD9-81ED-4DB2-BD59-A6C34878D82A}">
                    <a16:rowId xmlns:a16="http://schemas.microsoft.com/office/drawing/2014/main" val="4165496928"/>
                  </a:ext>
                </a:extLst>
              </a:tr>
              <a:tr h="370840">
                <a:tc>
                  <a:txBody>
                    <a:bodyPr/>
                    <a:lstStyle/>
                    <a:p>
                      <a:pPr lvl="1"/>
                      <a:r>
                        <a:rPr lang="en-US" sz="1200" dirty="0"/>
                        <a:t>Est. # of Effective Households</a:t>
                      </a:r>
                    </a:p>
                  </a:txBody>
                  <a:tcPr/>
                </a:tc>
                <a:tc>
                  <a:txBody>
                    <a:bodyPr/>
                    <a:lstStyle/>
                    <a:p>
                      <a:pPr algn="ctr"/>
                      <a:r>
                        <a:rPr lang="en-US" sz="1200" dirty="0"/>
                        <a:t>30,574</a:t>
                      </a:r>
                    </a:p>
                  </a:txBody>
                  <a:tcPr/>
                </a:tc>
                <a:extLst>
                  <a:ext uri="{0D108BD9-81ED-4DB2-BD59-A6C34878D82A}">
                    <a16:rowId xmlns:a16="http://schemas.microsoft.com/office/drawing/2014/main" val="3805784223"/>
                  </a:ext>
                </a:extLst>
              </a:tr>
              <a:tr h="370840">
                <a:tc>
                  <a:txBody>
                    <a:bodyPr/>
                    <a:lstStyle/>
                    <a:p>
                      <a:pPr lvl="1"/>
                      <a:r>
                        <a:rPr lang="en-US" sz="1200" dirty="0"/>
                        <a:t>Est. Effective Population</a:t>
                      </a:r>
                    </a:p>
                  </a:txBody>
                  <a:tcPr/>
                </a:tc>
                <a:tc>
                  <a:txBody>
                    <a:bodyPr/>
                    <a:lstStyle/>
                    <a:p>
                      <a:pPr algn="ctr"/>
                      <a:r>
                        <a:rPr lang="en-US" sz="1200" dirty="0"/>
                        <a:t>80,820</a:t>
                      </a:r>
                    </a:p>
                  </a:txBody>
                  <a:tcPr/>
                </a:tc>
                <a:extLst>
                  <a:ext uri="{0D108BD9-81ED-4DB2-BD59-A6C34878D82A}">
                    <a16:rowId xmlns:a16="http://schemas.microsoft.com/office/drawing/2014/main" val="2809183262"/>
                  </a:ext>
                </a:extLst>
              </a:tr>
              <a:tr h="370840">
                <a:tc>
                  <a:txBody>
                    <a:bodyPr/>
                    <a:lstStyle/>
                    <a:p>
                      <a:r>
                        <a:rPr lang="en-US" sz="1400" dirty="0"/>
                        <a:t>Estimated Average Tip Fee (Trash, per Ton)</a:t>
                      </a:r>
                    </a:p>
                  </a:txBody>
                  <a:tcPr/>
                </a:tc>
                <a:tc>
                  <a:txBody>
                    <a:bodyPr/>
                    <a:lstStyle/>
                    <a:p>
                      <a:pPr algn="ctr"/>
                      <a:endParaRPr lang="en-US" sz="1400" dirty="0"/>
                    </a:p>
                  </a:txBody>
                  <a:tcPr/>
                </a:tc>
                <a:extLst>
                  <a:ext uri="{0D108BD9-81ED-4DB2-BD59-A6C34878D82A}">
                    <a16:rowId xmlns:a16="http://schemas.microsoft.com/office/drawing/2014/main" val="387754931"/>
                  </a:ext>
                </a:extLst>
              </a:tr>
            </a:tbl>
          </a:graphicData>
        </a:graphic>
      </p:graphicFrame>
      <p:graphicFrame>
        <p:nvGraphicFramePr>
          <p:cNvPr id="7" name="Table 6">
            <a:extLst>
              <a:ext uri="{FF2B5EF4-FFF2-40B4-BE49-F238E27FC236}">
                <a16:creationId xmlns:a16="http://schemas.microsoft.com/office/drawing/2014/main" id="{860042BF-F617-4136-96F0-B3DE14C0557E}"/>
              </a:ext>
            </a:extLst>
          </p:cNvPr>
          <p:cNvGraphicFramePr>
            <a:graphicFrameLocks noGrp="1"/>
          </p:cNvGraphicFramePr>
          <p:nvPr>
            <p:extLst>
              <p:ext uri="{D42A27DB-BD31-4B8C-83A1-F6EECF244321}">
                <p14:modId xmlns:p14="http://schemas.microsoft.com/office/powerpoint/2010/main" val="4120889"/>
              </p:ext>
            </p:extLst>
          </p:nvPr>
        </p:nvGraphicFramePr>
        <p:xfrm>
          <a:off x="533399" y="2871411"/>
          <a:ext cx="6359010" cy="1112520"/>
        </p:xfrm>
        <a:graphic>
          <a:graphicData uri="http://schemas.openxmlformats.org/drawingml/2006/table">
            <a:tbl>
              <a:tblPr bandRow="1">
                <a:tableStyleId>{5C22544A-7EE6-4342-B048-85BDC9FD1C3A}</a:tableStyleId>
              </a:tblPr>
              <a:tblGrid>
                <a:gridCol w="3519064">
                  <a:extLst>
                    <a:ext uri="{9D8B030D-6E8A-4147-A177-3AD203B41FA5}">
                      <a16:colId xmlns:a16="http://schemas.microsoft.com/office/drawing/2014/main" val="2105379674"/>
                    </a:ext>
                  </a:extLst>
                </a:gridCol>
                <a:gridCol w="1419973">
                  <a:extLst>
                    <a:ext uri="{9D8B030D-6E8A-4147-A177-3AD203B41FA5}">
                      <a16:colId xmlns:a16="http://schemas.microsoft.com/office/drawing/2014/main" val="3698729344"/>
                    </a:ext>
                  </a:extLst>
                </a:gridCol>
                <a:gridCol w="1419973">
                  <a:extLst>
                    <a:ext uri="{9D8B030D-6E8A-4147-A177-3AD203B41FA5}">
                      <a16:colId xmlns:a16="http://schemas.microsoft.com/office/drawing/2014/main" val="955721247"/>
                    </a:ext>
                  </a:extLst>
                </a:gridCol>
              </a:tblGrid>
              <a:tr h="370840">
                <a:tc>
                  <a:txBody>
                    <a:bodyPr/>
                    <a:lstStyle/>
                    <a:p>
                      <a:r>
                        <a:rPr lang="en-US" sz="1400" b="1" dirty="0"/>
                        <a:t>Current Est. Annual Material Generation</a:t>
                      </a:r>
                    </a:p>
                  </a:txBody>
                  <a:tcPr/>
                </a:tc>
                <a:tc>
                  <a:txBody>
                    <a:bodyPr/>
                    <a:lstStyle/>
                    <a:p>
                      <a:pPr algn="ctr"/>
                      <a:r>
                        <a:rPr lang="en-US" sz="1400" b="1" dirty="0"/>
                        <a:t>Tons</a:t>
                      </a:r>
                    </a:p>
                  </a:txBody>
                  <a:tcPr/>
                </a:tc>
                <a:tc>
                  <a:txBody>
                    <a:bodyPr/>
                    <a:lstStyle/>
                    <a:p>
                      <a:pPr algn="ctr"/>
                      <a:r>
                        <a:rPr lang="en-US" sz="1400" b="1" dirty="0"/>
                        <a:t>Lbs. per Capita</a:t>
                      </a:r>
                    </a:p>
                  </a:txBody>
                  <a:tcPr/>
                </a:tc>
                <a:extLst>
                  <a:ext uri="{0D108BD9-81ED-4DB2-BD59-A6C34878D82A}">
                    <a16:rowId xmlns:a16="http://schemas.microsoft.com/office/drawing/2014/main" val="4016455033"/>
                  </a:ext>
                </a:extLst>
              </a:tr>
              <a:tr h="370840">
                <a:tc>
                  <a:txBody>
                    <a:bodyPr/>
                    <a:lstStyle/>
                    <a:p>
                      <a:r>
                        <a:rPr lang="en-US" sz="1400" dirty="0"/>
                        <a:t>Residential Trash</a:t>
                      </a:r>
                    </a:p>
                  </a:txBody>
                  <a:tcPr/>
                </a:tc>
                <a:tc>
                  <a:txBody>
                    <a:bodyPr/>
                    <a:lstStyle/>
                    <a:p>
                      <a:pPr algn="ctr"/>
                      <a:r>
                        <a:rPr lang="en-US" sz="1400" dirty="0"/>
                        <a:t>29,802</a:t>
                      </a:r>
                    </a:p>
                  </a:txBody>
                  <a:tcPr/>
                </a:tc>
                <a:tc>
                  <a:txBody>
                    <a:bodyPr/>
                    <a:lstStyle/>
                    <a:p>
                      <a:pPr algn="ctr"/>
                      <a:r>
                        <a:rPr lang="en-US" sz="1400" dirty="0"/>
                        <a:t>737</a:t>
                      </a:r>
                    </a:p>
                  </a:txBody>
                  <a:tcPr/>
                </a:tc>
                <a:extLst>
                  <a:ext uri="{0D108BD9-81ED-4DB2-BD59-A6C34878D82A}">
                    <a16:rowId xmlns:a16="http://schemas.microsoft.com/office/drawing/2014/main" val="3921172496"/>
                  </a:ext>
                </a:extLst>
              </a:tr>
              <a:tr h="370840">
                <a:tc>
                  <a:txBody>
                    <a:bodyPr/>
                    <a:lstStyle/>
                    <a:p>
                      <a:r>
                        <a:rPr lang="en-US" sz="1400" dirty="0"/>
                        <a:t>Residential Recycling</a:t>
                      </a:r>
                    </a:p>
                  </a:txBody>
                  <a:tcPr/>
                </a:tc>
                <a:tc>
                  <a:txBody>
                    <a:bodyPr/>
                    <a:lstStyle/>
                    <a:p>
                      <a:pPr algn="ctr"/>
                      <a:r>
                        <a:rPr lang="en-US" sz="1400" dirty="0"/>
                        <a:t>8,964</a:t>
                      </a:r>
                    </a:p>
                  </a:txBody>
                  <a:tcPr/>
                </a:tc>
                <a:tc>
                  <a:txBody>
                    <a:bodyPr/>
                    <a:lstStyle/>
                    <a:p>
                      <a:pPr algn="ctr"/>
                      <a:r>
                        <a:rPr lang="en-US" sz="1400" dirty="0"/>
                        <a:t>222</a:t>
                      </a:r>
                    </a:p>
                  </a:txBody>
                  <a:tcPr/>
                </a:tc>
                <a:extLst>
                  <a:ext uri="{0D108BD9-81ED-4DB2-BD59-A6C34878D82A}">
                    <a16:rowId xmlns:a16="http://schemas.microsoft.com/office/drawing/2014/main" val="3461538776"/>
                  </a:ext>
                </a:extLst>
              </a:tr>
            </a:tbl>
          </a:graphicData>
        </a:graphic>
      </p:graphicFrame>
      <p:sp>
        <p:nvSpPr>
          <p:cNvPr id="6" name="TextBox 5">
            <a:extLst>
              <a:ext uri="{FF2B5EF4-FFF2-40B4-BE49-F238E27FC236}">
                <a16:creationId xmlns:a16="http://schemas.microsoft.com/office/drawing/2014/main" id="{7886695A-3218-473C-BBF0-C0CE3895B083}"/>
              </a:ext>
            </a:extLst>
          </p:cNvPr>
          <p:cNvSpPr txBox="1"/>
          <p:nvPr/>
        </p:nvSpPr>
        <p:spPr>
          <a:xfrm>
            <a:off x="568035" y="6000690"/>
            <a:ext cx="8042565" cy="400110"/>
          </a:xfrm>
          <a:prstGeom prst="rect">
            <a:avLst/>
          </a:prstGeom>
          <a:noFill/>
        </p:spPr>
        <p:txBody>
          <a:bodyPr wrap="square" rtlCol="0">
            <a:spAutoFit/>
          </a:bodyPr>
          <a:lstStyle/>
          <a:p>
            <a:r>
              <a:rPr lang="en-US" sz="1000" b="1" dirty="0"/>
              <a:t>Note:  </a:t>
            </a:r>
            <a:r>
              <a:rPr lang="en-US" sz="1000" dirty="0"/>
              <a:t>When actual data (trash tonnage, etc.) was available, it was used.  When not available, it was estimated using CT state averages for towns with municipal curbside collection, subscription curbside collection, or drop-off as appropriate.</a:t>
            </a:r>
          </a:p>
        </p:txBody>
      </p:sp>
      <p:sp>
        <p:nvSpPr>
          <p:cNvPr id="14" name="Slide Number Placeholder 5">
            <a:extLst>
              <a:ext uri="{FF2B5EF4-FFF2-40B4-BE49-F238E27FC236}">
                <a16:creationId xmlns:a16="http://schemas.microsoft.com/office/drawing/2014/main" id="{F1E1B7AB-4D40-4FB2-88C0-3D3435850D62}"/>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61790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0" dirty="0"/>
                        <a:t>1</a:t>
                      </a:r>
                    </a:p>
                  </a:txBody>
                  <a:tcPr anchor="ctr"/>
                </a:tc>
                <a:tc>
                  <a:txBody>
                    <a:bodyPr/>
                    <a:lstStyle/>
                    <a:p>
                      <a:r>
                        <a:rPr lang="en-US" b="0" dirty="0"/>
                        <a:t>Why Should Connecticut Reduce Its Waste?</a:t>
                      </a:r>
                    </a:p>
                  </a:txBody>
                  <a:tcPr anchor="ctr"/>
                </a:tc>
                <a:extLst>
                  <a:ext uri="{0D108BD9-81ED-4DB2-BD59-A6C34878D82A}">
                    <a16:rowId xmlns:a16="http://schemas.microsoft.com/office/drawing/2014/main" val="3787769053"/>
                  </a:ext>
                </a:extLst>
              </a:tr>
              <a:tr h="631371">
                <a:tc>
                  <a:txBody>
                    <a:bodyPr/>
                    <a:lstStyle/>
                    <a:p>
                      <a:pPr algn="ctr"/>
                      <a:r>
                        <a:rPr lang="en-US" b="0" dirty="0"/>
                        <a:t>2</a:t>
                      </a:r>
                    </a:p>
                  </a:txBody>
                  <a:tcPr anchor="ctr"/>
                </a:tc>
                <a:tc>
                  <a:txBody>
                    <a:bodyPr/>
                    <a:lstStyle/>
                    <a:p>
                      <a:r>
                        <a:rPr lang="en-US" b="0" dirty="0"/>
                        <a:t>How Could Connecticut Reduce Waste?</a:t>
                      </a:r>
                    </a:p>
                  </a:txBody>
                  <a:tcPr anchor="ctr"/>
                </a:tc>
                <a:extLst>
                  <a:ext uri="{0D108BD9-81ED-4DB2-BD59-A6C34878D82A}">
                    <a16:rowId xmlns:a16="http://schemas.microsoft.com/office/drawing/2014/main" val="1012032245"/>
                  </a:ext>
                </a:extLst>
              </a:tr>
              <a:tr h="631371">
                <a:tc>
                  <a:txBody>
                    <a:bodyPr/>
                    <a:lstStyle/>
                    <a:p>
                      <a:pPr algn="ctr"/>
                      <a:r>
                        <a:rPr lang="en-US" b="0" dirty="0"/>
                        <a:t>3</a:t>
                      </a:r>
                    </a:p>
                  </a:txBody>
                  <a:tcPr anchor="ctr"/>
                </a:tc>
                <a:tc>
                  <a:txBody>
                    <a:bodyPr/>
                    <a:lstStyle/>
                    <a:p>
                      <a:r>
                        <a:rPr lang="en-US" b="0" dirty="0"/>
                        <a:t>Baseline Data</a:t>
                      </a:r>
                    </a:p>
                  </a:txBody>
                  <a:tcPr anchor="ctr"/>
                </a:tc>
                <a:extLst>
                  <a:ext uri="{0D108BD9-81ED-4DB2-BD59-A6C34878D82A}">
                    <a16:rowId xmlns:a16="http://schemas.microsoft.com/office/drawing/2014/main" val="3225904481"/>
                  </a:ext>
                </a:extLst>
              </a:tr>
              <a:tr h="631371">
                <a:tc>
                  <a:txBody>
                    <a:bodyPr/>
                    <a:lstStyle/>
                    <a:p>
                      <a:pPr algn="ctr"/>
                      <a:r>
                        <a:rPr lang="en-US" b="0" dirty="0"/>
                        <a:t>4</a:t>
                      </a:r>
                    </a:p>
                  </a:txBody>
                  <a:tcPr anchor="ctr"/>
                </a:tc>
                <a:tc>
                  <a:txBody>
                    <a:bodyPr/>
                    <a:lstStyle/>
                    <a:p>
                      <a:r>
                        <a:rPr lang="en-US" b="0" dirty="0"/>
                        <a:t>SMART Benefits Analysis</a:t>
                      </a:r>
                    </a:p>
                  </a:txBody>
                  <a:tcPr anchor="ctr"/>
                </a:tc>
                <a:extLst>
                  <a:ext uri="{0D108BD9-81ED-4DB2-BD59-A6C34878D82A}">
                    <a16:rowId xmlns:a16="http://schemas.microsoft.com/office/drawing/2014/main" val="4269243246"/>
                  </a:ext>
                </a:extLst>
              </a:tr>
              <a:tr h="631371">
                <a:tc>
                  <a:txBody>
                    <a:bodyPr/>
                    <a:lstStyle/>
                    <a:p>
                      <a:pPr algn="ctr"/>
                      <a:r>
                        <a:rPr lang="en-US" b="0" dirty="0"/>
                        <a:t>5</a:t>
                      </a:r>
                    </a:p>
                  </a:txBody>
                  <a:tcPr anchor="ctr"/>
                </a:tc>
                <a:tc>
                  <a:txBody>
                    <a:bodyPr/>
                    <a:lstStyle/>
                    <a:p>
                      <a:r>
                        <a:rPr lang="en-US" b="0" dirty="0"/>
                        <a:t>Discussion and Next Steps</a:t>
                      </a:r>
                    </a:p>
                  </a:txBody>
                  <a:tcPr anchor="ct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3643351B-FD50-4D69-9C50-94BAD99BE459}"/>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09059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ext uri="{D42A27DB-BD31-4B8C-83A1-F6EECF244321}">
                <p14:modId xmlns:p14="http://schemas.microsoft.com/office/powerpoint/2010/main" val="296281540"/>
              </p:ext>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0" dirty="0">
                          <a:solidFill>
                            <a:schemeClr val="bg1">
                              <a:lumMod val="75000"/>
                            </a:schemeClr>
                          </a:solidFill>
                          <a:effectLst/>
                        </a:rPr>
                        <a:t>1</a:t>
                      </a:r>
                    </a:p>
                  </a:txBody>
                  <a:tcPr anchor="ctr">
                    <a:solidFill>
                      <a:schemeClr val="bg1">
                        <a:lumMod val="95000"/>
                      </a:schemeClr>
                    </a:solidFill>
                  </a:tcPr>
                </a:tc>
                <a:tc>
                  <a:txBody>
                    <a:bodyPr/>
                    <a:lstStyle/>
                    <a:p>
                      <a:r>
                        <a:rPr lang="en-US" b="0" dirty="0">
                          <a:solidFill>
                            <a:schemeClr val="bg1">
                              <a:lumMod val="75000"/>
                            </a:schemeClr>
                          </a:solidFill>
                          <a:effectLst/>
                        </a:rPr>
                        <a:t>Why Should Connecticut Reduce its Waste?</a:t>
                      </a:r>
                    </a:p>
                  </a:txBody>
                  <a:tcPr anchor="ctr">
                    <a:solidFill>
                      <a:schemeClr val="bg1">
                        <a:lumMod val="95000"/>
                      </a:schemeClr>
                    </a:solidFill>
                  </a:tcPr>
                </a:tc>
                <a:extLst>
                  <a:ext uri="{0D108BD9-81ED-4DB2-BD59-A6C34878D82A}">
                    <a16:rowId xmlns:a16="http://schemas.microsoft.com/office/drawing/2014/main" val="3787769053"/>
                  </a:ext>
                </a:extLst>
              </a:tr>
              <a:tr h="631371">
                <a:tc>
                  <a:txBody>
                    <a:bodyPr/>
                    <a:lstStyle/>
                    <a:p>
                      <a:pPr algn="ctr"/>
                      <a:r>
                        <a:rPr lang="en-US" b="0" dirty="0">
                          <a:solidFill>
                            <a:schemeClr val="bg1">
                              <a:lumMod val="75000"/>
                            </a:schemeClr>
                          </a:solidFill>
                          <a:effectLst/>
                        </a:rPr>
                        <a:t>2</a:t>
                      </a:r>
                    </a:p>
                  </a:txBody>
                  <a:tcPr anchor="ctr">
                    <a:solidFill>
                      <a:schemeClr val="bg1">
                        <a:lumMod val="95000"/>
                      </a:schemeClr>
                    </a:solidFill>
                  </a:tcPr>
                </a:tc>
                <a:tc>
                  <a:txBody>
                    <a:bodyPr/>
                    <a:lstStyle/>
                    <a:p>
                      <a:r>
                        <a:rPr lang="en-US" b="0" dirty="0">
                          <a:solidFill>
                            <a:schemeClr val="bg1">
                              <a:lumMod val="75000"/>
                            </a:schemeClr>
                          </a:solidFill>
                          <a:effectLst/>
                        </a:rPr>
                        <a:t>How Could Connecticut Reduce Waste? </a:t>
                      </a:r>
                    </a:p>
                  </a:txBody>
                  <a:tcPr anchor="ctr">
                    <a:solidFill>
                      <a:schemeClr val="bg1">
                        <a:lumMod val="95000"/>
                      </a:schemeClr>
                    </a:solidFill>
                  </a:tcPr>
                </a:tc>
                <a:extLst>
                  <a:ext uri="{0D108BD9-81ED-4DB2-BD59-A6C34878D82A}">
                    <a16:rowId xmlns:a16="http://schemas.microsoft.com/office/drawing/2014/main" val="1012032245"/>
                  </a:ext>
                </a:extLst>
              </a:tr>
              <a:tr h="631371">
                <a:tc>
                  <a:txBody>
                    <a:bodyPr/>
                    <a:lstStyle/>
                    <a:p>
                      <a:pPr algn="ctr"/>
                      <a:r>
                        <a:rPr lang="en-US" b="0" dirty="0">
                          <a:solidFill>
                            <a:schemeClr val="bg1">
                              <a:lumMod val="75000"/>
                            </a:schemeClr>
                          </a:solidFill>
                          <a:effectLst/>
                        </a:rPr>
                        <a:t>3</a:t>
                      </a:r>
                    </a:p>
                  </a:txBody>
                  <a:tcPr anchor="ctr">
                    <a:solidFill>
                      <a:schemeClr val="bg1">
                        <a:lumMod val="95000"/>
                      </a:schemeClr>
                    </a:solidFill>
                  </a:tcPr>
                </a:tc>
                <a:tc>
                  <a:txBody>
                    <a:bodyPr/>
                    <a:lstStyle/>
                    <a:p>
                      <a:r>
                        <a:rPr lang="en-US" b="0" dirty="0">
                          <a:solidFill>
                            <a:schemeClr val="bg1">
                              <a:lumMod val="75000"/>
                            </a:schemeClr>
                          </a:solidFill>
                          <a:effectLst/>
                        </a:rPr>
                        <a:t>Baseline Data</a:t>
                      </a:r>
                    </a:p>
                  </a:txBody>
                  <a:tcPr anchor="ctr">
                    <a:solidFill>
                      <a:schemeClr val="bg1">
                        <a:lumMod val="95000"/>
                      </a:schemeClr>
                    </a:solidFill>
                  </a:tcPr>
                </a:tc>
                <a:extLst>
                  <a:ext uri="{0D108BD9-81ED-4DB2-BD59-A6C34878D82A}">
                    <a16:rowId xmlns:a16="http://schemas.microsoft.com/office/drawing/2014/main" val="3225904481"/>
                  </a:ext>
                </a:extLst>
              </a:tr>
              <a:tr h="631371">
                <a:tc>
                  <a:txBody>
                    <a:bodyPr/>
                    <a:lstStyle/>
                    <a:p>
                      <a:pPr algn="ctr"/>
                      <a:r>
                        <a:rPr lang="en-US" b="1" dirty="0">
                          <a:solidFill>
                            <a:schemeClr val="bg1"/>
                          </a:solidFill>
                          <a:effectLst>
                            <a:outerShdw blurRad="38100" dist="38100" dir="2700000" algn="tl">
                              <a:srgbClr val="000000">
                                <a:alpha val="43137"/>
                              </a:srgbClr>
                            </a:outerShdw>
                          </a:effectLst>
                        </a:rPr>
                        <a:t>4</a:t>
                      </a:r>
                    </a:p>
                  </a:txBody>
                  <a:tcPr anchor="ctr">
                    <a:solidFill>
                      <a:schemeClr val="accent1"/>
                    </a:solidFill>
                  </a:tcPr>
                </a:tc>
                <a:tc>
                  <a:txBody>
                    <a:bodyPr/>
                    <a:lstStyle/>
                    <a:p>
                      <a:r>
                        <a:rPr lang="en-US" b="1" dirty="0">
                          <a:solidFill>
                            <a:schemeClr val="bg1"/>
                          </a:solidFill>
                          <a:effectLst>
                            <a:outerShdw blurRad="38100" dist="38100" dir="2700000" algn="tl">
                              <a:srgbClr val="000000">
                                <a:alpha val="43137"/>
                              </a:srgbClr>
                            </a:outerShdw>
                          </a:effectLst>
                        </a:rPr>
                        <a:t>SMART Benefits Analysis</a:t>
                      </a:r>
                    </a:p>
                  </a:txBody>
                  <a:tcPr anchor="ctr">
                    <a:solidFill>
                      <a:schemeClr val="accent1"/>
                    </a:solidFill>
                  </a:tcPr>
                </a:tc>
                <a:extLst>
                  <a:ext uri="{0D108BD9-81ED-4DB2-BD59-A6C34878D82A}">
                    <a16:rowId xmlns:a16="http://schemas.microsoft.com/office/drawing/2014/main" val="1851980274"/>
                  </a:ext>
                </a:extLst>
              </a:tr>
              <a:tr h="631371">
                <a:tc>
                  <a:txBody>
                    <a:bodyPr/>
                    <a:lstStyle/>
                    <a:p>
                      <a:pPr algn="ctr"/>
                      <a:r>
                        <a:rPr lang="en-US" b="0" dirty="0">
                          <a:solidFill>
                            <a:schemeClr val="bg1">
                              <a:lumMod val="75000"/>
                            </a:schemeClr>
                          </a:solidFill>
                        </a:rPr>
                        <a:t>5</a:t>
                      </a:r>
                    </a:p>
                  </a:txBody>
                  <a:tcPr anchor="ctr">
                    <a:solidFill>
                      <a:schemeClr val="bg1">
                        <a:lumMod val="95000"/>
                      </a:schemeClr>
                    </a:solidFill>
                  </a:tcPr>
                </a:tc>
                <a:tc>
                  <a:txBody>
                    <a:bodyPr/>
                    <a:lstStyle/>
                    <a:p>
                      <a:r>
                        <a:rPr lang="en-US" b="0" dirty="0">
                          <a:solidFill>
                            <a:schemeClr val="bg1">
                              <a:lumMod val="75000"/>
                            </a:schemeClr>
                          </a:solidFill>
                        </a:rPr>
                        <a:t>Discussion and Next Steps</a:t>
                      </a:r>
                    </a:p>
                  </a:txBody>
                  <a:tcPr anchor="ctr">
                    <a:solidFill>
                      <a:schemeClr val="bg1">
                        <a:lumMod val="95000"/>
                      </a:schemeClr>
                    </a:solidFill>
                  </a:tcP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DECD9198-B579-43B0-BF1D-FEDBEB8CB0F8}"/>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0765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Impact on Annual Trash and Recycling Generation</a:t>
            </a:r>
          </a:p>
        </p:txBody>
      </p:sp>
      <p:sp>
        <p:nvSpPr>
          <p:cNvPr id="29" name="Rectangle 28">
            <a:extLst>
              <a:ext uri="{FF2B5EF4-FFF2-40B4-BE49-F238E27FC236}">
                <a16:creationId xmlns:a16="http://schemas.microsoft.com/office/drawing/2014/main" id="{8DC609B1-A187-4A49-8AE4-0965AA0D7DCB}"/>
              </a:ext>
            </a:extLst>
          </p:cNvPr>
          <p:cNvSpPr/>
          <p:nvPr/>
        </p:nvSpPr>
        <p:spPr>
          <a:xfrm>
            <a:off x="4800600" y="1066800"/>
            <a:ext cx="3803073" cy="5181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a:solidFill>
                  <a:schemeClr val="tx2"/>
                </a:solidFill>
              </a:rPr>
              <a:t>Residential Recycling</a:t>
            </a:r>
          </a:p>
        </p:txBody>
      </p:sp>
      <p:sp>
        <p:nvSpPr>
          <p:cNvPr id="23" name="Rectangle 22">
            <a:extLst>
              <a:ext uri="{FF2B5EF4-FFF2-40B4-BE49-F238E27FC236}">
                <a16:creationId xmlns:a16="http://schemas.microsoft.com/office/drawing/2014/main" id="{84435600-B4D0-4C63-9590-B2CCC1F7F876}"/>
              </a:ext>
            </a:extLst>
          </p:cNvPr>
          <p:cNvSpPr/>
          <p:nvPr/>
        </p:nvSpPr>
        <p:spPr>
          <a:xfrm>
            <a:off x="540327" y="1066800"/>
            <a:ext cx="3803073" cy="5181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dirty="0">
                <a:solidFill>
                  <a:schemeClr val="tx2"/>
                </a:solidFill>
              </a:rPr>
              <a:t>Residential Tash</a:t>
            </a:r>
          </a:p>
        </p:txBody>
      </p:sp>
      <p:graphicFrame>
        <p:nvGraphicFramePr>
          <p:cNvPr id="22" name="Chart 21">
            <a:extLst>
              <a:ext uri="{FF2B5EF4-FFF2-40B4-BE49-F238E27FC236}">
                <a16:creationId xmlns:a16="http://schemas.microsoft.com/office/drawing/2014/main" id="{477D682D-BB71-47E0-B789-59E62442589D}"/>
              </a:ext>
            </a:extLst>
          </p:cNvPr>
          <p:cNvGraphicFramePr/>
          <p:nvPr>
            <p:extLst>
              <p:ext uri="{D42A27DB-BD31-4B8C-83A1-F6EECF244321}">
                <p14:modId xmlns:p14="http://schemas.microsoft.com/office/powerpoint/2010/main" val="242192073"/>
              </p:ext>
            </p:extLst>
          </p:nvPr>
        </p:nvGraphicFramePr>
        <p:xfrm>
          <a:off x="768927" y="1600200"/>
          <a:ext cx="3345873"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5981429B-257B-46D9-9DD4-CAF2AC344A1B}"/>
              </a:ext>
            </a:extLst>
          </p:cNvPr>
          <p:cNvGraphicFramePr/>
          <p:nvPr>
            <p:extLst>
              <p:ext uri="{D42A27DB-BD31-4B8C-83A1-F6EECF244321}">
                <p14:modId xmlns:p14="http://schemas.microsoft.com/office/powerpoint/2010/main" val="2920615114"/>
              </p:ext>
            </p:extLst>
          </p:nvPr>
        </p:nvGraphicFramePr>
        <p:xfrm>
          <a:off x="5029200" y="1600200"/>
          <a:ext cx="3345873"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2391A42A-65E7-420E-AE34-3299A7197751}"/>
              </a:ext>
            </a:extLst>
          </p:cNvPr>
          <p:cNvGraphicFramePr/>
          <p:nvPr>
            <p:extLst>
              <p:ext uri="{D42A27DB-BD31-4B8C-83A1-F6EECF244321}">
                <p14:modId xmlns:p14="http://schemas.microsoft.com/office/powerpoint/2010/main" val="3165181996"/>
              </p:ext>
            </p:extLst>
          </p:nvPr>
        </p:nvGraphicFramePr>
        <p:xfrm>
          <a:off x="5029200" y="3962400"/>
          <a:ext cx="3345873" cy="2133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E74FD98E-BA80-42E5-AF82-6305A86F86DF}"/>
              </a:ext>
            </a:extLst>
          </p:cNvPr>
          <p:cNvGraphicFramePr/>
          <p:nvPr>
            <p:extLst>
              <p:ext uri="{D42A27DB-BD31-4B8C-83A1-F6EECF244321}">
                <p14:modId xmlns:p14="http://schemas.microsoft.com/office/powerpoint/2010/main" val="2761868678"/>
              </p:ext>
            </p:extLst>
          </p:nvPr>
        </p:nvGraphicFramePr>
        <p:xfrm>
          <a:off x="768927" y="3962400"/>
          <a:ext cx="3345873" cy="2133600"/>
        </p:xfrm>
        <a:graphic>
          <a:graphicData uri="http://schemas.openxmlformats.org/drawingml/2006/chart">
            <c:chart xmlns:c="http://schemas.openxmlformats.org/drawingml/2006/chart" xmlns:r="http://schemas.openxmlformats.org/officeDocument/2006/relationships" r:id="rId5"/>
          </a:graphicData>
        </a:graphic>
      </p:graphicFrame>
      <p:grpSp>
        <p:nvGrpSpPr>
          <p:cNvPr id="38" name="Group 37">
            <a:extLst>
              <a:ext uri="{FF2B5EF4-FFF2-40B4-BE49-F238E27FC236}">
                <a16:creationId xmlns:a16="http://schemas.microsoft.com/office/drawing/2014/main" id="{35B9C2D5-0855-4626-8F2B-52A730B01DD1}"/>
              </a:ext>
            </a:extLst>
          </p:cNvPr>
          <p:cNvGrpSpPr/>
          <p:nvPr/>
        </p:nvGrpSpPr>
        <p:grpSpPr>
          <a:xfrm>
            <a:off x="441960" y="1009997"/>
            <a:ext cx="548640" cy="548640"/>
            <a:chOff x="394162" y="1043206"/>
            <a:chExt cx="548640" cy="548640"/>
          </a:xfrm>
        </p:grpSpPr>
        <p:sp>
          <p:nvSpPr>
            <p:cNvPr id="35" name="Oval 34">
              <a:extLst>
                <a:ext uri="{FF2B5EF4-FFF2-40B4-BE49-F238E27FC236}">
                  <a16:creationId xmlns:a16="http://schemas.microsoft.com/office/drawing/2014/main" id="{C19A90A4-545E-470B-BB4D-2D562A020C10}"/>
                </a:ext>
              </a:extLst>
            </p:cNvPr>
            <p:cNvSpPr>
              <a:spLocks noChangeAspect="1"/>
            </p:cNvSpPr>
            <p:nvPr/>
          </p:nvSpPr>
          <p:spPr>
            <a:xfrm>
              <a:off x="394162" y="1043206"/>
              <a:ext cx="548640" cy="548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A close up of a logo&#10;&#10;Description automatically generated">
              <a:extLst>
                <a:ext uri="{FF2B5EF4-FFF2-40B4-BE49-F238E27FC236}">
                  <a16:creationId xmlns:a16="http://schemas.microsoft.com/office/drawing/2014/main" id="{4306857D-B3B7-415C-9DE7-275725A2633F}"/>
                </a:ext>
              </a:extLst>
            </p:cNvPr>
            <p:cNvPicPr>
              <a:picLocks noChangeAspect="1"/>
            </p:cNvPicPr>
            <p:nvPr/>
          </p:nvPicPr>
          <p:blipFill>
            <a:blip r:embed="rId6"/>
            <a:stretch>
              <a:fillRect/>
            </a:stretch>
          </p:blipFill>
          <p:spPr>
            <a:xfrm>
              <a:off x="485602" y="1082040"/>
              <a:ext cx="365760" cy="365760"/>
            </a:xfrm>
            <a:prstGeom prst="rect">
              <a:avLst/>
            </a:prstGeom>
          </p:spPr>
        </p:pic>
      </p:grpSp>
      <p:grpSp>
        <p:nvGrpSpPr>
          <p:cNvPr id="37" name="Group 36">
            <a:extLst>
              <a:ext uri="{FF2B5EF4-FFF2-40B4-BE49-F238E27FC236}">
                <a16:creationId xmlns:a16="http://schemas.microsoft.com/office/drawing/2014/main" id="{6F5C3442-C4F5-4844-BAFF-5800E37E403A}"/>
              </a:ext>
            </a:extLst>
          </p:cNvPr>
          <p:cNvGrpSpPr/>
          <p:nvPr/>
        </p:nvGrpSpPr>
        <p:grpSpPr>
          <a:xfrm>
            <a:off x="4709160" y="1009997"/>
            <a:ext cx="548640" cy="548640"/>
            <a:chOff x="4725093" y="1009997"/>
            <a:chExt cx="548640" cy="548640"/>
          </a:xfrm>
        </p:grpSpPr>
        <p:sp>
          <p:nvSpPr>
            <p:cNvPr id="36" name="Oval 35">
              <a:extLst>
                <a:ext uri="{FF2B5EF4-FFF2-40B4-BE49-F238E27FC236}">
                  <a16:creationId xmlns:a16="http://schemas.microsoft.com/office/drawing/2014/main" id="{0C40693D-70CB-44C3-B1AB-4D607D94B513}"/>
                </a:ext>
              </a:extLst>
            </p:cNvPr>
            <p:cNvSpPr>
              <a:spLocks noChangeAspect="1"/>
            </p:cNvSpPr>
            <p:nvPr/>
          </p:nvSpPr>
          <p:spPr>
            <a:xfrm>
              <a:off x="4725093" y="1009997"/>
              <a:ext cx="548640" cy="548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A close up of a logo&#10;&#10;Description automatically generated">
              <a:extLst>
                <a:ext uri="{FF2B5EF4-FFF2-40B4-BE49-F238E27FC236}">
                  <a16:creationId xmlns:a16="http://schemas.microsoft.com/office/drawing/2014/main" id="{AB8AF42D-6000-4E0D-85C3-D61B6DB729E7}"/>
                </a:ext>
              </a:extLst>
            </p:cNvPr>
            <p:cNvPicPr>
              <a:picLocks noChangeAspect="1"/>
            </p:cNvPicPr>
            <p:nvPr/>
          </p:nvPicPr>
          <p:blipFill>
            <a:blip r:embed="rId7"/>
            <a:stretch>
              <a:fillRect/>
            </a:stretch>
          </p:blipFill>
          <p:spPr>
            <a:xfrm>
              <a:off x="4816533" y="1101437"/>
              <a:ext cx="365760" cy="365760"/>
            </a:xfrm>
            <a:prstGeom prst="rect">
              <a:avLst/>
            </a:prstGeom>
          </p:spPr>
        </p:pic>
      </p:grpSp>
      <p:sp>
        <p:nvSpPr>
          <p:cNvPr id="39" name="TextBox 38">
            <a:extLst>
              <a:ext uri="{FF2B5EF4-FFF2-40B4-BE49-F238E27FC236}">
                <a16:creationId xmlns:a16="http://schemas.microsoft.com/office/drawing/2014/main" id="{0BF20224-3FC7-46EF-A7EA-856BB7692CAC}"/>
              </a:ext>
            </a:extLst>
          </p:cNvPr>
          <p:cNvSpPr txBox="1"/>
          <p:nvPr/>
        </p:nvSpPr>
        <p:spPr>
          <a:xfrm>
            <a:off x="2813165" y="1954722"/>
            <a:ext cx="1172557" cy="430887"/>
          </a:xfrm>
          <a:prstGeom prst="rect">
            <a:avLst/>
          </a:prstGeom>
          <a:solidFill>
            <a:schemeClr val="accent1">
              <a:lumMod val="20000"/>
              <a:lumOff val="80000"/>
            </a:schemeClr>
          </a:solidFill>
        </p:spPr>
        <p:txBody>
          <a:bodyPr wrap="square" rtlCol="0">
            <a:spAutoFit/>
          </a:bodyPr>
          <a:lstStyle/>
          <a:p>
            <a:r>
              <a:rPr lang="en-US" sz="1050" dirty="0"/>
              <a:t>Trash reduction of </a:t>
            </a:r>
            <a:r>
              <a:rPr lang="en-US" sz="1050" b="1" dirty="0"/>
              <a:t>13,113 tons</a:t>
            </a:r>
            <a:endParaRPr lang="en-US" sz="1050" dirty="0"/>
          </a:p>
        </p:txBody>
      </p:sp>
      <p:sp>
        <p:nvSpPr>
          <p:cNvPr id="16" name="Slide Number Placeholder 5">
            <a:extLst>
              <a:ext uri="{FF2B5EF4-FFF2-40B4-BE49-F238E27FC236}">
                <a16:creationId xmlns:a16="http://schemas.microsoft.com/office/drawing/2014/main" id="{D7D1D5D1-B24C-48E6-AF04-64B804316D91}"/>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122079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Impact on Annual Waste Stream and Recycling Rate</a:t>
            </a:r>
          </a:p>
        </p:txBody>
      </p:sp>
      <p:graphicFrame>
        <p:nvGraphicFramePr>
          <p:cNvPr id="5" name="Chart 4">
            <a:extLst>
              <a:ext uri="{FF2B5EF4-FFF2-40B4-BE49-F238E27FC236}">
                <a16:creationId xmlns:a16="http://schemas.microsoft.com/office/drawing/2014/main" id="{EF31212B-E37B-4AA2-99A2-D2F41A1BE45A}"/>
              </a:ext>
            </a:extLst>
          </p:cNvPr>
          <p:cNvGraphicFramePr/>
          <p:nvPr>
            <p:extLst>
              <p:ext uri="{D42A27DB-BD31-4B8C-83A1-F6EECF244321}">
                <p14:modId xmlns:p14="http://schemas.microsoft.com/office/powerpoint/2010/main" val="3453895648"/>
              </p:ext>
            </p:extLst>
          </p:nvPr>
        </p:nvGraphicFramePr>
        <p:xfrm>
          <a:off x="1524000" y="138083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3D26CA2-241A-4B19-995D-1F731AADA068}"/>
              </a:ext>
            </a:extLst>
          </p:cNvPr>
          <p:cNvSpPr txBox="1"/>
          <p:nvPr/>
        </p:nvSpPr>
        <p:spPr>
          <a:xfrm>
            <a:off x="568060" y="5421868"/>
            <a:ext cx="1593321" cy="369332"/>
          </a:xfrm>
          <a:prstGeom prst="rect">
            <a:avLst/>
          </a:prstGeom>
          <a:noFill/>
        </p:spPr>
        <p:txBody>
          <a:bodyPr wrap="none" rtlCol="0">
            <a:spAutoFit/>
          </a:bodyPr>
          <a:lstStyle/>
          <a:p>
            <a:r>
              <a:rPr lang="en-US" dirty="0"/>
              <a:t>Recycling Rate:</a:t>
            </a:r>
          </a:p>
        </p:txBody>
      </p:sp>
      <p:sp>
        <p:nvSpPr>
          <p:cNvPr id="19" name="TextBox 18">
            <a:extLst>
              <a:ext uri="{FF2B5EF4-FFF2-40B4-BE49-F238E27FC236}">
                <a16:creationId xmlns:a16="http://schemas.microsoft.com/office/drawing/2014/main" id="{9EF93619-0F3C-445D-8EF6-DFB8D13DC751}"/>
              </a:ext>
            </a:extLst>
          </p:cNvPr>
          <p:cNvSpPr txBox="1"/>
          <p:nvPr/>
        </p:nvSpPr>
        <p:spPr>
          <a:xfrm>
            <a:off x="2970196" y="5421868"/>
            <a:ext cx="587020" cy="369332"/>
          </a:xfrm>
          <a:prstGeom prst="rect">
            <a:avLst/>
          </a:prstGeom>
          <a:noFill/>
        </p:spPr>
        <p:txBody>
          <a:bodyPr wrap="none" rtlCol="0">
            <a:spAutoFit/>
          </a:bodyPr>
          <a:lstStyle/>
          <a:p>
            <a:pPr algn="ctr"/>
            <a:r>
              <a:rPr lang="en-US" b="1" dirty="0"/>
              <a:t>23%</a:t>
            </a:r>
          </a:p>
        </p:txBody>
      </p:sp>
      <p:sp>
        <p:nvSpPr>
          <p:cNvPr id="20" name="TextBox 19">
            <a:extLst>
              <a:ext uri="{FF2B5EF4-FFF2-40B4-BE49-F238E27FC236}">
                <a16:creationId xmlns:a16="http://schemas.microsoft.com/office/drawing/2014/main" id="{0A11B17A-DCA4-40BA-99B1-4D546E4D1C57}"/>
              </a:ext>
            </a:extLst>
          </p:cNvPr>
          <p:cNvSpPr txBox="1"/>
          <p:nvPr/>
        </p:nvSpPr>
        <p:spPr>
          <a:xfrm>
            <a:off x="5218678" y="5421868"/>
            <a:ext cx="587020" cy="369332"/>
          </a:xfrm>
          <a:prstGeom prst="rect">
            <a:avLst/>
          </a:prstGeom>
          <a:noFill/>
        </p:spPr>
        <p:txBody>
          <a:bodyPr wrap="none" rtlCol="0">
            <a:spAutoFit/>
          </a:bodyPr>
          <a:lstStyle/>
          <a:p>
            <a:pPr algn="ctr"/>
            <a:r>
              <a:rPr lang="en-US" b="1" dirty="0"/>
              <a:t>46%</a:t>
            </a:r>
          </a:p>
        </p:txBody>
      </p:sp>
      <p:cxnSp>
        <p:nvCxnSpPr>
          <p:cNvPr id="8" name="Straight Arrow Connector 7">
            <a:extLst>
              <a:ext uri="{FF2B5EF4-FFF2-40B4-BE49-F238E27FC236}">
                <a16:creationId xmlns:a16="http://schemas.microsoft.com/office/drawing/2014/main" id="{4D578475-5FF5-43BC-8DCD-AFAB86D34D78}"/>
              </a:ext>
            </a:extLst>
          </p:cNvPr>
          <p:cNvCxnSpPr>
            <a:cxnSpLocks/>
            <a:stCxn id="6" idx="3"/>
            <a:endCxn id="19" idx="1"/>
          </p:cNvCxnSpPr>
          <p:nvPr/>
        </p:nvCxnSpPr>
        <p:spPr>
          <a:xfrm>
            <a:off x="2161381" y="5606534"/>
            <a:ext cx="808815" cy="0"/>
          </a:xfrm>
          <a:prstGeom prst="straightConnector1">
            <a:avLst/>
          </a:prstGeom>
          <a:ln w="19050">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5B67228-03F2-4380-B59D-10559B5A3B95}"/>
              </a:ext>
            </a:extLst>
          </p:cNvPr>
          <p:cNvCxnSpPr>
            <a:cxnSpLocks/>
            <a:stCxn id="19" idx="3"/>
            <a:endCxn id="20" idx="1"/>
          </p:cNvCxnSpPr>
          <p:nvPr/>
        </p:nvCxnSpPr>
        <p:spPr>
          <a:xfrm>
            <a:off x="3557216" y="5606534"/>
            <a:ext cx="1661462" cy="0"/>
          </a:xfrm>
          <a:prstGeom prst="straightConnector1">
            <a:avLst/>
          </a:prstGeom>
          <a:ln w="19050">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F64C53E-7F4F-442F-9ABB-E7D80A2F97CD}"/>
              </a:ext>
            </a:extLst>
          </p:cNvPr>
          <p:cNvSpPr txBox="1"/>
          <p:nvPr/>
        </p:nvSpPr>
        <p:spPr>
          <a:xfrm>
            <a:off x="6172200" y="2209800"/>
            <a:ext cx="1752599" cy="461665"/>
          </a:xfrm>
          <a:prstGeom prst="rect">
            <a:avLst/>
          </a:prstGeom>
          <a:solidFill>
            <a:schemeClr val="bg1"/>
          </a:solidFill>
        </p:spPr>
        <p:txBody>
          <a:bodyPr wrap="square" rtlCol="0">
            <a:spAutoFit/>
          </a:bodyPr>
          <a:lstStyle/>
          <a:p>
            <a:r>
              <a:rPr lang="en-US" sz="1200" dirty="0"/>
              <a:t>Overall reduction of </a:t>
            </a:r>
            <a:r>
              <a:rPr lang="en-US" sz="1200" b="1" dirty="0"/>
              <a:t>7,868 tons </a:t>
            </a:r>
            <a:r>
              <a:rPr lang="en-US" sz="1200" dirty="0"/>
              <a:t>of material</a:t>
            </a:r>
          </a:p>
        </p:txBody>
      </p:sp>
      <p:sp>
        <p:nvSpPr>
          <p:cNvPr id="15" name="Right Brace 14">
            <a:extLst>
              <a:ext uri="{FF2B5EF4-FFF2-40B4-BE49-F238E27FC236}">
                <a16:creationId xmlns:a16="http://schemas.microsoft.com/office/drawing/2014/main" id="{7C7076DA-B1E8-4C89-AF38-49EFC2DA23ED}"/>
              </a:ext>
            </a:extLst>
          </p:cNvPr>
          <p:cNvSpPr/>
          <p:nvPr/>
        </p:nvSpPr>
        <p:spPr>
          <a:xfrm>
            <a:off x="6016752" y="2173932"/>
            <a:ext cx="155448" cy="533400"/>
          </a:xfrm>
          <a:prstGeom prst="rightBrace">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5AA96357-83E7-403C-AB51-EC9A1C36B970}"/>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42405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152400"/>
            <a:ext cx="8503920" cy="685800"/>
          </a:xfrm>
          <a:prstGeom prst="rect">
            <a:avLst/>
          </a:prstGeom>
          <a:noFill/>
        </p:spPr>
        <p:txBody>
          <a:bodyPr wrap="square" rtlCol="0" anchor="ctr">
            <a:noAutofit/>
          </a:bodyPr>
          <a:lstStyle/>
          <a:p>
            <a:pPr lvl="0">
              <a:defRPr/>
            </a:pPr>
            <a:r>
              <a:rPr lang="en-US" sz="2400" b="1" kern="0" dirty="0">
                <a:solidFill>
                  <a:schemeClr val="tx2"/>
                </a:solidFill>
              </a:rPr>
              <a:t>Estimated Financial Impact </a:t>
            </a:r>
            <a:r>
              <a:rPr lang="en-US" sz="2400" b="1" kern="0">
                <a:solidFill>
                  <a:schemeClr val="tx2"/>
                </a:solidFill>
              </a:rPr>
              <a:t>on NECCOG</a:t>
            </a:r>
            <a:endParaRPr lang="en-US" sz="2000" kern="0" dirty="0">
              <a:solidFill>
                <a:schemeClr val="tx2"/>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23</a:t>
            </a:fld>
            <a:endParaRPr lang="en-US">
              <a:solidFill>
                <a:prstClr val="black">
                  <a:tint val="75000"/>
                </a:prstClr>
              </a:solidFill>
            </a:endParaRPr>
          </a:p>
        </p:txBody>
      </p:sp>
      <p:sp>
        <p:nvSpPr>
          <p:cNvPr id="6" name="Rectangle 5">
            <a:extLst>
              <a:ext uri="{FF2B5EF4-FFF2-40B4-BE49-F238E27FC236}">
                <a16:creationId xmlns:a16="http://schemas.microsoft.com/office/drawing/2014/main" id="{C4ECD92B-45EE-4076-9BD2-70EB4B91A92C}"/>
              </a:ext>
            </a:extLst>
          </p:cNvPr>
          <p:cNvSpPr/>
          <p:nvPr/>
        </p:nvSpPr>
        <p:spPr>
          <a:xfrm>
            <a:off x="314036" y="914400"/>
            <a:ext cx="8537448" cy="307777"/>
          </a:xfrm>
          <a:prstGeom prst="rect">
            <a:avLst/>
          </a:prstGeom>
        </p:spPr>
        <p:txBody>
          <a:bodyPr wrap="square">
            <a:spAutoFit/>
          </a:bodyPr>
          <a:lstStyle/>
          <a:p>
            <a:r>
              <a:rPr lang="en-US" sz="1400" b="1" dirty="0"/>
              <a:t>Implementing SMART would have the estimated impacts below, assuming a recycling tip fee of $50 per ton.</a:t>
            </a:r>
            <a:endParaRPr lang="en-US" sz="1400" b="1" i="1" dirty="0">
              <a:solidFill>
                <a:srgbClr val="FF0000"/>
              </a:solidFill>
            </a:endParaRPr>
          </a:p>
        </p:txBody>
      </p:sp>
      <p:graphicFrame>
        <p:nvGraphicFramePr>
          <p:cNvPr id="5" name="Chart 4">
            <a:extLst>
              <a:ext uri="{FF2B5EF4-FFF2-40B4-BE49-F238E27FC236}">
                <a16:creationId xmlns:a16="http://schemas.microsoft.com/office/drawing/2014/main" id="{7054BE41-609A-4144-B7DA-A83D27D6DDBE}"/>
              </a:ext>
            </a:extLst>
          </p:cNvPr>
          <p:cNvGraphicFramePr/>
          <p:nvPr>
            <p:extLst>
              <p:ext uri="{D42A27DB-BD31-4B8C-83A1-F6EECF244321}">
                <p14:modId xmlns:p14="http://schemas.microsoft.com/office/powerpoint/2010/main" val="1521486010"/>
              </p:ext>
            </p:extLst>
          </p:nvPr>
        </p:nvGraphicFramePr>
        <p:xfrm>
          <a:off x="301752" y="1722021"/>
          <a:ext cx="3886200" cy="2628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8660E924-C1FB-4DA1-8ABE-31B7C0814A28}"/>
              </a:ext>
            </a:extLst>
          </p:cNvPr>
          <p:cNvGraphicFramePr/>
          <p:nvPr>
            <p:extLst>
              <p:ext uri="{D42A27DB-BD31-4B8C-83A1-F6EECF244321}">
                <p14:modId xmlns:p14="http://schemas.microsoft.com/office/powerpoint/2010/main" val="3275860522"/>
              </p:ext>
            </p:extLst>
          </p:nvPr>
        </p:nvGraphicFramePr>
        <p:xfrm>
          <a:off x="4648200" y="1822977"/>
          <a:ext cx="4267200" cy="252725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F44194E-39D8-43D5-964A-11A5C8BEB654}"/>
              </a:ext>
            </a:extLst>
          </p:cNvPr>
          <p:cNvSpPr txBox="1"/>
          <p:nvPr/>
        </p:nvSpPr>
        <p:spPr>
          <a:xfrm>
            <a:off x="5257800" y="4217590"/>
            <a:ext cx="1524000" cy="400110"/>
          </a:xfrm>
          <a:prstGeom prst="rect">
            <a:avLst/>
          </a:prstGeom>
          <a:noFill/>
        </p:spPr>
        <p:txBody>
          <a:bodyPr wrap="square" rtlCol="0">
            <a:spAutoFit/>
          </a:bodyPr>
          <a:lstStyle/>
          <a:p>
            <a:pPr algn="ctr"/>
            <a:r>
              <a:rPr lang="en-US" sz="1000" dirty="0">
                <a:solidFill>
                  <a:schemeClr val="tx1">
                    <a:lumMod val="75000"/>
                    <a:lumOff val="25000"/>
                  </a:schemeClr>
                </a:solidFill>
              </a:rPr>
              <a:t>(Currently paid by municipalities)</a:t>
            </a:r>
          </a:p>
        </p:txBody>
      </p:sp>
      <p:sp>
        <p:nvSpPr>
          <p:cNvPr id="16" name="TextBox 15">
            <a:extLst>
              <a:ext uri="{FF2B5EF4-FFF2-40B4-BE49-F238E27FC236}">
                <a16:creationId xmlns:a16="http://schemas.microsoft.com/office/drawing/2014/main" id="{88F5E5BC-B66E-4FFF-A4E4-2C991CC3FAA7}"/>
              </a:ext>
            </a:extLst>
          </p:cNvPr>
          <p:cNvSpPr txBox="1"/>
          <p:nvPr/>
        </p:nvSpPr>
        <p:spPr>
          <a:xfrm>
            <a:off x="7007721" y="4217590"/>
            <a:ext cx="1751030" cy="400110"/>
          </a:xfrm>
          <a:prstGeom prst="rect">
            <a:avLst/>
          </a:prstGeom>
          <a:noFill/>
        </p:spPr>
        <p:txBody>
          <a:bodyPr wrap="square" rtlCol="0">
            <a:spAutoFit/>
          </a:bodyPr>
          <a:lstStyle/>
          <a:p>
            <a:pPr algn="ctr"/>
            <a:r>
              <a:rPr lang="en-US" sz="1000" dirty="0">
                <a:solidFill>
                  <a:schemeClr val="tx1">
                    <a:lumMod val="75000"/>
                    <a:lumOff val="25000"/>
                  </a:schemeClr>
                </a:solidFill>
              </a:rPr>
              <a:t>(Would by paid by the COG; Municipalities would pay $0)</a:t>
            </a:r>
          </a:p>
        </p:txBody>
      </p:sp>
      <p:sp>
        <p:nvSpPr>
          <p:cNvPr id="15" name="Rectangle 14">
            <a:extLst>
              <a:ext uri="{FF2B5EF4-FFF2-40B4-BE49-F238E27FC236}">
                <a16:creationId xmlns:a16="http://schemas.microsoft.com/office/drawing/2014/main" id="{83738CFE-4FA7-4DE1-A79D-9020EF810239}"/>
              </a:ext>
            </a:extLst>
          </p:cNvPr>
          <p:cNvSpPr/>
          <p:nvPr/>
        </p:nvSpPr>
        <p:spPr>
          <a:xfrm>
            <a:off x="314036" y="4772564"/>
            <a:ext cx="8525164" cy="16282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5763163-3356-4CE9-9AA5-2237D75F169E}"/>
              </a:ext>
            </a:extLst>
          </p:cNvPr>
          <p:cNvSpPr txBox="1"/>
          <p:nvPr/>
        </p:nvSpPr>
        <p:spPr>
          <a:xfrm>
            <a:off x="457200" y="4933162"/>
            <a:ext cx="3200400" cy="307777"/>
          </a:xfrm>
          <a:prstGeom prst="rect">
            <a:avLst/>
          </a:prstGeom>
          <a:noFill/>
        </p:spPr>
        <p:txBody>
          <a:bodyPr wrap="square" rtlCol="0">
            <a:spAutoFit/>
          </a:bodyPr>
          <a:lstStyle/>
          <a:p>
            <a:pPr algn="r"/>
            <a:r>
              <a:rPr lang="en-US" sz="1400" b="1" dirty="0"/>
              <a:t>Annual Net Financial Impact :</a:t>
            </a:r>
          </a:p>
        </p:txBody>
      </p:sp>
      <p:graphicFrame>
        <p:nvGraphicFramePr>
          <p:cNvPr id="20" name="Table 19">
            <a:extLst>
              <a:ext uri="{FF2B5EF4-FFF2-40B4-BE49-F238E27FC236}">
                <a16:creationId xmlns:a16="http://schemas.microsoft.com/office/drawing/2014/main" id="{8FA90647-D611-4392-8E60-25F5E9419C95}"/>
              </a:ext>
            </a:extLst>
          </p:cNvPr>
          <p:cNvGraphicFramePr>
            <a:graphicFrameLocks noGrp="1"/>
          </p:cNvGraphicFramePr>
          <p:nvPr>
            <p:extLst>
              <p:ext uri="{D42A27DB-BD31-4B8C-83A1-F6EECF244321}">
                <p14:modId xmlns:p14="http://schemas.microsoft.com/office/powerpoint/2010/main" val="2543982986"/>
              </p:ext>
            </p:extLst>
          </p:nvPr>
        </p:nvGraphicFramePr>
        <p:xfrm>
          <a:off x="3962400" y="4876799"/>
          <a:ext cx="4724400" cy="1483360"/>
        </p:xfrm>
        <a:graphic>
          <a:graphicData uri="http://schemas.openxmlformats.org/drawingml/2006/table">
            <a:tbl>
              <a:tblPr bandRow="1">
                <a:tableStyleId>{5C22544A-7EE6-4342-B048-85BDC9FD1C3A}</a:tableStyleId>
              </a:tblPr>
              <a:tblGrid>
                <a:gridCol w="2670313">
                  <a:extLst>
                    <a:ext uri="{9D8B030D-6E8A-4147-A177-3AD203B41FA5}">
                      <a16:colId xmlns:a16="http://schemas.microsoft.com/office/drawing/2014/main" val="1089607613"/>
                    </a:ext>
                  </a:extLst>
                </a:gridCol>
                <a:gridCol w="2054087">
                  <a:extLst>
                    <a:ext uri="{9D8B030D-6E8A-4147-A177-3AD203B41FA5}">
                      <a16:colId xmlns:a16="http://schemas.microsoft.com/office/drawing/2014/main" val="2718987919"/>
                    </a:ext>
                  </a:extLst>
                </a:gridCol>
              </a:tblGrid>
              <a:tr h="370840">
                <a:tc>
                  <a:txBody>
                    <a:bodyPr/>
                    <a:lstStyle/>
                    <a:p>
                      <a:pPr algn="l" rtl="0" fontAlgn="ctr"/>
                      <a:r>
                        <a:rPr lang="en-US" sz="1400" b="0" i="0" u="none" strike="noStrike">
                          <a:solidFill>
                            <a:srgbClr val="006600"/>
                          </a:solidFill>
                          <a:effectLst/>
                          <a:latin typeface="Calibri" panose="020F0502020204030204" pitchFamily="34" charset="0"/>
                        </a:rPr>
                        <a:t>Net Revenue from SMART Bags = </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rtl="0" fontAlgn="ctr"/>
                      <a:r>
                        <a:rPr lang="en-US" sz="1200" b="0" i="0" u="none" strike="noStrike" dirty="0">
                          <a:solidFill>
                            <a:srgbClr val="006600"/>
                          </a:solidFill>
                          <a:effectLst/>
                          <a:latin typeface="Calibri" panose="020F0502020204030204" pitchFamily="34" charset="0"/>
                        </a:rPr>
                        <a:t>$2,122,000</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648627786"/>
                  </a:ext>
                </a:extLst>
              </a:tr>
              <a:tr h="370840">
                <a:tc>
                  <a:txBody>
                    <a:bodyPr/>
                    <a:lstStyle/>
                    <a:p>
                      <a:pPr algn="l" rtl="0" fontAlgn="ctr"/>
                      <a:r>
                        <a:rPr lang="en-US" sz="1400" b="0" i="0" u="none" strike="noStrike">
                          <a:solidFill>
                            <a:srgbClr val="C00000"/>
                          </a:solidFill>
                          <a:effectLst/>
                          <a:latin typeface="Calibri" panose="020F0502020204030204" pitchFamily="34" charset="0"/>
                        </a:rPr>
                        <a:t>Tip Cost = </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C00000"/>
                          </a:solidFill>
                          <a:effectLst/>
                          <a:latin typeface="Calibri" panose="020F0502020204030204" pitchFamily="34" charset="0"/>
                        </a:rPr>
                        <a:t>$1,340,000</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0269015"/>
                  </a:ext>
                </a:extLst>
              </a:tr>
              <a:tr h="370840">
                <a:tc>
                  <a:txBody>
                    <a:bodyPr/>
                    <a:lstStyle/>
                    <a:p>
                      <a:pPr algn="l" rtl="0" fontAlgn="ctr"/>
                      <a:r>
                        <a:rPr lang="en-US" sz="1400" b="0" i="0" u="none" strike="noStrike">
                          <a:solidFill>
                            <a:srgbClr val="C00000"/>
                          </a:solidFill>
                          <a:effectLst/>
                          <a:latin typeface="Calibri" panose="020F0502020204030204" pitchFamily="34" charset="0"/>
                        </a:rPr>
                        <a:t>Recycling Tip Cost =</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en-US" sz="1200" b="0" i="0" u="none" strike="noStrike" dirty="0">
                          <a:solidFill>
                            <a:srgbClr val="C00000"/>
                          </a:solidFill>
                          <a:effectLst/>
                          <a:latin typeface="Calibri" panose="020F0502020204030204" pitchFamily="34" charset="0"/>
                        </a:rPr>
                        <a:t>$710,000</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298193"/>
                  </a:ext>
                </a:extLst>
              </a:tr>
              <a:tr h="370840">
                <a:tc>
                  <a:txBody>
                    <a:bodyPr/>
                    <a:lstStyle/>
                    <a:p>
                      <a:pPr algn="l" rtl="0" fontAlgn="ctr"/>
                      <a:r>
                        <a:rPr lang="en-US" sz="1400" b="1" i="0" u="none" strike="noStrike">
                          <a:solidFill>
                            <a:srgbClr val="006600"/>
                          </a:solidFill>
                          <a:effectLst/>
                          <a:latin typeface="Calibri" panose="020F0502020204030204" pitchFamily="34" charset="0"/>
                        </a:rPr>
                        <a:t>Net Revenue = </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rtl="0" fontAlgn="ctr"/>
                      <a:r>
                        <a:rPr lang="en-US" sz="1200" b="1" i="0" u="none" strike="noStrike" dirty="0">
                          <a:solidFill>
                            <a:srgbClr val="006600"/>
                          </a:solidFill>
                          <a:effectLst/>
                          <a:latin typeface="Calibri" panose="020F0502020204030204" pitchFamily="34" charset="0"/>
                        </a:rPr>
                        <a:t>$72,000</a:t>
                      </a:r>
                    </a:p>
                  </a:txBody>
                  <a:tcPr marL="57150" marR="9525" marT="9525"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432566000"/>
                  </a:ext>
                </a:extLst>
              </a:tr>
            </a:tbl>
          </a:graphicData>
        </a:graphic>
      </p:graphicFrame>
      <p:sp>
        <p:nvSpPr>
          <p:cNvPr id="18" name="TextBox 17">
            <a:extLst>
              <a:ext uri="{FF2B5EF4-FFF2-40B4-BE49-F238E27FC236}">
                <a16:creationId xmlns:a16="http://schemas.microsoft.com/office/drawing/2014/main" id="{47AA4121-DAE3-4B35-8512-46E8FF410B0F}"/>
              </a:ext>
            </a:extLst>
          </p:cNvPr>
          <p:cNvSpPr txBox="1"/>
          <p:nvPr/>
        </p:nvSpPr>
        <p:spPr>
          <a:xfrm>
            <a:off x="6626417" y="76200"/>
            <a:ext cx="1256819" cy="369332"/>
          </a:xfrm>
          <a:prstGeom prst="rect">
            <a:avLst/>
          </a:prstGeom>
          <a:noFill/>
        </p:spPr>
        <p:txBody>
          <a:bodyPr wrap="none" rtlCol="0">
            <a:spAutoFit/>
          </a:bodyPr>
          <a:lstStyle/>
          <a:p>
            <a:r>
              <a:rPr lang="en-US" dirty="0">
                <a:solidFill>
                  <a:srgbClr val="FF0000"/>
                </a:solidFill>
              </a:rPr>
              <a:t>Preliminary</a:t>
            </a:r>
          </a:p>
        </p:txBody>
      </p:sp>
      <p:sp>
        <p:nvSpPr>
          <p:cNvPr id="22" name="TextBox 21">
            <a:extLst>
              <a:ext uri="{FF2B5EF4-FFF2-40B4-BE49-F238E27FC236}">
                <a16:creationId xmlns:a16="http://schemas.microsoft.com/office/drawing/2014/main" id="{EEAC21B9-63B2-4561-B2BD-A5AA9E31F65D}"/>
              </a:ext>
            </a:extLst>
          </p:cNvPr>
          <p:cNvSpPr txBox="1"/>
          <p:nvPr/>
        </p:nvSpPr>
        <p:spPr>
          <a:xfrm>
            <a:off x="301752" y="5715000"/>
            <a:ext cx="2528256" cy="646331"/>
          </a:xfrm>
          <a:prstGeom prst="rect">
            <a:avLst/>
          </a:prstGeom>
          <a:noFill/>
        </p:spPr>
        <p:txBody>
          <a:bodyPr wrap="none" rtlCol="0">
            <a:spAutoFit/>
          </a:bodyPr>
          <a:lstStyle/>
          <a:p>
            <a:r>
              <a:rPr lang="en-US" sz="900" b="1" u="sng" dirty="0"/>
              <a:t>Revenue Assumptions:</a:t>
            </a:r>
          </a:p>
          <a:p>
            <a:pPr marL="171450" indent="-171450">
              <a:buFont typeface="Arial" panose="020B0604020202020204" pitchFamily="34" charset="0"/>
              <a:buChar char="•"/>
            </a:pPr>
            <a:r>
              <a:rPr lang="en-US" sz="900" dirty="0"/>
              <a:t>Bag-based SMART</a:t>
            </a:r>
          </a:p>
          <a:p>
            <a:pPr marL="171450" indent="-171450">
              <a:buFont typeface="Arial" panose="020B0604020202020204" pitchFamily="34" charset="0"/>
              <a:buChar char="•"/>
            </a:pPr>
            <a:r>
              <a:rPr lang="en-US" sz="900" dirty="0"/>
              <a:t>30 gal. bag, 60% of bag sales, $1.75retail price </a:t>
            </a:r>
          </a:p>
          <a:p>
            <a:pPr marL="171450" indent="-171450">
              <a:buFont typeface="Arial" panose="020B0604020202020204" pitchFamily="34" charset="0"/>
              <a:buChar char="•"/>
            </a:pPr>
            <a:r>
              <a:rPr lang="en-US" sz="900" dirty="0"/>
              <a:t>15 gal. bag, 40% of bag sales, $0.90 retail price</a:t>
            </a:r>
          </a:p>
        </p:txBody>
      </p:sp>
    </p:spTree>
    <p:extLst>
      <p:ext uri="{BB962C8B-B14F-4D97-AF65-F5344CB8AC3E}">
        <p14:creationId xmlns:p14="http://schemas.microsoft.com/office/powerpoint/2010/main" val="221240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152400"/>
            <a:ext cx="8503920" cy="685800"/>
          </a:xfrm>
          <a:prstGeom prst="rect">
            <a:avLst/>
          </a:prstGeom>
          <a:noFill/>
        </p:spPr>
        <p:txBody>
          <a:bodyPr wrap="square" rtlCol="0" anchor="ctr">
            <a:noAutofit/>
          </a:bodyPr>
          <a:lstStyle/>
          <a:p>
            <a:pPr lvl="0">
              <a:defRPr/>
            </a:pPr>
            <a:r>
              <a:rPr lang="en-US" sz="2400" b="1" kern="0" dirty="0">
                <a:solidFill>
                  <a:schemeClr val="tx2"/>
                </a:solidFill>
              </a:rPr>
              <a:t>How SMART Bags Pay for Trash</a:t>
            </a:r>
          </a:p>
        </p:txBody>
      </p:sp>
      <p:sp>
        <p:nvSpPr>
          <p:cNvPr id="9" name="Slide Number Placeholder 5"/>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24</a:t>
            </a:fld>
            <a:endParaRPr lang="en-US">
              <a:solidFill>
                <a:prstClr val="black">
                  <a:tint val="75000"/>
                </a:prstClr>
              </a:solidFill>
            </a:endParaRPr>
          </a:p>
        </p:txBody>
      </p:sp>
      <p:pic>
        <p:nvPicPr>
          <p:cNvPr id="21" name="Picture 20">
            <a:extLst>
              <a:ext uri="{FF2B5EF4-FFF2-40B4-BE49-F238E27FC236}">
                <a16:creationId xmlns:a16="http://schemas.microsoft.com/office/drawing/2014/main" id="{A0A32792-0F11-408B-A405-0607D97FA59E}"/>
              </a:ext>
            </a:extLst>
          </p:cNvPr>
          <p:cNvPicPr>
            <a:picLocks noChangeAspect="1"/>
          </p:cNvPicPr>
          <p:nvPr/>
        </p:nvPicPr>
        <p:blipFill>
          <a:blip r:embed="rId3"/>
          <a:stretch>
            <a:fillRect/>
          </a:stretch>
        </p:blipFill>
        <p:spPr>
          <a:xfrm>
            <a:off x="5510912" y="1920036"/>
            <a:ext cx="2367594" cy="2402633"/>
          </a:xfrm>
          <a:prstGeom prst="rect">
            <a:avLst/>
          </a:prstGeom>
        </p:spPr>
      </p:pic>
      <p:pic>
        <p:nvPicPr>
          <p:cNvPr id="22" name="Picture 21">
            <a:extLst>
              <a:ext uri="{FF2B5EF4-FFF2-40B4-BE49-F238E27FC236}">
                <a16:creationId xmlns:a16="http://schemas.microsoft.com/office/drawing/2014/main" id="{42F84EAA-A4B0-48DD-B0AD-F16D833B167D}"/>
              </a:ext>
            </a:extLst>
          </p:cNvPr>
          <p:cNvPicPr>
            <a:picLocks noChangeAspect="1"/>
          </p:cNvPicPr>
          <p:nvPr/>
        </p:nvPicPr>
        <p:blipFill>
          <a:blip r:embed="rId4"/>
          <a:stretch>
            <a:fillRect/>
          </a:stretch>
        </p:blipFill>
        <p:spPr>
          <a:xfrm>
            <a:off x="880733" y="1104900"/>
            <a:ext cx="3155756" cy="3217769"/>
          </a:xfrm>
          <a:prstGeom prst="rect">
            <a:avLst/>
          </a:prstGeom>
        </p:spPr>
      </p:pic>
      <p:graphicFrame>
        <p:nvGraphicFramePr>
          <p:cNvPr id="23" name="Table 22">
            <a:extLst>
              <a:ext uri="{FF2B5EF4-FFF2-40B4-BE49-F238E27FC236}">
                <a16:creationId xmlns:a16="http://schemas.microsoft.com/office/drawing/2014/main" id="{D7D70296-97B2-48E9-A925-83A0E1B58C7C}"/>
              </a:ext>
            </a:extLst>
          </p:cNvPr>
          <p:cNvGraphicFramePr>
            <a:graphicFrameLocks noGrp="1"/>
          </p:cNvGraphicFramePr>
          <p:nvPr>
            <p:extLst/>
          </p:nvPr>
        </p:nvGraphicFramePr>
        <p:xfrm>
          <a:off x="662478" y="4471960"/>
          <a:ext cx="3536301" cy="1910225"/>
        </p:xfrm>
        <a:graphic>
          <a:graphicData uri="http://schemas.openxmlformats.org/drawingml/2006/table">
            <a:tbl>
              <a:tblPr firstRow="1" bandRow="1">
                <a:tableStyleId>{5C22544A-7EE6-4342-B048-85BDC9FD1C3A}</a:tableStyleId>
              </a:tblPr>
              <a:tblGrid>
                <a:gridCol w="2414275">
                  <a:extLst>
                    <a:ext uri="{9D8B030D-6E8A-4147-A177-3AD203B41FA5}">
                      <a16:colId xmlns:a16="http://schemas.microsoft.com/office/drawing/2014/main" val="690442836"/>
                    </a:ext>
                  </a:extLst>
                </a:gridCol>
                <a:gridCol w="1122026">
                  <a:extLst>
                    <a:ext uri="{9D8B030D-6E8A-4147-A177-3AD203B41FA5}">
                      <a16:colId xmlns:a16="http://schemas.microsoft.com/office/drawing/2014/main" val="2777370989"/>
                    </a:ext>
                  </a:extLst>
                </a:gridCol>
              </a:tblGrid>
              <a:tr h="589425">
                <a:tc gridSpan="2">
                  <a:txBody>
                    <a:bodyPr/>
                    <a:lstStyle/>
                    <a:p>
                      <a:pPr algn="ctr"/>
                      <a:r>
                        <a:rPr lang="en-US" sz="2400" dirty="0"/>
                        <a:t>$1.75</a:t>
                      </a:r>
                      <a:r>
                        <a:rPr lang="en-US" sz="2400" baseline="0" dirty="0"/>
                        <a:t> per Bag</a:t>
                      </a:r>
                      <a:endParaRPr lang="en-US" sz="2400" dirty="0"/>
                    </a:p>
                  </a:txBody>
                  <a:tcPr anchor="ctr"/>
                </a:tc>
                <a:tc hMerge="1">
                  <a:txBody>
                    <a:bodyPr/>
                    <a:lstStyle/>
                    <a:p>
                      <a:endParaRPr lang="en-US" dirty="0"/>
                    </a:p>
                  </a:txBody>
                  <a:tcPr/>
                </a:tc>
                <a:extLst>
                  <a:ext uri="{0D108BD9-81ED-4DB2-BD59-A6C34878D82A}">
                    <a16:rowId xmlns:a16="http://schemas.microsoft.com/office/drawing/2014/main" val="3164347648"/>
                  </a:ext>
                </a:extLst>
              </a:tr>
              <a:tr h="370840">
                <a:tc>
                  <a:txBody>
                    <a:bodyPr/>
                    <a:lstStyle/>
                    <a:p>
                      <a:r>
                        <a:rPr lang="en-US" sz="1600" dirty="0"/>
                        <a:t>Bag &amp; Bag Distribution</a:t>
                      </a:r>
                    </a:p>
                  </a:txBody>
                  <a:tcPr anchor="ctr"/>
                </a:tc>
                <a:tc>
                  <a:txBody>
                    <a:bodyPr/>
                    <a:lstStyle/>
                    <a:p>
                      <a:pPr algn="ctr"/>
                      <a:r>
                        <a:rPr lang="en-US" dirty="0"/>
                        <a:t>$0.31</a:t>
                      </a:r>
                    </a:p>
                  </a:txBody>
                  <a:tcPr anchor="ctr"/>
                </a:tc>
                <a:extLst>
                  <a:ext uri="{0D108BD9-81ED-4DB2-BD59-A6C34878D82A}">
                    <a16:rowId xmlns:a16="http://schemas.microsoft.com/office/drawing/2014/main" val="1603522327"/>
                  </a:ext>
                </a:extLst>
              </a:tr>
              <a:tr h="370840">
                <a:tc>
                  <a:txBody>
                    <a:bodyPr/>
                    <a:lstStyle/>
                    <a:p>
                      <a:r>
                        <a:rPr lang="en-US" sz="1600" dirty="0"/>
                        <a:t>Trash Incineration+</a:t>
                      </a:r>
                      <a:r>
                        <a:rPr lang="en-US" sz="1600" baseline="0" dirty="0"/>
                        <a:t> Recycling Cost + extra</a:t>
                      </a:r>
                      <a:endParaRPr lang="en-US" sz="1600" dirty="0"/>
                    </a:p>
                  </a:txBody>
                  <a:tcPr anchor="ctr"/>
                </a:tc>
                <a:tc>
                  <a:txBody>
                    <a:bodyPr/>
                    <a:lstStyle/>
                    <a:p>
                      <a:pPr algn="ctr"/>
                      <a:r>
                        <a:rPr lang="en-US" dirty="0"/>
                        <a:t>$1.44</a:t>
                      </a:r>
                    </a:p>
                  </a:txBody>
                  <a:tcPr anchor="ctr"/>
                </a:tc>
                <a:extLst>
                  <a:ext uri="{0D108BD9-81ED-4DB2-BD59-A6C34878D82A}">
                    <a16:rowId xmlns:a16="http://schemas.microsoft.com/office/drawing/2014/main" val="1377277275"/>
                  </a:ext>
                </a:extLst>
              </a:tr>
              <a:tr h="370840">
                <a:tc>
                  <a:txBody>
                    <a:bodyPr/>
                    <a:lstStyle/>
                    <a:p>
                      <a:r>
                        <a:rPr lang="en-US" sz="1600" dirty="0"/>
                        <a:t>Total</a:t>
                      </a:r>
                    </a:p>
                  </a:txBody>
                  <a:tcPr anchor="ctr"/>
                </a:tc>
                <a:tc>
                  <a:txBody>
                    <a:bodyPr/>
                    <a:lstStyle/>
                    <a:p>
                      <a:pPr algn="ctr"/>
                      <a:r>
                        <a:rPr lang="en-US" dirty="0"/>
                        <a:t>$1.75</a:t>
                      </a:r>
                    </a:p>
                  </a:txBody>
                  <a:tcPr anchor="ctr"/>
                </a:tc>
                <a:extLst>
                  <a:ext uri="{0D108BD9-81ED-4DB2-BD59-A6C34878D82A}">
                    <a16:rowId xmlns:a16="http://schemas.microsoft.com/office/drawing/2014/main" val="1833801510"/>
                  </a:ext>
                </a:extLst>
              </a:tr>
            </a:tbl>
          </a:graphicData>
        </a:graphic>
      </p:graphicFrame>
      <p:graphicFrame>
        <p:nvGraphicFramePr>
          <p:cNvPr id="24" name="Table 23">
            <a:extLst>
              <a:ext uri="{FF2B5EF4-FFF2-40B4-BE49-F238E27FC236}">
                <a16:creationId xmlns:a16="http://schemas.microsoft.com/office/drawing/2014/main" id="{32291985-9D3C-4C37-A72B-A5EF48F75346}"/>
              </a:ext>
            </a:extLst>
          </p:cNvPr>
          <p:cNvGraphicFramePr>
            <a:graphicFrameLocks noGrp="1"/>
          </p:cNvGraphicFramePr>
          <p:nvPr>
            <p:extLst/>
          </p:nvPr>
        </p:nvGraphicFramePr>
        <p:xfrm>
          <a:off x="4935896" y="4471960"/>
          <a:ext cx="3536301" cy="1910225"/>
        </p:xfrm>
        <a:graphic>
          <a:graphicData uri="http://schemas.openxmlformats.org/drawingml/2006/table">
            <a:tbl>
              <a:tblPr firstRow="1" bandRow="1">
                <a:tableStyleId>{5C22544A-7EE6-4342-B048-85BDC9FD1C3A}</a:tableStyleId>
              </a:tblPr>
              <a:tblGrid>
                <a:gridCol w="2414275">
                  <a:extLst>
                    <a:ext uri="{9D8B030D-6E8A-4147-A177-3AD203B41FA5}">
                      <a16:colId xmlns:a16="http://schemas.microsoft.com/office/drawing/2014/main" val="690442836"/>
                    </a:ext>
                  </a:extLst>
                </a:gridCol>
                <a:gridCol w="1122026">
                  <a:extLst>
                    <a:ext uri="{9D8B030D-6E8A-4147-A177-3AD203B41FA5}">
                      <a16:colId xmlns:a16="http://schemas.microsoft.com/office/drawing/2014/main" val="2777370989"/>
                    </a:ext>
                  </a:extLst>
                </a:gridCol>
              </a:tblGrid>
              <a:tr h="589425">
                <a:tc gridSpan="2">
                  <a:txBody>
                    <a:bodyPr/>
                    <a:lstStyle/>
                    <a:p>
                      <a:pPr algn="ctr"/>
                      <a:r>
                        <a:rPr lang="en-US" sz="2400" dirty="0"/>
                        <a:t>$0.90</a:t>
                      </a:r>
                      <a:r>
                        <a:rPr lang="en-US" sz="2400" baseline="0" dirty="0"/>
                        <a:t> per Bag</a:t>
                      </a:r>
                      <a:endParaRPr lang="en-US" sz="2400" dirty="0"/>
                    </a:p>
                  </a:txBody>
                  <a:tcPr anchor="ctr"/>
                </a:tc>
                <a:tc hMerge="1">
                  <a:txBody>
                    <a:bodyPr/>
                    <a:lstStyle/>
                    <a:p>
                      <a:endParaRPr lang="en-US" dirty="0"/>
                    </a:p>
                  </a:txBody>
                  <a:tcPr/>
                </a:tc>
                <a:extLst>
                  <a:ext uri="{0D108BD9-81ED-4DB2-BD59-A6C34878D82A}">
                    <a16:rowId xmlns:a16="http://schemas.microsoft.com/office/drawing/2014/main" val="3164347648"/>
                  </a:ext>
                </a:extLst>
              </a:tr>
              <a:tr h="370840">
                <a:tc>
                  <a:txBody>
                    <a:bodyPr/>
                    <a:lstStyle/>
                    <a:p>
                      <a:r>
                        <a:rPr lang="en-US" sz="1600"/>
                        <a:t>Bag &amp; Bag Distribution</a:t>
                      </a:r>
                    </a:p>
                  </a:txBody>
                  <a:tcPr anchor="ctr"/>
                </a:tc>
                <a:tc>
                  <a:txBody>
                    <a:bodyPr/>
                    <a:lstStyle/>
                    <a:p>
                      <a:pPr algn="ctr"/>
                      <a:r>
                        <a:rPr lang="en-US" dirty="0"/>
                        <a:t>$0.21</a:t>
                      </a:r>
                    </a:p>
                  </a:txBody>
                  <a:tcPr anchor="ctr"/>
                </a:tc>
                <a:extLst>
                  <a:ext uri="{0D108BD9-81ED-4DB2-BD59-A6C34878D82A}">
                    <a16:rowId xmlns:a16="http://schemas.microsoft.com/office/drawing/2014/main" val="1603522327"/>
                  </a:ext>
                </a:extLst>
              </a:tr>
              <a:tr h="370840">
                <a:tc>
                  <a:txBody>
                    <a:bodyPr/>
                    <a:lstStyle/>
                    <a:p>
                      <a:r>
                        <a:rPr lang="en-US" sz="1600" dirty="0"/>
                        <a:t>Trash Incineration + Recycling Sots + extra</a:t>
                      </a:r>
                    </a:p>
                  </a:txBody>
                  <a:tcPr anchor="ctr"/>
                </a:tc>
                <a:tc>
                  <a:txBody>
                    <a:bodyPr/>
                    <a:lstStyle/>
                    <a:p>
                      <a:pPr algn="ctr"/>
                      <a:r>
                        <a:rPr lang="en-US" dirty="0"/>
                        <a:t>$.69</a:t>
                      </a:r>
                    </a:p>
                  </a:txBody>
                  <a:tcPr anchor="ctr"/>
                </a:tc>
                <a:extLst>
                  <a:ext uri="{0D108BD9-81ED-4DB2-BD59-A6C34878D82A}">
                    <a16:rowId xmlns:a16="http://schemas.microsoft.com/office/drawing/2014/main" val="1377277275"/>
                  </a:ext>
                </a:extLst>
              </a:tr>
              <a:tr h="370840">
                <a:tc>
                  <a:txBody>
                    <a:bodyPr/>
                    <a:lstStyle/>
                    <a:p>
                      <a:r>
                        <a:rPr lang="en-US" sz="1600" dirty="0"/>
                        <a:t>Total</a:t>
                      </a:r>
                    </a:p>
                  </a:txBody>
                  <a:tcPr anchor="ctr"/>
                </a:tc>
                <a:tc>
                  <a:txBody>
                    <a:bodyPr/>
                    <a:lstStyle/>
                    <a:p>
                      <a:pPr algn="ctr"/>
                      <a:r>
                        <a:rPr lang="en-US" dirty="0"/>
                        <a:t>$.90</a:t>
                      </a:r>
                    </a:p>
                  </a:txBody>
                  <a:tcPr anchor="ctr"/>
                </a:tc>
                <a:extLst>
                  <a:ext uri="{0D108BD9-81ED-4DB2-BD59-A6C34878D82A}">
                    <a16:rowId xmlns:a16="http://schemas.microsoft.com/office/drawing/2014/main" val="1833801510"/>
                  </a:ext>
                </a:extLst>
              </a:tr>
            </a:tbl>
          </a:graphicData>
        </a:graphic>
      </p:graphicFrame>
      <p:sp>
        <p:nvSpPr>
          <p:cNvPr id="25" name="Rectangle 24">
            <a:extLst>
              <a:ext uri="{FF2B5EF4-FFF2-40B4-BE49-F238E27FC236}">
                <a16:creationId xmlns:a16="http://schemas.microsoft.com/office/drawing/2014/main" id="{48C33C50-F190-4B9D-A9B0-D26E893DDA20}"/>
              </a:ext>
            </a:extLst>
          </p:cNvPr>
          <p:cNvSpPr/>
          <p:nvPr/>
        </p:nvSpPr>
        <p:spPr>
          <a:xfrm>
            <a:off x="1952030" y="2708565"/>
            <a:ext cx="1013162" cy="369332"/>
          </a:xfrm>
          <a:prstGeom prst="rect">
            <a:avLst/>
          </a:prstGeom>
          <a:solidFill>
            <a:schemeClr val="bg1"/>
          </a:solidFill>
        </p:spPr>
        <p:txBody>
          <a:bodyPr wrap="square">
            <a:spAutoFit/>
          </a:bodyPr>
          <a:lstStyle/>
          <a:p>
            <a:pPr algn="ctr"/>
            <a:r>
              <a:rPr lang="en-US" b="1" dirty="0">
                <a:solidFill>
                  <a:srgbClr val="0E8319"/>
                </a:solidFill>
              </a:rPr>
              <a:t>33-gal.</a:t>
            </a:r>
          </a:p>
        </p:txBody>
      </p:sp>
      <p:sp>
        <p:nvSpPr>
          <p:cNvPr id="26" name="Rectangle 25">
            <a:extLst>
              <a:ext uri="{FF2B5EF4-FFF2-40B4-BE49-F238E27FC236}">
                <a16:creationId xmlns:a16="http://schemas.microsoft.com/office/drawing/2014/main" id="{499EC076-FDD2-44F4-A4F3-B428B0153386}"/>
              </a:ext>
            </a:extLst>
          </p:cNvPr>
          <p:cNvSpPr/>
          <p:nvPr/>
        </p:nvSpPr>
        <p:spPr>
          <a:xfrm>
            <a:off x="6282890" y="3026362"/>
            <a:ext cx="823966" cy="338554"/>
          </a:xfrm>
          <a:prstGeom prst="rect">
            <a:avLst/>
          </a:prstGeom>
          <a:solidFill>
            <a:schemeClr val="bg1"/>
          </a:solidFill>
        </p:spPr>
        <p:txBody>
          <a:bodyPr wrap="square">
            <a:spAutoFit/>
          </a:bodyPr>
          <a:lstStyle/>
          <a:p>
            <a:pPr algn="ctr"/>
            <a:r>
              <a:rPr lang="en-US" sz="1600" b="1" dirty="0">
                <a:solidFill>
                  <a:srgbClr val="0E8319"/>
                </a:solidFill>
              </a:rPr>
              <a:t>15-gal</a:t>
            </a:r>
          </a:p>
        </p:txBody>
      </p:sp>
    </p:spTree>
    <p:extLst>
      <p:ext uri="{BB962C8B-B14F-4D97-AF65-F5344CB8AC3E}">
        <p14:creationId xmlns:p14="http://schemas.microsoft.com/office/powerpoint/2010/main" val="131235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152400"/>
            <a:ext cx="8503920" cy="685800"/>
          </a:xfrm>
          <a:prstGeom prst="rect">
            <a:avLst/>
          </a:prstGeom>
          <a:noFill/>
        </p:spPr>
        <p:txBody>
          <a:bodyPr wrap="square" rtlCol="0" anchor="ctr">
            <a:noAutofit/>
          </a:bodyPr>
          <a:lstStyle/>
          <a:p>
            <a:pPr lvl="0">
              <a:defRPr/>
            </a:pPr>
            <a:r>
              <a:rPr lang="en-US" sz="2400" b="1" kern="0" dirty="0">
                <a:solidFill>
                  <a:schemeClr val="tx2"/>
                </a:solidFill>
              </a:rPr>
              <a:t>Average HH Financial Impact </a:t>
            </a:r>
          </a:p>
        </p:txBody>
      </p:sp>
      <p:sp>
        <p:nvSpPr>
          <p:cNvPr id="9" name="Slide Number Placeholder 5"/>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25</a:t>
            </a:fld>
            <a:endParaRPr lang="en-US">
              <a:solidFill>
                <a:prstClr val="black">
                  <a:tint val="75000"/>
                </a:prstClr>
              </a:solidFill>
            </a:endParaRPr>
          </a:p>
        </p:txBody>
      </p:sp>
      <p:sp>
        <p:nvSpPr>
          <p:cNvPr id="6" name="Rectangle 5">
            <a:extLst>
              <a:ext uri="{FF2B5EF4-FFF2-40B4-BE49-F238E27FC236}">
                <a16:creationId xmlns:a16="http://schemas.microsoft.com/office/drawing/2014/main" id="{C4ECD92B-45EE-4076-9BD2-70EB4B91A92C}"/>
              </a:ext>
            </a:extLst>
          </p:cNvPr>
          <p:cNvSpPr/>
          <p:nvPr/>
        </p:nvSpPr>
        <p:spPr>
          <a:xfrm>
            <a:off x="308191" y="1017860"/>
            <a:ext cx="8503920" cy="307777"/>
          </a:xfrm>
          <a:prstGeom prst="rect">
            <a:avLst/>
          </a:prstGeom>
        </p:spPr>
        <p:txBody>
          <a:bodyPr wrap="square">
            <a:spAutoFit/>
          </a:bodyPr>
          <a:lstStyle/>
          <a:p>
            <a:r>
              <a:rPr lang="en-US" sz="1400" b="1" dirty="0"/>
              <a:t>SMART shifts disposal costs to users and gives residents more personal control.</a:t>
            </a:r>
          </a:p>
        </p:txBody>
      </p:sp>
      <p:graphicFrame>
        <p:nvGraphicFramePr>
          <p:cNvPr id="11" name="Content Placeholder 3">
            <a:extLst>
              <a:ext uri="{FF2B5EF4-FFF2-40B4-BE49-F238E27FC236}">
                <a16:creationId xmlns:a16="http://schemas.microsoft.com/office/drawing/2014/main" id="{A593664C-8168-F347-A01A-7D0C9F31361D}"/>
              </a:ext>
            </a:extLst>
          </p:cNvPr>
          <p:cNvGraphicFramePr>
            <a:graphicFrameLocks/>
          </p:cNvGraphicFramePr>
          <p:nvPr>
            <p:extLst>
              <p:ext uri="{D42A27DB-BD31-4B8C-83A1-F6EECF244321}">
                <p14:modId xmlns:p14="http://schemas.microsoft.com/office/powerpoint/2010/main" val="2474672516"/>
              </p:ext>
            </p:extLst>
          </p:nvPr>
        </p:nvGraphicFramePr>
        <p:xfrm>
          <a:off x="4162022" y="2181536"/>
          <a:ext cx="4524778" cy="2847666"/>
        </p:xfrm>
        <a:graphic>
          <a:graphicData uri="http://schemas.openxmlformats.org/drawingml/2006/table">
            <a:tbl>
              <a:tblPr firstRow="1" bandRow="1">
                <a:tableStyleId>{5C22544A-7EE6-4342-B048-85BDC9FD1C3A}</a:tableStyleId>
              </a:tblPr>
              <a:tblGrid>
                <a:gridCol w="2338668">
                  <a:extLst>
                    <a:ext uri="{9D8B030D-6E8A-4147-A177-3AD203B41FA5}">
                      <a16:colId xmlns:a16="http://schemas.microsoft.com/office/drawing/2014/main" val="2929920601"/>
                    </a:ext>
                  </a:extLst>
                </a:gridCol>
                <a:gridCol w="2186110">
                  <a:extLst>
                    <a:ext uri="{9D8B030D-6E8A-4147-A177-3AD203B41FA5}">
                      <a16:colId xmlns:a16="http://schemas.microsoft.com/office/drawing/2014/main" val="3280799454"/>
                    </a:ext>
                  </a:extLst>
                </a:gridCol>
              </a:tblGrid>
              <a:tr h="474611">
                <a:tc>
                  <a:txBody>
                    <a:bodyPr/>
                    <a:lstStyle/>
                    <a:p>
                      <a:pPr algn="ctr" fontAlgn="b"/>
                      <a:r>
                        <a:rPr lang="en-US" sz="1400" b="0" i="0" u="none" strike="noStrike" dirty="0">
                          <a:solidFill>
                            <a:srgbClr val="000000"/>
                          </a:solidFill>
                          <a:effectLst/>
                          <a:latin typeface="Calibri" panose="020F0502020204030204" pitchFamily="34" charset="0"/>
                        </a:rPr>
                        <a:t>Per HH Spend, PAYT Bags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$85.85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0701088"/>
                  </a:ext>
                </a:extLst>
              </a:tr>
              <a:tr h="474611">
                <a:tc>
                  <a:txBody>
                    <a:bodyPr/>
                    <a:lstStyle/>
                    <a:p>
                      <a:pPr algn="ctr" fontAlgn="b"/>
                      <a:r>
                        <a:rPr lang="en-US" sz="1400" b="0" i="1" u="none" strike="noStrike" dirty="0">
                          <a:solidFill>
                            <a:srgbClr val="000000"/>
                          </a:solidFill>
                          <a:effectLst/>
                          <a:latin typeface="Calibri" panose="020F0502020204030204" pitchFamily="34" charset="0"/>
                        </a:rPr>
                        <a:t>Per Month</a:t>
                      </a:r>
                    </a:p>
                  </a:txBody>
                  <a:tcPr marL="114300"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0" i="1" u="none" strike="noStrike" dirty="0">
                          <a:solidFill>
                            <a:srgbClr val="000000"/>
                          </a:solidFill>
                          <a:effectLst/>
                          <a:latin typeface="Calibri" panose="020F0502020204030204" pitchFamily="34" charset="0"/>
                        </a:rPr>
                        <a:t>$7.15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42445763"/>
                  </a:ext>
                </a:extLst>
              </a:tr>
              <a:tr h="474611">
                <a:tc>
                  <a:txBody>
                    <a:bodyPr/>
                    <a:lstStyle/>
                    <a:p>
                      <a:pPr algn="ctr" fontAlgn="b"/>
                      <a:r>
                        <a:rPr lang="en-US" sz="1400" b="0" i="0" u="none" strike="noStrike" dirty="0">
                          <a:solidFill>
                            <a:srgbClr val="000000"/>
                          </a:solidFill>
                          <a:effectLst/>
                          <a:latin typeface="Calibri" panose="020F0502020204030204" pitchFamily="34" charset="0"/>
                        </a:rPr>
                        <a:t>Less Regular Trash Bags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$27.00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850319772"/>
                  </a:ext>
                </a:extLst>
              </a:tr>
              <a:tr h="474611">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20864544"/>
                  </a:ext>
                </a:extLst>
              </a:tr>
              <a:tr h="474611">
                <a:tc>
                  <a:txBody>
                    <a:bodyPr/>
                    <a:lstStyle/>
                    <a:p>
                      <a:pPr algn="ctr" fontAlgn="b"/>
                      <a:r>
                        <a:rPr lang="en-US" sz="1400" b="0" i="0" u="none" strike="noStrike">
                          <a:solidFill>
                            <a:srgbClr val="000000"/>
                          </a:solidFill>
                          <a:effectLst/>
                          <a:latin typeface="Calibri" panose="020F0502020204030204" pitchFamily="34" charset="0"/>
                        </a:rPr>
                        <a:t>Net per HH Cost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$58.85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852862431"/>
                  </a:ext>
                </a:extLst>
              </a:tr>
              <a:tr h="474611">
                <a:tc>
                  <a:txBody>
                    <a:bodyPr/>
                    <a:lstStyle/>
                    <a:p>
                      <a:pPr algn="ctr" fontAlgn="b"/>
                      <a:r>
                        <a:rPr lang="en-US" sz="1400" b="0" i="1" u="none" strike="noStrike">
                          <a:solidFill>
                            <a:srgbClr val="000000"/>
                          </a:solidFill>
                          <a:effectLst/>
                          <a:latin typeface="Calibri" panose="020F0502020204030204" pitchFamily="34" charset="0"/>
                        </a:rPr>
                        <a:t>Per Month</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tc>
                  <a:txBody>
                    <a:bodyPr/>
                    <a:lstStyle/>
                    <a:p>
                      <a:pPr algn="ctr" fontAlgn="b"/>
                      <a:r>
                        <a:rPr lang="en-US" sz="1400" b="0" i="1" u="none" strike="noStrike" dirty="0">
                          <a:solidFill>
                            <a:srgbClr val="000000"/>
                          </a:solidFill>
                          <a:effectLst/>
                          <a:latin typeface="Calibri" panose="020F0502020204030204" pitchFamily="34" charset="0"/>
                        </a:rPr>
                        <a:t>$4.90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681094639"/>
                  </a:ext>
                </a:extLst>
              </a:tr>
            </a:tbl>
          </a:graphicData>
        </a:graphic>
      </p:graphicFrame>
      <p:sp>
        <p:nvSpPr>
          <p:cNvPr id="13" name="Rectangle 12">
            <a:extLst>
              <a:ext uri="{FF2B5EF4-FFF2-40B4-BE49-F238E27FC236}">
                <a16:creationId xmlns:a16="http://schemas.microsoft.com/office/drawing/2014/main" id="{49EA60D1-A938-4247-A37E-DB181046DFE2}"/>
              </a:ext>
            </a:extLst>
          </p:cNvPr>
          <p:cNvSpPr/>
          <p:nvPr/>
        </p:nvSpPr>
        <p:spPr>
          <a:xfrm>
            <a:off x="762000" y="1742954"/>
            <a:ext cx="2471929" cy="3915104"/>
          </a:xfrm>
          <a:prstGeom prst="rect">
            <a:avLst/>
          </a:prstGeom>
          <a:solidFill>
            <a:schemeClr val="bg1"/>
          </a:solidFill>
          <a:ln w="28575">
            <a:solidFill>
              <a:schemeClr val="bg1">
                <a:lumMod val="85000"/>
              </a:schemeClr>
            </a:solidFill>
          </a:ln>
          <a:effectLst>
            <a:outerShdw blurRad="50800" dist="38100" dir="2700000" algn="tl" rotWithShape="0">
              <a:prstClr val="black">
                <a:alpha val="40000"/>
              </a:prstClr>
            </a:outerShdw>
          </a:effectLst>
        </p:spPr>
        <p:txBody>
          <a:bodyPr rtlCol="0" anchor="ctr">
            <a:noAutofit/>
          </a:bodyPr>
          <a:lstStyle/>
          <a:p>
            <a:pPr algn="ctr"/>
            <a:endParaRPr lang="en-US" b="1">
              <a:solidFill>
                <a:srgbClr val="1F497D"/>
              </a:solidFill>
            </a:endParaRPr>
          </a:p>
        </p:txBody>
      </p:sp>
      <p:pic>
        <p:nvPicPr>
          <p:cNvPr id="15" name="Picture 4" descr="Image result for house icon">
            <a:extLst>
              <a:ext uri="{FF2B5EF4-FFF2-40B4-BE49-F238E27FC236}">
                <a16:creationId xmlns:a16="http://schemas.microsoft.com/office/drawing/2014/main" id="{2E774C28-1533-ED4E-A834-B079AEA8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897402"/>
            <a:ext cx="1657368" cy="12968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B9FA026-D104-BA4E-96B5-9F8BD3413109}"/>
              </a:ext>
            </a:extLst>
          </p:cNvPr>
          <p:cNvPicPr>
            <a:picLocks noChangeAspect="1"/>
          </p:cNvPicPr>
          <p:nvPr/>
        </p:nvPicPr>
        <p:blipFill>
          <a:blip r:embed="rId4"/>
          <a:stretch>
            <a:fillRect/>
          </a:stretch>
        </p:blipFill>
        <p:spPr>
          <a:xfrm>
            <a:off x="1382791" y="3614677"/>
            <a:ext cx="1230346" cy="1615548"/>
          </a:xfrm>
          <a:prstGeom prst="rect">
            <a:avLst/>
          </a:prstGeom>
        </p:spPr>
      </p:pic>
      <p:sp>
        <p:nvSpPr>
          <p:cNvPr id="19" name="TextBox 18">
            <a:extLst>
              <a:ext uri="{FF2B5EF4-FFF2-40B4-BE49-F238E27FC236}">
                <a16:creationId xmlns:a16="http://schemas.microsoft.com/office/drawing/2014/main" id="{2010539A-8E1F-854D-AA66-EBD6138B86D4}"/>
              </a:ext>
            </a:extLst>
          </p:cNvPr>
          <p:cNvSpPr txBox="1"/>
          <p:nvPr/>
        </p:nvSpPr>
        <p:spPr>
          <a:xfrm>
            <a:off x="902620" y="3194852"/>
            <a:ext cx="2242730" cy="307777"/>
          </a:xfrm>
          <a:prstGeom prst="rect">
            <a:avLst/>
          </a:prstGeom>
          <a:noFill/>
        </p:spPr>
        <p:txBody>
          <a:bodyPr wrap="none" rtlCol="0">
            <a:spAutoFit/>
          </a:bodyPr>
          <a:lstStyle/>
          <a:p>
            <a:r>
              <a:rPr lang="en-US" sz="1400" dirty="0"/>
              <a:t>The average home will use…</a:t>
            </a:r>
          </a:p>
        </p:txBody>
      </p:sp>
      <p:sp>
        <p:nvSpPr>
          <p:cNvPr id="20" name="TextBox 19">
            <a:extLst>
              <a:ext uri="{FF2B5EF4-FFF2-40B4-BE49-F238E27FC236}">
                <a16:creationId xmlns:a16="http://schemas.microsoft.com/office/drawing/2014/main" id="{FBFFF702-5F13-404E-B268-963DED6FC9B6}"/>
              </a:ext>
            </a:extLst>
          </p:cNvPr>
          <p:cNvSpPr txBox="1"/>
          <p:nvPr/>
        </p:nvSpPr>
        <p:spPr>
          <a:xfrm>
            <a:off x="762000" y="5325420"/>
            <a:ext cx="2297424" cy="307777"/>
          </a:xfrm>
          <a:prstGeom prst="rect">
            <a:avLst/>
          </a:prstGeom>
          <a:noFill/>
        </p:spPr>
        <p:txBody>
          <a:bodyPr wrap="none" rtlCol="0">
            <a:spAutoFit/>
          </a:bodyPr>
          <a:lstStyle/>
          <a:p>
            <a:r>
              <a:rPr lang="en-US" sz="1400" dirty="0"/>
              <a:t>…less than one bag per week</a:t>
            </a:r>
          </a:p>
        </p:txBody>
      </p:sp>
    </p:spTree>
    <p:extLst>
      <p:ext uri="{BB962C8B-B14F-4D97-AF65-F5344CB8AC3E}">
        <p14:creationId xmlns:p14="http://schemas.microsoft.com/office/powerpoint/2010/main" val="74073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73152"/>
            <a:ext cx="8503920" cy="685800"/>
          </a:xfrm>
          <a:prstGeom prst="rect">
            <a:avLst/>
          </a:prstGeom>
          <a:noFill/>
        </p:spPr>
        <p:txBody>
          <a:bodyPr wrap="square" rtlCol="0" anchor="ctr">
            <a:noAutofit/>
          </a:bodyPr>
          <a:lstStyle/>
          <a:p>
            <a:pPr lvl="0">
              <a:defRPr/>
            </a:pPr>
            <a:r>
              <a:rPr lang="en-US" sz="2400" b="1" dirty="0">
                <a:solidFill>
                  <a:schemeClr val="tx2"/>
                </a:solidFill>
              </a:rPr>
              <a:t>Statewide </a:t>
            </a:r>
            <a:r>
              <a:rPr lang="en-US" sz="2400" b="1">
                <a:solidFill>
                  <a:schemeClr val="tx2"/>
                </a:solidFill>
              </a:rPr>
              <a:t>SMART Impact</a:t>
            </a:r>
            <a:endParaRPr lang="en-US" sz="2400" b="1" dirty="0">
              <a:solidFill>
                <a:schemeClr val="tx2"/>
              </a:solidFill>
            </a:endParaRPr>
          </a:p>
          <a:p>
            <a:pPr lvl="0">
              <a:defRPr/>
            </a:pPr>
            <a:r>
              <a:rPr lang="en-US" sz="2000" kern="0" dirty="0">
                <a:solidFill>
                  <a:schemeClr val="tx2"/>
                </a:solidFill>
              </a:rPr>
              <a:t>SMART Impact Analyses – Trash Impact of SMART, Overall</a:t>
            </a:r>
          </a:p>
        </p:txBody>
      </p:sp>
      <p:sp>
        <p:nvSpPr>
          <p:cNvPr id="4" name="Rectangle 3">
            <a:extLst>
              <a:ext uri="{FF2B5EF4-FFF2-40B4-BE49-F238E27FC236}">
                <a16:creationId xmlns:a16="http://schemas.microsoft.com/office/drawing/2014/main" id="{81CADD34-3C4A-4D36-AD3C-C4F1C8FFF345}"/>
              </a:ext>
            </a:extLst>
          </p:cNvPr>
          <p:cNvSpPr/>
          <p:nvPr/>
        </p:nvSpPr>
        <p:spPr>
          <a:xfrm>
            <a:off x="314036" y="924580"/>
            <a:ext cx="8537448" cy="307777"/>
          </a:xfrm>
          <a:prstGeom prst="rect">
            <a:avLst/>
          </a:prstGeom>
        </p:spPr>
        <p:txBody>
          <a:bodyPr wrap="square">
            <a:spAutoFit/>
          </a:bodyPr>
          <a:lstStyle/>
          <a:p>
            <a:r>
              <a:rPr lang="en-US" sz="1400" b="1" dirty="0">
                <a:solidFill>
                  <a:schemeClr val="tx1">
                    <a:lumMod val="75000"/>
                    <a:lumOff val="25000"/>
                  </a:schemeClr>
                </a:solidFill>
              </a:rPr>
              <a:t>The estimated trash reductions below assume full participation by all eligible municipalities for all WTEs.</a:t>
            </a:r>
          </a:p>
        </p:txBody>
      </p:sp>
      <p:graphicFrame>
        <p:nvGraphicFramePr>
          <p:cNvPr id="5" name="Table 4">
            <a:extLst>
              <a:ext uri="{FF2B5EF4-FFF2-40B4-BE49-F238E27FC236}">
                <a16:creationId xmlns:a16="http://schemas.microsoft.com/office/drawing/2014/main" id="{2DDE6D55-B593-433F-9A43-415EB72D00BE}"/>
              </a:ext>
            </a:extLst>
          </p:cNvPr>
          <p:cNvGraphicFramePr>
            <a:graphicFrameLocks noGrp="1"/>
          </p:cNvGraphicFramePr>
          <p:nvPr>
            <p:extLst/>
          </p:nvPr>
        </p:nvGraphicFramePr>
        <p:xfrm>
          <a:off x="317084" y="4493508"/>
          <a:ext cx="8534400" cy="2005167"/>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339378582"/>
                    </a:ext>
                  </a:extLst>
                </a:gridCol>
                <a:gridCol w="1066800">
                  <a:extLst>
                    <a:ext uri="{9D8B030D-6E8A-4147-A177-3AD203B41FA5}">
                      <a16:colId xmlns:a16="http://schemas.microsoft.com/office/drawing/2014/main" val="2152791191"/>
                    </a:ext>
                  </a:extLst>
                </a:gridCol>
                <a:gridCol w="1066800">
                  <a:extLst>
                    <a:ext uri="{9D8B030D-6E8A-4147-A177-3AD203B41FA5}">
                      <a16:colId xmlns:a16="http://schemas.microsoft.com/office/drawing/2014/main" val="68168028"/>
                    </a:ext>
                  </a:extLst>
                </a:gridCol>
                <a:gridCol w="1066800">
                  <a:extLst>
                    <a:ext uri="{9D8B030D-6E8A-4147-A177-3AD203B41FA5}">
                      <a16:colId xmlns:a16="http://schemas.microsoft.com/office/drawing/2014/main" val="3486231055"/>
                    </a:ext>
                  </a:extLst>
                </a:gridCol>
                <a:gridCol w="1066800">
                  <a:extLst>
                    <a:ext uri="{9D8B030D-6E8A-4147-A177-3AD203B41FA5}">
                      <a16:colId xmlns:a16="http://schemas.microsoft.com/office/drawing/2014/main" val="3312993297"/>
                    </a:ext>
                  </a:extLst>
                </a:gridCol>
                <a:gridCol w="1066800">
                  <a:extLst>
                    <a:ext uri="{9D8B030D-6E8A-4147-A177-3AD203B41FA5}">
                      <a16:colId xmlns:a16="http://schemas.microsoft.com/office/drawing/2014/main" val="4139898957"/>
                    </a:ext>
                  </a:extLst>
                </a:gridCol>
                <a:gridCol w="1066800">
                  <a:extLst>
                    <a:ext uri="{9D8B030D-6E8A-4147-A177-3AD203B41FA5}">
                      <a16:colId xmlns:a16="http://schemas.microsoft.com/office/drawing/2014/main" val="72365823"/>
                    </a:ext>
                  </a:extLst>
                </a:gridCol>
              </a:tblGrid>
              <a:tr h="0">
                <a:tc rowSpan="4">
                  <a:txBody>
                    <a:bodyPr/>
                    <a:lstStyle/>
                    <a:p>
                      <a:pPr>
                        <a:spcBef>
                          <a:spcPts val="1800"/>
                        </a:spcBef>
                      </a:pPr>
                      <a:r>
                        <a:rPr lang="en-US" sz="1400" dirty="0"/>
                        <a:t>Annual Enviro. Impact</a:t>
                      </a:r>
                    </a:p>
                    <a:p>
                      <a:pPr algn="r">
                        <a:spcBef>
                          <a:spcPts val="2400"/>
                        </a:spcBef>
                      </a:pPr>
                      <a:r>
                        <a:rPr lang="en-US" sz="1200" b="0" dirty="0"/>
                        <a:t>Residential SMART Only</a:t>
                      </a:r>
                    </a:p>
                    <a:p>
                      <a:pPr algn="r">
                        <a:spcBef>
                          <a:spcPts val="2400"/>
                        </a:spcBef>
                      </a:pPr>
                      <a:r>
                        <a:rPr lang="en-US" sz="1200" b="0" dirty="0"/>
                        <a:t>Res. + Commercial SMART</a:t>
                      </a:r>
                    </a:p>
                  </a:txBody>
                  <a:tcPr marT="548640">
                    <a:lnR w="38100" cap="flat" cmpd="sng" algn="ctr">
                      <a:solidFill>
                        <a:schemeClr val="bg1"/>
                      </a:solidFill>
                      <a:prstDash val="solid"/>
                      <a:round/>
                      <a:headEnd type="none" w="med" len="med"/>
                      <a:tailEnd type="none" w="med" len="med"/>
                    </a:lnR>
                  </a:tcPr>
                </a:tc>
                <a:tc>
                  <a:txBody>
                    <a:bodyPr/>
                    <a:lstStyle/>
                    <a:p>
                      <a:pPr algn="ctr"/>
                      <a:endParaRPr lang="en-US" sz="1100" dirty="0"/>
                    </a:p>
                  </a:txBody>
                  <a:tcPr>
                    <a:lnL w="38100" cap="flat" cmpd="sng" algn="ctr">
                      <a:solidFill>
                        <a:schemeClr val="bg1"/>
                      </a:solidFill>
                      <a:prstDash val="solid"/>
                      <a:round/>
                      <a:headEnd type="none" w="med" len="med"/>
                      <a:tailEnd type="none" w="med" len="med"/>
                    </a:lnL>
                    <a:solidFill>
                      <a:schemeClr val="bg1"/>
                    </a:solidFill>
                  </a:tcPr>
                </a:tc>
                <a:tc>
                  <a:txBody>
                    <a:bodyPr/>
                    <a:lstStyle/>
                    <a:p>
                      <a:pPr algn="ctr"/>
                      <a:endParaRPr lang="en-US" sz="1100" dirty="0"/>
                    </a:p>
                  </a:txBody>
                  <a:tcPr>
                    <a:solidFill>
                      <a:schemeClr val="bg1"/>
                    </a:solidFill>
                  </a:tcPr>
                </a:tc>
                <a:tc>
                  <a:txBody>
                    <a:bodyPr/>
                    <a:lstStyle/>
                    <a:p>
                      <a:pPr algn="ctr"/>
                      <a:endParaRPr lang="en-US" sz="1100" dirty="0"/>
                    </a:p>
                  </a:txBody>
                  <a:tcPr>
                    <a:solidFill>
                      <a:schemeClr val="bg1"/>
                    </a:solidFill>
                  </a:tcPr>
                </a:tc>
                <a:tc>
                  <a:txBody>
                    <a:bodyPr/>
                    <a:lstStyle/>
                    <a:p>
                      <a:pPr algn="ctr"/>
                      <a:endParaRPr lang="en-US" sz="1100" dirty="0"/>
                    </a:p>
                  </a:txBody>
                  <a:tcPr>
                    <a:solidFill>
                      <a:schemeClr val="bg1"/>
                    </a:solidFill>
                  </a:tcPr>
                </a:tc>
                <a:tc>
                  <a:txBody>
                    <a:bodyPr/>
                    <a:lstStyle/>
                    <a:p>
                      <a:pPr algn="ctr"/>
                      <a:endParaRPr lang="en-US" sz="1100" dirty="0"/>
                    </a:p>
                  </a:txBody>
                  <a:tcPr>
                    <a:solidFill>
                      <a:schemeClr val="bg1"/>
                    </a:solidFill>
                  </a:tcPr>
                </a:tc>
                <a:tc>
                  <a:txBody>
                    <a:bodyPr/>
                    <a:lstStyle/>
                    <a:p>
                      <a:pPr algn="ctr"/>
                      <a:endParaRPr lang="en-US" sz="1100" dirty="0"/>
                    </a:p>
                  </a:txBody>
                  <a:tcPr>
                    <a:solidFill>
                      <a:schemeClr val="bg1"/>
                    </a:solidFill>
                  </a:tcPr>
                </a:tc>
                <a:extLst>
                  <a:ext uri="{0D108BD9-81ED-4DB2-BD59-A6C34878D82A}">
                    <a16:rowId xmlns:a16="http://schemas.microsoft.com/office/drawing/2014/main" val="3776634580"/>
                  </a:ext>
                </a:extLst>
              </a:tr>
              <a:tr h="476165">
                <a:tc vMerge="1">
                  <a:txBody>
                    <a:bodyPr/>
                    <a:lstStyle/>
                    <a:p>
                      <a:endParaRPr lang="en-US" sz="1400" dirty="0"/>
                    </a:p>
                  </a:txBody>
                  <a:tcPr anchor="ctr"/>
                </a:tc>
                <a:tc>
                  <a:txBody>
                    <a:bodyPr/>
                    <a:lstStyle/>
                    <a:p>
                      <a:pPr algn="ctr"/>
                      <a:r>
                        <a:rPr lang="en-US" sz="1100" b="1" dirty="0">
                          <a:solidFill>
                            <a:schemeClr val="bg1"/>
                          </a:solidFill>
                        </a:rPr>
                        <a:t>Tons of Trash Reduced</a:t>
                      </a:r>
                    </a:p>
                  </a:txBody>
                  <a:tcPr>
                    <a:solidFill>
                      <a:schemeClr val="accent1"/>
                    </a:solidFill>
                  </a:tcPr>
                </a:tc>
                <a:tc>
                  <a:txBody>
                    <a:bodyPr/>
                    <a:lstStyle/>
                    <a:p>
                      <a:pPr algn="ctr"/>
                      <a:r>
                        <a:rPr lang="en-US" sz="1100" b="1" dirty="0">
                          <a:solidFill>
                            <a:schemeClr val="bg1"/>
                          </a:solidFill>
                        </a:rPr>
                        <a:t>Metric Tons of CO2 Reduction</a:t>
                      </a:r>
                    </a:p>
                  </a:txBody>
                  <a:tcPr>
                    <a:solidFill>
                      <a:schemeClr val="accent1"/>
                    </a:solidFill>
                  </a:tcPr>
                </a:tc>
                <a:tc>
                  <a:txBody>
                    <a:bodyPr/>
                    <a:lstStyle/>
                    <a:p>
                      <a:pPr algn="ctr"/>
                      <a:r>
                        <a:rPr lang="en-US" sz="1100" b="1" dirty="0">
                          <a:solidFill>
                            <a:schemeClr val="bg1"/>
                          </a:solidFill>
                        </a:rPr>
                        <a:t>Cars Removed from Roads</a:t>
                      </a:r>
                    </a:p>
                  </a:txBody>
                  <a:tcPr>
                    <a:solidFill>
                      <a:schemeClr val="accent1"/>
                    </a:solidFill>
                  </a:tcPr>
                </a:tc>
                <a:tc>
                  <a:txBody>
                    <a:bodyPr/>
                    <a:lstStyle/>
                    <a:p>
                      <a:pPr algn="ctr"/>
                      <a:r>
                        <a:rPr lang="en-US" sz="1100" b="1" dirty="0">
                          <a:solidFill>
                            <a:schemeClr val="bg1"/>
                          </a:solidFill>
                        </a:rPr>
                        <a:t>Gallons of Gas Saved</a:t>
                      </a:r>
                    </a:p>
                  </a:txBody>
                  <a:tcPr>
                    <a:solidFill>
                      <a:schemeClr val="accent1"/>
                    </a:solidFill>
                  </a:tcPr>
                </a:tc>
                <a:tc>
                  <a:txBody>
                    <a:bodyPr/>
                    <a:lstStyle/>
                    <a:p>
                      <a:pPr algn="ctr"/>
                      <a:r>
                        <a:rPr lang="en-US" sz="1100" b="1" dirty="0">
                          <a:solidFill>
                            <a:schemeClr val="bg1"/>
                          </a:solidFill>
                        </a:rPr>
                        <a:t>Homes Powered</a:t>
                      </a:r>
                    </a:p>
                  </a:txBody>
                  <a:tcPr>
                    <a:solidFill>
                      <a:schemeClr val="accent1"/>
                    </a:solidFill>
                  </a:tcPr>
                </a:tc>
                <a:tc>
                  <a:txBody>
                    <a:bodyPr/>
                    <a:lstStyle/>
                    <a:p>
                      <a:pPr algn="ctr"/>
                      <a:r>
                        <a:rPr lang="en-US" sz="1100" b="1" dirty="0">
                          <a:solidFill>
                            <a:schemeClr val="bg1"/>
                          </a:solidFill>
                        </a:rPr>
                        <a:t>Solar Panels Installed</a:t>
                      </a:r>
                    </a:p>
                  </a:txBody>
                  <a:tcPr>
                    <a:solidFill>
                      <a:schemeClr val="accent1"/>
                    </a:solidFill>
                  </a:tcPr>
                </a:tc>
                <a:extLst>
                  <a:ext uri="{0D108BD9-81ED-4DB2-BD59-A6C34878D82A}">
                    <a16:rowId xmlns:a16="http://schemas.microsoft.com/office/drawing/2014/main" val="481923842"/>
                  </a:ext>
                </a:extLst>
              </a:tr>
              <a:tr h="477481">
                <a:tc vMerge="1">
                  <a:txBody>
                    <a:bodyPr/>
                    <a:lstStyle/>
                    <a:p>
                      <a:endParaRPr lang="en-US" sz="1100" b="1" dirty="0">
                        <a:solidFill>
                          <a:schemeClr val="tx1"/>
                        </a:solidFill>
                      </a:endParaRPr>
                    </a:p>
                  </a:txBody>
                  <a:tcPr anchor="ctr">
                    <a:solidFill>
                      <a:srgbClr val="D0D8E8"/>
                    </a:solidFill>
                  </a:tcPr>
                </a:tc>
                <a:tc>
                  <a:txBody>
                    <a:bodyPr/>
                    <a:lstStyle/>
                    <a:p>
                      <a:pPr algn="ctr"/>
                      <a:r>
                        <a:rPr lang="en-US" sz="1200" b="1" dirty="0">
                          <a:solidFill>
                            <a:schemeClr val="tx1"/>
                          </a:solidFill>
                        </a:rPr>
                        <a:t>455,400</a:t>
                      </a:r>
                    </a:p>
                  </a:txBody>
                  <a:tcPr anchor="ctr">
                    <a:solidFill>
                      <a:srgbClr val="D0D8E8"/>
                    </a:solidFill>
                  </a:tcPr>
                </a:tc>
                <a:tc>
                  <a:txBody>
                    <a:bodyPr/>
                    <a:lstStyle/>
                    <a:p>
                      <a:pPr algn="ctr"/>
                      <a:r>
                        <a:rPr lang="en-US" sz="1200" dirty="0">
                          <a:solidFill>
                            <a:schemeClr val="tx1"/>
                          </a:solidFill>
                        </a:rPr>
                        <a:t>859,000</a:t>
                      </a:r>
                    </a:p>
                  </a:txBody>
                  <a:tcPr anchor="ctr">
                    <a:solidFill>
                      <a:srgbClr val="D0D8E8"/>
                    </a:solidFill>
                  </a:tcPr>
                </a:tc>
                <a:tc>
                  <a:txBody>
                    <a:bodyPr/>
                    <a:lstStyle/>
                    <a:p>
                      <a:pPr algn="ctr"/>
                      <a:r>
                        <a:rPr lang="en-US" sz="1200" dirty="0">
                          <a:solidFill>
                            <a:schemeClr val="tx1"/>
                          </a:solidFill>
                        </a:rPr>
                        <a:t>168,000</a:t>
                      </a:r>
                    </a:p>
                  </a:txBody>
                  <a:tcPr anchor="ctr">
                    <a:solidFill>
                      <a:srgbClr val="D0D8E8"/>
                    </a:solidFill>
                  </a:tcPr>
                </a:tc>
                <a:tc>
                  <a:txBody>
                    <a:bodyPr/>
                    <a:lstStyle/>
                    <a:p>
                      <a:pPr algn="ctr"/>
                      <a:r>
                        <a:rPr lang="en-US" sz="1200" dirty="0">
                          <a:solidFill>
                            <a:schemeClr val="tx1"/>
                          </a:solidFill>
                        </a:rPr>
                        <a:t>96,267,000</a:t>
                      </a:r>
                    </a:p>
                  </a:txBody>
                  <a:tcPr anchor="ctr">
                    <a:solidFill>
                      <a:srgbClr val="D0D8E8"/>
                    </a:solidFill>
                  </a:tcPr>
                </a:tc>
                <a:tc>
                  <a:txBody>
                    <a:bodyPr/>
                    <a:lstStyle/>
                    <a:p>
                      <a:pPr algn="ctr"/>
                      <a:r>
                        <a:rPr lang="en-US" sz="1200" dirty="0">
                          <a:solidFill>
                            <a:schemeClr val="tx1"/>
                          </a:solidFill>
                        </a:rPr>
                        <a:t>64,000</a:t>
                      </a:r>
                    </a:p>
                  </a:txBody>
                  <a:tcPr anchor="ctr">
                    <a:solidFill>
                      <a:srgbClr val="D0D8E8"/>
                    </a:solidFill>
                  </a:tcPr>
                </a:tc>
                <a:tc>
                  <a:txBody>
                    <a:bodyPr/>
                    <a:lstStyle/>
                    <a:p>
                      <a:pPr algn="ctr"/>
                      <a:r>
                        <a:rPr lang="en-US" sz="1200" dirty="0">
                          <a:solidFill>
                            <a:schemeClr val="tx1"/>
                          </a:solidFill>
                        </a:rPr>
                        <a:t>887,000</a:t>
                      </a:r>
                    </a:p>
                  </a:txBody>
                  <a:tcPr anchor="ctr">
                    <a:solidFill>
                      <a:srgbClr val="D0D8E8"/>
                    </a:solidFill>
                  </a:tcPr>
                </a:tc>
                <a:extLst>
                  <a:ext uri="{0D108BD9-81ED-4DB2-BD59-A6C34878D82A}">
                    <a16:rowId xmlns:a16="http://schemas.microsoft.com/office/drawing/2014/main" val="2778965473"/>
                  </a:ext>
                </a:extLst>
              </a:tr>
              <a:tr h="477481">
                <a:tc vMerge="1">
                  <a:txBody>
                    <a:bodyPr/>
                    <a:lstStyle/>
                    <a:p>
                      <a:endParaRPr lang="en-US" sz="1400" dirty="0"/>
                    </a:p>
                  </a:txBody>
                  <a:tcPr anchor="ctr"/>
                </a:tc>
                <a:tc>
                  <a:txBody>
                    <a:bodyPr/>
                    <a:lstStyle/>
                    <a:p>
                      <a:pPr algn="ctr"/>
                      <a:r>
                        <a:rPr lang="en-US" sz="1200" b="1" dirty="0">
                          <a:solidFill>
                            <a:schemeClr val="tx1"/>
                          </a:solidFill>
                        </a:rPr>
                        <a:t>834,900</a:t>
                      </a:r>
                    </a:p>
                  </a:txBody>
                  <a:tcPr anchor="ctr">
                    <a:solidFill>
                      <a:srgbClr val="D0D8E8"/>
                    </a:solidFill>
                  </a:tcPr>
                </a:tc>
                <a:tc>
                  <a:txBody>
                    <a:bodyPr/>
                    <a:lstStyle/>
                    <a:p>
                      <a:pPr algn="ctr"/>
                      <a:r>
                        <a:rPr lang="en-US" sz="1200" dirty="0">
                          <a:solidFill>
                            <a:schemeClr val="tx1"/>
                          </a:solidFill>
                        </a:rPr>
                        <a:t>1,574,000</a:t>
                      </a:r>
                    </a:p>
                  </a:txBody>
                  <a:tcPr anchor="ctr">
                    <a:solidFill>
                      <a:srgbClr val="D0D8E8"/>
                    </a:solidFill>
                  </a:tcPr>
                </a:tc>
                <a:tc>
                  <a:txBody>
                    <a:bodyPr/>
                    <a:lstStyle/>
                    <a:p>
                      <a:pPr algn="ctr"/>
                      <a:r>
                        <a:rPr lang="en-US" sz="1200" dirty="0">
                          <a:solidFill>
                            <a:schemeClr val="tx1"/>
                          </a:solidFill>
                        </a:rPr>
                        <a:t>309,000</a:t>
                      </a:r>
                    </a:p>
                  </a:txBody>
                  <a:tcPr anchor="ctr">
                    <a:solidFill>
                      <a:srgbClr val="D0D8E8"/>
                    </a:solidFill>
                  </a:tcPr>
                </a:tc>
                <a:tc>
                  <a:txBody>
                    <a:bodyPr/>
                    <a:lstStyle/>
                    <a:p>
                      <a:pPr algn="ctr"/>
                      <a:r>
                        <a:rPr lang="en-US" sz="1200" dirty="0">
                          <a:solidFill>
                            <a:schemeClr val="tx1"/>
                          </a:solidFill>
                        </a:rPr>
                        <a:t>176,490,000</a:t>
                      </a:r>
                    </a:p>
                  </a:txBody>
                  <a:tcPr anchor="ctr">
                    <a:solidFill>
                      <a:srgbClr val="D0D8E8"/>
                    </a:solidFill>
                  </a:tcPr>
                </a:tc>
                <a:tc>
                  <a:txBody>
                    <a:bodyPr/>
                    <a:lstStyle/>
                    <a:p>
                      <a:pPr algn="ctr"/>
                      <a:r>
                        <a:rPr lang="en-US" sz="1200" dirty="0">
                          <a:solidFill>
                            <a:schemeClr val="tx1"/>
                          </a:solidFill>
                        </a:rPr>
                        <a:t>117,000</a:t>
                      </a:r>
                    </a:p>
                  </a:txBody>
                  <a:tcPr anchor="ctr">
                    <a:solidFill>
                      <a:srgbClr val="D0D8E8"/>
                    </a:solidFill>
                  </a:tcPr>
                </a:tc>
                <a:tc>
                  <a:txBody>
                    <a:bodyPr/>
                    <a:lstStyle/>
                    <a:p>
                      <a:pPr algn="ctr"/>
                      <a:r>
                        <a:rPr lang="en-US" sz="1200" dirty="0">
                          <a:solidFill>
                            <a:schemeClr val="tx1"/>
                          </a:solidFill>
                        </a:rPr>
                        <a:t>1,625,000</a:t>
                      </a:r>
                    </a:p>
                  </a:txBody>
                  <a:tcPr anchor="ctr">
                    <a:solidFill>
                      <a:srgbClr val="D0D8E8"/>
                    </a:solidFill>
                  </a:tcPr>
                </a:tc>
                <a:extLst>
                  <a:ext uri="{0D108BD9-81ED-4DB2-BD59-A6C34878D82A}">
                    <a16:rowId xmlns:a16="http://schemas.microsoft.com/office/drawing/2014/main" val="2738843034"/>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CFBD6242-7F78-437C-B896-2A3E3955CD6C}"/>
              </a:ext>
            </a:extLst>
          </p:cNvPr>
          <p:cNvPicPr>
            <a:picLocks noChangeAspect="1"/>
          </p:cNvPicPr>
          <p:nvPr/>
        </p:nvPicPr>
        <p:blipFill>
          <a:blip r:embed="rId4"/>
          <a:stretch>
            <a:fillRect/>
          </a:stretch>
        </p:blipFill>
        <p:spPr>
          <a:xfrm>
            <a:off x="4884307" y="4606931"/>
            <a:ext cx="404881" cy="404881"/>
          </a:xfrm>
          <a:prstGeom prst="rect">
            <a:avLst/>
          </a:prstGeom>
        </p:spPr>
      </p:pic>
      <p:pic>
        <p:nvPicPr>
          <p:cNvPr id="7" name="Picture 6" descr="A close up of a logo&#10;&#10;Description automatically generated">
            <a:extLst>
              <a:ext uri="{FF2B5EF4-FFF2-40B4-BE49-F238E27FC236}">
                <a16:creationId xmlns:a16="http://schemas.microsoft.com/office/drawing/2014/main" id="{177EFBB6-1495-4996-9A10-19D2EFB0FF69}"/>
              </a:ext>
            </a:extLst>
          </p:cNvPr>
          <p:cNvPicPr>
            <a:picLocks noChangeAspect="1"/>
          </p:cNvPicPr>
          <p:nvPr/>
        </p:nvPicPr>
        <p:blipFill>
          <a:blip r:embed="rId5"/>
          <a:stretch>
            <a:fillRect/>
          </a:stretch>
        </p:blipFill>
        <p:spPr>
          <a:xfrm>
            <a:off x="3957352" y="4586260"/>
            <a:ext cx="326716" cy="326716"/>
          </a:xfrm>
          <a:prstGeom prst="rect">
            <a:avLst/>
          </a:prstGeom>
        </p:spPr>
      </p:pic>
      <p:pic>
        <p:nvPicPr>
          <p:cNvPr id="8" name="Picture 7" descr="A close up of a logo&#10;&#10;Description automatically generated">
            <a:extLst>
              <a:ext uri="{FF2B5EF4-FFF2-40B4-BE49-F238E27FC236}">
                <a16:creationId xmlns:a16="http://schemas.microsoft.com/office/drawing/2014/main" id="{A4B6635A-FD41-4B6D-863F-DE351892E8B9}"/>
              </a:ext>
            </a:extLst>
          </p:cNvPr>
          <p:cNvPicPr>
            <a:picLocks noChangeAspect="1"/>
          </p:cNvPicPr>
          <p:nvPr/>
        </p:nvPicPr>
        <p:blipFill>
          <a:blip r:embed="rId6"/>
          <a:stretch>
            <a:fillRect/>
          </a:stretch>
        </p:blipFill>
        <p:spPr>
          <a:xfrm>
            <a:off x="6120458" y="4649259"/>
            <a:ext cx="263717" cy="263717"/>
          </a:xfrm>
          <a:prstGeom prst="rect">
            <a:avLst/>
          </a:prstGeom>
        </p:spPr>
      </p:pic>
      <p:pic>
        <p:nvPicPr>
          <p:cNvPr id="9" name="Picture 8" descr="A close up of a logo&#10;&#10;Description automatically generated">
            <a:extLst>
              <a:ext uri="{FF2B5EF4-FFF2-40B4-BE49-F238E27FC236}">
                <a16:creationId xmlns:a16="http://schemas.microsoft.com/office/drawing/2014/main" id="{BC92F2D7-91A2-433C-B2F8-2B644A309519}"/>
              </a:ext>
            </a:extLst>
          </p:cNvPr>
          <p:cNvPicPr>
            <a:picLocks noChangeAspect="1"/>
          </p:cNvPicPr>
          <p:nvPr/>
        </p:nvPicPr>
        <p:blipFill>
          <a:blip r:embed="rId7"/>
          <a:stretch>
            <a:fillRect/>
          </a:stretch>
        </p:blipFill>
        <p:spPr>
          <a:xfrm>
            <a:off x="7120668" y="4608828"/>
            <a:ext cx="301497" cy="301497"/>
          </a:xfrm>
          <a:prstGeom prst="rect">
            <a:avLst/>
          </a:prstGeom>
        </p:spPr>
      </p:pic>
      <p:pic>
        <p:nvPicPr>
          <p:cNvPr id="10" name="Picture 9" descr="A close up of a logo&#10;&#10;Description automatically generated">
            <a:extLst>
              <a:ext uri="{FF2B5EF4-FFF2-40B4-BE49-F238E27FC236}">
                <a16:creationId xmlns:a16="http://schemas.microsoft.com/office/drawing/2014/main" id="{1F59CDF3-B2A2-43F0-B64C-6AAF95544C11}"/>
              </a:ext>
            </a:extLst>
          </p:cNvPr>
          <p:cNvPicPr>
            <a:picLocks noChangeAspect="1"/>
          </p:cNvPicPr>
          <p:nvPr/>
        </p:nvPicPr>
        <p:blipFill>
          <a:blip r:embed="rId8"/>
          <a:stretch>
            <a:fillRect/>
          </a:stretch>
        </p:blipFill>
        <p:spPr>
          <a:xfrm>
            <a:off x="8231251" y="4608829"/>
            <a:ext cx="301497" cy="301497"/>
          </a:xfrm>
          <a:prstGeom prst="rect">
            <a:avLst/>
          </a:prstGeom>
        </p:spPr>
      </p:pic>
      <p:pic>
        <p:nvPicPr>
          <p:cNvPr id="11" name="Picture 10" descr="A close up of a logo&#10;&#10;Description automatically generated">
            <a:extLst>
              <a:ext uri="{FF2B5EF4-FFF2-40B4-BE49-F238E27FC236}">
                <a16:creationId xmlns:a16="http://schemas.microsoft.com/office/drawing/2014/main" id="{DEABA03D-B1C9-4C10-A1B7-BE17F9C86E24}"/>
              </a:ext>
            </a:extLst>
          </p:cNvPr>
          <p:cNvPicPr>
            <a:picLocks noChangeAspect="1"/>
          </p:cNvPicPr>
          <p:nvPr/>
        </p:nvPicPr>
        <p:blipFill>
          <a:blip r:embed="rId9"/>
          <a:stretch>
            <a:fillRect/>
          </a:stretch>
        </p:blipFill>
        <p:spPr>
          <a:xfrm>
            <a:off x="2872946" y="4570863"/>
            <a:ext cx="301496" cy="326716"/>
          </a:xfrm>
          <a:prstGeom prst="rect">
            <a:avLst/>
          </a:prstGeom>
        </p:spPr>
      </p:pic>
      <p:graphicFrame>
        <p:nvGraphicFramePr>
          <p:cNvPr id="12" name="Table 11">
            <a:extLst>
              <a:ext uri="{FF2B5EF4-FFF2-40B4-BE49-F238E27FC236}">
                <a16:creationId xmlns:a16="http://schemas.microsoft.com/office/drawing/2014/main" id="{0D03D3BF-46ED-48E8-81F8-3DA93C76222B}"/>
              </a:ext>
            </a:extLst>
          </p:cNvPr>
          <p:cNvGraphicFramePr>
            <a:graphicFrameLocks noGrp="1"/>
          </p:cNvGraphicFramePr>
          <p:nvPr>
            <p:extLst/>
          </p:nvPr>
        </p:nvGraphicFramePr>
        <p:xfrm>
          <a:off x="291684" y="1516368"/>
          <a:ext cx="2133600" cy="275083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339378582"/>
                    </a:ext>
                  </a:extLst>
                </a:gridCol>
              </a:tblGrid>
              <a:tr h="2750832">
                <a:tc>
                  <a:txBody>
                    <a:bodyPr/>
                    <a:lstStyle/>
                    <a:p>
                      <a:r>
                        <a:rPr lang="en-US" sz="1400" dirty="0"/>
                        <a:t>Annual Waste Stream Impact</a:t>
                      </a:r>
                    </a:p>
                  </a:txBody>
                  <a:tcPr anchor="ctr">
                    <a:lnR w="381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76634580"/>
                  </a:ext>
                </a:extLst>
              </a:tr>
            </a:tbl>
          </a:graphicData>
        </a:graphic>
      </p:graphicFrame>
      <p:graphicFrame>
        <p:nvGraphicFramePr>
          <p:cNvPr id="14" name="Object 13">
            <a:extLst>
              <a:ext uri="{FF2B5EF4-FFF2-40B4-BE49-F238E27FC236}">
                <a16:creationId xmlns:a16="http://schemas.microsoft.com/office/drawing/2014/main" id="{363CBAC2-A3D4-4BD2-AAAD-0C3298A2BA87}"/>
              </a:ext>
            </a:extLst>
          </p:cNvPr>
          <p:cNvGraphicFramePr>
            <a:graphicFrameLocks noChangeAspect="1"/>
          </p:cNvGraphicFramePr>
          <p:nvPr>
            <p:extLst/>
          </p:nvPr>
        </p:nvGraphicFramePr>
        <p:xfrm>
          <a:off x="2425284" y="1487516"/>
          <a:ext cx="4443653" cy="2750833"/>
        </p:xfrm>
        <a:graphic>
          <a:graphicData uri="http://schemas.openxmlformats.org/presentationml/2006/ole">
            <mc:AlternateContent xmlns:mc="http://schemas.openxmlformats.org/markup-compatibility/2006">
              <mc:Choice xmlns:v="urn:schemas-microsoft-com:vml" Requires="v">
                <p:oleObj spid="_x0000_s2050" name="Worksheet" r:id="rId10" imgW="5400768" imgH="3343410" progId="Excel.Sheet.12">
                  <p:embed/>
                </p:oleObj>
              </mc:Choice>
              <mc:Fallback>
                <p:oleObj name="Worksheet" r:id="rId10" imgW="5400768" imgH="3343410" progId="Excel.Sheet.12">
                  <p:embed/>
                  <p:pic>
                    <p:nvPicPr>
                      <p:cNvPr id="14" name="Object 13">
                        <a:extLst>
                          <a:ext uri="{FF2B5EF4-FFF2-40B4-BE49-F238E27FC236}">
                            <a16:creationId xmlns:a16="http://schemas.microsoft.com/office/drawing/2014/main" id="{363CBAC2-A3D4-4BD2-AAAD-0C3298A2BA87}"/>
                          </a:ext>
                        </a:extLst>
                      </p:cNvPr>
                      <p:cNvPicPr/>
                      <p:nvPr/>
                    </p:nvPicPr>
                    <p:blipFill>
                      <a:blip r:embed="rId11"/>
                      <a:stretch>
                        <a:fillRect/>
                      </a:stretch>
                    </p:blipFill>
                    <p:spPr>
                      <a:xfrm>
                        <a:off x="2425284" y="1487516"/>
                        <a:ext cx="4443653" cy="2750833"/>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B2E8B150-C981-4539-849C-010964EFC6F9}"/>
              </a:ext>
            </a:extLst>
          </p:cNvPr>
          <p:cNvGrpSpPr>
            <a:grpSpLocks noChangeAspect="1"/>
          </p:cNvGrpSpPr>
          <p:nvPr/>
        </p:nvGrpSpPr>
        <p:grpSpPr>
          <a:xfrm>
            <a:off x="8122920" y="121920"/>
            <a:ext cx="640080" cy="640080"/>
            <a:chOff x="2930313" y="1188661"/>
            <a:chExt cx="1005840" cy="1005840"/>
          </a:xfrm>
        </p:grpSpPr>
        <p:sp>
          <p:nvSpPr>
            <p:cNvPr id="15" name="Oval 14">
              <a:extLst>
                <a:ext uri="{FF2B5EF4-FFF2-40B4-BE49-F238E27FC236}">
                  <a16:creationId xmlns:a16="http://schemas.microsoft.com/office/drawing/2014/main" id="{50C05579-76AD-448E-9904-ED0BEAC08E76}"/>
                </a:ext>
              </a:extLst>
            </p:cNvPr>
            <p:cNvSpPr>
              <a:spLocks noChangeAspect="1"/>
            </p:cNvSpPr>
            <p:nvPr/>
          </p:nvSpPr>
          <p:spPr>
            <a:xfrm>
              <a:off x="2930313" y="1188661"/>
              <a:ext cx="1005840" cy="100584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FD9FA54-8558-44D3-98D3-D209F0C46926}"/>
                </a:ext>
              </a:extLst>
            </p:cNvPr>
            <p:cNvPicPr>
              <a:picLocks noChangeAspect="1"/>
            </p:cNvPicPr>
            <p:nvPr/>
          </p:nvPicPr>
          <p:blipFill>
            <a:blip r:embed="rId12"/>
            <a:stretch>
              <a:fillRect/>
            </a:stretch>
          </p:blipFill>
          <p:spPr>
            <a:xfrm>
              <a:off x="3106465" y="1353865"/>
              <a:ext cx="627335" cy="627335"/>
            </a:xfrm>
            <a:prstGeom prst="rect">
              <a:avLst/>
            </a:prstGeom>
          </p:spPr>
        </p:pic>
      </p:grpSp>
      <p:cxnSp>
        <p:nvCxnSpPr>
          <p:cNvPr id="18" name="Straight Connector 17">
            <a:extLst>
              <a:ext uri="{FF2B5EF4-FFF2-40B4-BE49-F238E27FC236}">
                <a16:creationId xmlns:a16="http://schemas.microsoft.com/office/drawing/2014/main" id="{6EBDD163-3D24-4768-BF61-7E666E989496}"/>
              </a:ext>
            </a:extLst>
          </p:cNvPr>
          <p:cNvCxnSpPr/>
          <p:nvPr/>
        </p:nvCxnSpPr>
        <p:spPr>
          <a:xfrm>
            <a:off x="2996258" y="2627531"/>
            <a:ext cx="5486400" cy="0"/>
          </a:xfrm>
          <a:prstGeom prst="line">
            <a:avLst/>
          </a:prstGeom>
          <a:ln w="19050">
            <a:prstDash val="sysDash"/>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FB0D8AB-B3F3-478F-AF01-30E88D841646}"/>
              </a:ext>
            </a:extLst>
          </p:cNvPr>
          <p:cNvSpPr txBox="1"/>
          <p:nvPr/>
        </p:nvSpPr>
        <p:spPr>
          <a:xfrm>
            <a:off x="7020947" y="1978597"/>
            <a:ext cx="1830537" cy="600164"/>
          </a:xfrm>
          <a:prstGeom prst="rect">
            <a:avLst/>
          </a:prstGeom>
          <a:noFill/>
        </p:spPr>
        <p:txBody>
          <a:bodyPr wrap="square" rtlCol="0">
            <a:spAutoFit/>
          </a:bodyPr>
          <a:lstStyle/>
          <a:p>
            <a:r>
              <a:rPr lang="en-US" sz="1100" dirty="0">
                <a:solidFill>
                  <a:schemeClr val="accent1"/>
                </a:solidFill>
              </a:rPr>
              <a:t>Annual Capacity </a:t>
            </a:r>
            <a:r>
              <a:rPr lang="en-US" sz="1100" b="1" dirty="0">
                <a:solidFill>
                  <a:schemeClr val="accent1"/>
                </a:solidFill>
              </a:rPr>
              <a:t>without Mid-CT (MIRA) WTE</a:t>
            </a:r>
            <a:r>
              <a:rPr lang="en-US" sz="1100" dirty="0">
                <a:solidFill>
                  <a:schemeClr val="accent1"/>
                </a:solidFill>
              </a:rPr>
              <a:t>:  1,492,850 tons</a:t>
            </a:r>
          </a:p>
        </p:txBody>
      </p:sp>
    </p:spTree>
    <p:extLst>
      <p:ext uri="{BB962C8B-B14F-4D97-AF65-F5344CB8AC3E}">
        <p14:creationId xmlns:p14="http://schemas.microsoft.com/office/powerpoint/2010/main" val="1160784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Annual Environmental Impact</a:t>
            </a:r>
          </a:p>
        </p:txBody>
      </p:sp>
      <p:sp>
        <p:nvSpPr>
          <p:cNvPr id="11" name="Content Placeholder 2">
            <a:extLst>
              <a:ext uri="{FF2B5EF4-FFF2-40B4-BE49-F238E27FC236}">
                <a16:creationId xmlns:a16="http://schemas.microsoft.com/office/drawing/2014/main" id="{7F5965C8-A9D5-4665-A771-FC4B43DD8355}"/>
              </a:ext>
            </a:extLst>
          </p:cNvPr>
          <p:cNvSpPr txBox="1">
            <a:spLocks/>
          </p:cNvSpPr>
          <p:nvPr/>
        </p:nvSpPr>
        <p:spPr>
          <a:xfrm>
            <a:off x="301752" y="924068"/>
            <a:ext cx="8537448" cy="56257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400" b="1" dirty="0">
                <a:solidFill>
                  <a:schemeClr val="tx1"/>
                </a:solidFill>
              </a:rPr>
              <a:t>Reducing annual trash by 13,113 tons would have a very positive environmental impact, per the US EPA’s WARM (Waste Reduction Model).</a:t>
            </a:r>
          </a:p>
        </p:txBody>
      </p:sp>
      <p:sp>
        <p:nvSpPr>
          <p:cNvPr id="2" name="TextBox 1">
            <a:extLst>
              <a:ext uri="{FF2B5EF4-FFF2-40B4-BE49-F238E27FC236}">
                <a16:creationId xmlns:a16="http://schemas.microsoft.com/office/drawing/2014/main" id="{6EF25765-D878-4219-88F0-E7C7FE9F0EF2}"/>
              </a:ext>
            </a:extLst>
          </p:cNvPr>
          <p:cNvSpPr txBox="1"/>
          <p:nvPr/>
        </p:nvSpPr>
        <p:spPr>
          <a:xfrm>
            <a:off x="609600" y="1840468"/>
            <a:ext cx="2265685" cy="338554"/>
          </a:xfrm>
          <a:prstGeom prst="rect">
            <a:avLst/>
          </a:prstGeom>
          <a:noFill/>
        </p:spPr>
        <p:txBody>
          <a:bodyPr wrap="none" rtlCol="0">
            <a:spAutoFit/>
          </a:bodyPr>
          <a:lstStyle/>
          <a:p>
            <a:r>
              <a:rPr lang="en-US" sz="1600" b="1" dirty="0"/>
              <a:t>Each year, equivalent to:</a:t>
            </a:r>
          </a:p>
        </p:txBody>
      </p:sp>
      <p:graphicFrame>
        <p:nvGraphicFramePr>
          <p:cNvPr id="4" name="Table 3">
            <a:extLst>
              <a:ext uri="{FF2B5EF4-FFF2-40B4-BE49-F238E27FC236}">
                <a16:creationId xmlns:a16="http://schemas.microsoft.com/office/drawing/2014/main" id="{EC16A26F-EA8C-4068-8C00-C92009D58DDA}"/>
              </a:ext>
            </a:extLst>
          </p:cNvPr>
          <p:cNvGraphicFramePr>
            <a:graphicFrameLocks noGrp="1"/>
          </p:cNvGraphicFramePr>
          <p:nvPr>
            <p:extLst>
              <p:ext uri="{D42A27DB-BD31-4B8C-83A1-F6EECF244321}">
                <p14:modId xmlns:p14="http://schemas.microsoft.com/office/powerpoint/2010/main" val="4239383658"/>
              </p:ext>
            </p:extLst>
          </p:nvPr>
        </p:nvGraphicFramePr>
        <p:xfrm>
          <a:off x="685800" y="2286000"/>
          <a:ext cx="7924800" cy="3733804"/>
        </p:xfrm>
        <a:graphic>
          <a:graphicData uri="http://schemas.openxmlformats.org/drawingml/2006/table">
            <a:tbl>
              <a:tblPr bandRow="1">
                <a:tableStyleId>{5C22544A-7EE6-4342-B048-85BDC9FD1C3A}</a:tableStyleId>
              </a:tblPr>
              <a:tblGrid>
                <a:gridCol w="1447800">
                  <a:extLst>
                    <a:ext uri="{9D8B030D-6E8A-4147-A177-3AD203B41FA5}">
                      <a16:colId xmlns:a16="http://schemas.microsoft.com/office/drawing/2014/main" val="1845409286"/>
                    </a:ext>
                  </a:extLst>
                </a:gridCol>
                <a:gridCol w="6477000">
                  <a:extLst>
                    <a:ext uri="{9D8B030D-6E8A-4147-A177-3AD203B41FA5}">
                      <a16:colId xmlns:a16="http://schemas.microsoft.com/office/drawing/2014/main" val="2468459266"/>
                    </a:ext>
                  </a:extLst>
                </a:gridCol>
              </a:tblGrid>
              <a:tr h="933451">
                <a:tc>
                  <a:txBody>
                    <a:bodyPr/>
                    <a:lstStyle/>
                    <a:p>
                      <a:endParaRPr lang="en-US" dirty="0"/>
                    </a:p>
                  </a:txBody>
                  <a:tcPr anchor="ctr"/>
                </a:tc>
                <a:tc>
                  <a:txBody>
                    <a:bodyPr/>
                    <a:lstStyle/>
                    <a:p>
                      <a:r>
                        <a:rPr lang="en-US" dirty="0"/>
                        <a:t>Eliminating </a:t>
                      </a:r>
                      <a:r>
                        <a:rPr lang="en-US" b="1" dirty="0">
                          <a:solidFill>
                            <a:schemeClr val="accent1"/>
                          </a:solidFill>
                        </a:rPr>
                        <a:t>25,000 metric tons of greenhouse gases </a:t>
                      </a:r>
                      <a:r>
                        <a:rPr lang="en-US" dirty="0"/>
                        <a:t>(MTCO</a:t>
                      </a:r>
                      <a:r>
                        <a:rPr lang="en-US" baseline="-25000" dirty="0"/>
                        <a:t>2</a:t>
                      </a:r>
                      <a:r>
                        <a:rPr lang="en-US" dirty="0"/>
                        <a:t>e)</a:t>
                      </a:r>
                    </a:p>
                  </a:txBody>
                  <a:tcPr anchor="ctr"/>
                </a:tc>
                <a:extLst>
                  <a:ext uri="{0D108BD9-81ED-4DB2-BD59-A6C34878D82A}">
                    <a16:rowId xmlns:a16="http://schemas.microsoft.com/office/drawing/2014/main" val="3173987496"/>
                  </a:ext>
                </a:extLst>
              </a:tr>
              <a:tr h="933451">
                <a:tc>
                  <a:txBody>
                    <a:bodyPr/>
                    <a:lstStyle/>
                    <a:p>
                      <a:endParaRPr lang="en-US"/>
                    </a:p>
                  </a:txBody>
                  <a:tcPr anchor="ctr"/>
                </a:tc>
                <a:tc>
                  <a:txBody>
                    <a:bodyPr/>
                    <a:lstStyle/>
                    <a:p>
                      <a:r>
                        <a:rPr lang="en-US" dirty="0"/>
                        <a:t>Removing </a:t>
                      </a:r>
                      <a:r>
                        <a:rPr lang="en-US" b="1" dirty="0">
                          <a:solidFill>
                            <a:schemeClr val="accent1"/>
                          </a:solidFill>
                        </a:rPr>
                        <a:t>4,800 cars </a:t>
                      </a:r>
                      <a:r>
                        <a:rPr lang="en-US" dirty="0"/>
                        <a:t>from the roads</a:t>
                      </a:r>
                    </a:p>
                  </a:txBody>
                  <a:tcPr anchor="ctr"/>
                </a:tc>
                <a:extLst>
                  <a:ext uri="{0D108BD9-81ED-4DB2-BD59-A6C34878D82A}">
                    <a16:rowId xmlns:a16="http://schemas.microsoft.com/office/drawing/2014/main" val="998360870"/>
                  </a:ext>
                </a:extLst>
              </a:tr>
              <a:tr h="933451">
                <a:tc>
                  <a:txBody>
                    <a:bodyPr/>
                    <a:lstStyle/>
                    <a:p>
                      <a:endParaRPr lang="en-US"/>
                    </a:p>
                  </a:txBody>
                  <a:tcPr anchor="ctr"/>
                </a:tc>
                <a:tc>
                  <a:txBody>
                    <a:bodyPr/>
                    <a:lstStyle/>
                    <a:p>
                      <a:r>
                        <a:rPr lang="en-US" dirty="0"/>
                        <a:t>Saving </a:t>
                      </a:r>
                      <a:r>
                        <a:rPr lang="en-US" b="1" dirty="0">
                          <a:solidFill>
                            <a:schemeClr val="accent1"/>
                          </a:solidFill>
                        </a:rPr>
                        <a:t>2,772,000 gallons of gas</a:t>
                      </a:r>
                    </a:p>
                  </a:txBody>
                  <a:tcPr anchor="ctr"/>
                </a:tc>
                <a:extLst>
                  <a:ext uri="{0D108BD9-81ED-4DB2-BD59-A6C34878D82A}">
                    <a16:rowId xmlns:a16="http://schemas.microsoft.com/office/drawing/2014/main" val="4294305966"/>
                  </a:ext>
                </a:extLst>
              </a:tr>
              <a:tr h="933451">
                <a:tc>
                  <a:txBody>
                    <a:bodyPr/>
                    <a:lstStyle/>
                    <a:p>
                      <a:endParaRPr lang="en-US"/>
                    </a:p>
                  </a:txBody>
                  <a:tcPr anchor="ctr"/>
                </a:tc>
                <a:tc>
                  <a:txBody>
                    <a:bodyPr/>
                    <a:lstStyle/>
                    <a:p>
                      <a:r>
                        <a:rPr lang="en-US" dirty="0"/>
                        <a:t>Saving enough energy to power </a:t>
                      </a:r>
                      <a:r>
                        <a:rPr lang="en-US" b="1" dirty="0">
                          <a:solidFill>
                            <a:schemeClr val="accent1"/>
                          </a:solidFill>
                        </a:rPr>
                        <a:t>1,800 homes</a:t>
                      </a:r>
                    </a:p>
                  </a:txBody>
                  <a:tcPr anchor="ctr"/>
                </a:tc>
                <a:extLst>
                  <a:ext uri="{0D108BD9-81ED-4DB2-BD59-A6C34878D82A}">
                    <a16:rowId xmlns:a16="http://schemas.microsoft.com/office/drawing/2014/main" val="1612380286"/>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1BDB6BF7-6CBB-45A5-A4B0-8FAFEEE824C3}"/>
              </a:ext>
            </a:extLst>
          </p:cNvPr>
          <p:cNvPicPr>
            <a:picLocks noChangeAspect="1"/>
          </p:cNvPicPr>
          <p:nvPr/>
        </p:nvPicPr>
        <p:blipFill>
          <a:blip r:embed="rId2"/>
          <a:stretch>
            <a:fillRect/>
          </a:stretch>
        </p:blipFill>
        <p:spPr>
          <a:xfrm>
            <a:off x="1094499" y="3336992"/>
            <a:ext cx="701608" cy="701608"/>
          </a:xfrm>
          <a:prstGeom prst="rect">
            <a:avLst/>
          </a:prstGeom>
        </p:spPr>
      </p:pic>
      <p:pic>
        <p:nvPicPr>
          <p:cNvPr id="12" name="Picture 11" descr="A close up of a logo&#10;&#10;Description automatically generated">
            <a:extLst>
              <a:ext uri="{FF2B5EF4-FFF2-40B4-BE49-F238E27FC236}">
                <a16:creationId xmlns:a16="http://schemas.microsoft.com/office/drawing/2014/main" id="{6816BCA3-C216-421B-898B-EE17BA690EE3}"/>
              </a:ext>
            </a:extLst>
          </p:cNvPr>
          <p:cNvPicPr>
            <a:picLocks noChangeAspect="1"/>
          </p:cNvPicPr>
          <p:nvPr/>
        </p:nvPicPr>
        <p:blipFill>
          <a:blip r:embed="rId3"/>
          <a:stretch>
            <a:fillRect/>
          </a:stretch>
        </p:blipFill>
        <p:spPr>
          <a:xfrm>
            <a:off x="1123177" y="2479948"/>
            <a:ext cx="644252" cy="644252"/>
          </a:xfrm>
          <a:prstGeom prst="rect">
            <a:avLst/>
          </a:prstGeom>
        </p:spPr>
      </p:pic>
      <p:pic>
        <p:nvPicPr>
          <p:cNvPr id="14" name="Picture 13" descr="A close up of a logo&#10;&#10;Description automatically generated">
            <a:extLst>
              <a:ext uri="{FF2B5EF4-FFF2-40B4-BE49-F238E27FC236}">
                <a16:creationId xmlns:a16="http://schemas.microsoft.com/office/drawing/2014/main" id="{6D1AFF5E-1D60-4C88-86B3-20DA51C6FEB2}"/>
              </a:ext>
            </a:extLst>
          </p:cNvPr>
          <p:cNvPicPr>
            <a:picLocks noChangeAspect="1"/>
          </p:cNvPicPr>
          <p:nvPr/>
        </p:nvPicPr>
        <p:blipFill>
          <a:blip r:embed="rId4"/>
          <a:stretch>
            <a:fillRect/>
          </a:stretch>
        </p:blipFill>
        <p:spPr>
          <a:xfrm>
            <a:off x="1203189" y="4376368"/>
            <a:ext cx="484229" cy="484229"/>
          </a:xfrm>
          <a:prstGeom prst="rect">
            <a:avLst/>
          </a:prstGeom>
        </p:spPr>
      </p:pic>
      <p:pic>
        <p:nvPicPr>
          <p:cNvPr id="17" name="Picture 16" descr="A close up of a logo&#10;&#10;Description automatically generated">
            <a:extLst>
              <a:ext uri="{FF2B5EF4-FFF2-40B4-BE49-F238E27FC236}">
                <a16:creationId xmlns:a16="http://schemas.microsoft.com/office/drawing/2014/main" id="{C365415F-DCF6-4E57-A241-0F5D3A61804F}"/>
              </a:ext>
            </a:extLst>
          </p:cNvPr>
          <p:cNvPicPr>
            <a:picLocks noChangeAspect="1"/>
          </p:cNvPicPr>
          <p:nvPr/>
        </p:nvPicPr>
        <p:blipFill>
          <a:blip r:embed="rId5"/>
          <a:stretch>
            <a:fillRect/>
          </a:stretch>
        </p:blipFill>
        <p:spPr>
          <a:xfrm>
            <a:off x="1123177" y="5223148"/>
            <a:ext cx="644252" cy="644252"/>
          </a:xfrm>
          <a:prstGeom prst="rect">
            <a:avLst/>
          </a:prstGeom>
        </p:spPr>
      </p:pic>
      <p:sp>
        <p:nvSpPr>
          <p:cNvPr id="10" name="Slide Number Placeholder 5">
            <a:extLst>
              <a:ext uri="{FF2B5EF4-FFF2-40B4-BE49-F238E27FC236}">
                <a16:creationId xmlns:a16="http://schemas.microsoft.com/office/drawing/2014/main" id="{0BED906C-2428-499C-BC2B-20DAE3ECB101}"/>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076275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ext uri="{D42A27DB-BD31-4B8C-83A1-F6EECF244321}">
                <p14:modId xmlns:p14="http://schemas.microsoft.com/office/powerpoint/2010/main" val="4068646426"/>
              </p:ext>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0" dirty="0">
                          <a:solidFill>
                            <a:schemeClr val="bg1">
                              <a:lumMod val="75000"/>
                            </a:schemeClr>
                          </a:solidFill>
                          <a:effectLst/>
                        </a:rPr>
                        <a:t>1</a:t>
                      </a:r>
                    </a:p>
                  </a:txBody>
                  <a:tcPr anchor="ctr">
                    <a:solidFill>
                      <a:schemeClr val="bg1">
                        <a:lumMod val="95000"/>
                      </a:schemeClr>
                    </a:solidFill>
                  </a:tcPr>
                </a:tc>
                <a:tc>
                  <a:txBody>
                    <a:bodyPr/>
                    <a:lstStyle/>
                    <a:p>
                      <a:r>
                        <a:rPr lang="en-US" b="0" dirty="0">
                          <a:solidFill>
                            <a:schemeClr val="bg1">
                              <a:lumMod val="75000"/>
                            </a:schemeClr>
                          </a:solidFill>
                          <a:effectLst/>
                        </a:rPr>
                        <a:t>Why Should Connecticut Reduce its Waste?</a:t>
                      </a:r>
                    </a:p>
                  </a:txBody>
                  <a:tcPr anchor="ctr">
                    <a:solidFill>
                      <a:schemeClr val="bg1">
                        <a:lumMod val="95000"/>
                      </a:schemeClr>
                    </a:solidFill>
                  </a:tcPr>
                </a:tc>
                <a:extLst>
                  <a:ext uri="{0D108BD9-81ED-4DB2-BD59-A6C34878D82A}">
                    <a16:rowId xmlns:a16="http://schemas.microsoft.com/office/drawing/2014/main" val="3787769053"/>
                  </a:ext>
                </a:extLst>
              </a:tr>
              <a:tr h="631371">
                <a:tc>
                  <a:txBody>
                    <a:bodyPr/>
                    <a:lstStyle/>
                    <a:p>
                      <a:pPr algn="ctr"/>
                      <a:r>
                        <a:rPr lang="en-US" b="0" dirty="0">
                          <a:solidFill>
                            <a:schemeClr val="bg1">
                              <a:lumMod val="75000"/>
                            </a:schemeClr>
                          </a:solidFill>
                          <a:effectLst/>
                        </a:rPr>
                        <a:t>2</a:t>
                      </a:r>
                    </a:p>
                  </a:txBody>
                  <a:tcPr anchor="ctr">
                    <a:solidFill>
                      <a:schemeClr val="bg1">
                        <a:lumMod val="95000"/>
                      </a:schemeClr>
                    </a:solidFill>
                  </a:tcPr>
                </a:tc>
                <a:tc>
                  <a:txBody>
                    <a:bodyPr/>
                    <a:lstStyle/>
                    <a:p>
                      <a:r>
                        <a:rPr lang="en-US" b="0" dirty="0">
                          <a:solidFill>
                            <a:schemeClr val="bg1">
                              <a:lumMod val="75000"/>
                            </a:schemeClr>
                          </a:solidFill>
                          <a:effectLst/>
                        </a:rPr>
                        <a:t>How Could Connecticut Reduce Waste? </a:t>
                      </a:r>
                    </a:p>
                  </a:txBody>
                  <a:tcPr anchor="ctr">
                    <a:solidFill>
                      <a:schemeClr val="bg1">
                        <a:lumMod val="95000"/>
                      </a:schemeClr>
                    </a:solidFill>
                  </a:tcPr>
                </a:tc>
                <a:extLst>
                  <a:ext uri="{0D108BD9-81ED-4DB2-BD59-A6C34878D82A}">
                    <a16:rowId xmlns:a16="http://schemas.microsoft.com/office/drawing/2014/main" val="1012032245"/>
                  </a:ext>
                </a:extLst>
              </a:tr>
              <a:tr h="631371">
                <a:tc>
                  <a:txBody>
                    <a:bodyPr/>
                    <a:lstStyle/>
                    <a:p>
                      <a:pPr algn="ctr"/>
                      <a:r>
                        <a:rPr lang="en-US" b="0" dirty="0">
                          <a:solidFill>
                            <a:schemeClr val="bg1">
                              <a:lumMod val="75000"/>
                            </a:schemeClr>
                          </a:solidFill>
                          <a:effectLst/>
                        </a:rPr>
                        <a:t>3</a:t>
                      </a:r>
                    </a:p>
                  </a:txBody>
                  <a:tcPr anchor="ctr">
                    <a:solidFill>
                      <a:schemeClr val="bg1">
                        <a:lumMod val="95000"/>
                      </a:schemeClr>
                    </a:solidFill>
                  </a:tcPr>
                </a:tc>
                <a:tc>
                  <a:txBody>
                    <a:bodyPr/>
                    <a:lstStyle/>
                    <a:p>
                      <a:r>
                        <a:rPr lang="en-US" b="0" dirty="0">
                          <a:solidFill>
                            <a:schemeClr val="bg1">
                              <a:lumMod val="75000"/>
                            </a:schemeClr>
                          </a:solidFill>
                          <a:effectLst/>
                        </a:rPr>
                        <a:t>Baseline Data</a:t>
                      </a:r>
                    </a:p>
                  </a:txBody>
                  <a:tcPr anchor="ctr">
                    <a:solidFill>
                      <a:schemeClr val="bg1">
                        <a:lumMod val="95000"/>
                      </a:schemeClr>
                    </a:solidFill>
                  </a:tcPr>
                </a:tc>
                <a:extLst>
                  <a:ext uri="{0D108BD9-81ED-4DB2-BD59-A6C34878D82A}">
                    <a16:rowId xmlns:a16="http://schemas.microsoft.com/office/drawing/2014/main" val="3225904481"/>
                  </a:ext>
                </a:extLst>
              </a:tr>
              <a:tr h="631371">
                <a:tc>
                  <a:txBody>
                    <a:bodyPr/>
                    <a:lstStyle/>
                    <a:p>
                      <a:pPr algn="ctr"/>
                      <a:r>
                        <a:rPr lang="en-US" b="0" dirty="0">
                          <a:solidFill>
                            <a:schemeClr val="bg1">
                              <a:lumMod val="75000"/>
                            </a:schemeClr>
                          </a:solidFill>
                        </a:rPr>
                        <a:t>4</a:t>
                      </a:r>
                    </a:p>
                  </a:txBody>
                  <a:tcPr anchor="ctr">
                    <a:solidFill>
                      <a:schemeClr val="bg1">
                        <a:lumMod val="95000"/>
                      </a:schemeClr>
                    </a:solidFill>
                  </a:tcPr>
                </a:tc>
                <a:tc>
                  <a:txBody>
                    <a:bodyPr/>
                    <a:lstStyle/>
                    <a:p>
                      <a:r>
                        <a:rPr lang="en-US" b="0" dirty="0">
                          <a:solidFill>
                            <a:schemeClr val="bg1">
                              <a:lumMod val="75000"/>
                            </a:schemeClr>
                          </a:solidFill>
                        </a:rPr>
                        <a:t>SMART Benefits Analysis</a:t>
                      </a:r>
                    </a:p>
                  </a:txBody>
                  <a:tcPr anchor="ctr">
                    <a:solidFill>
                      <a:schemeClr val="bg1">
                        <a:lumMod val="95000"/>
                      </a:schemeClr>
                    </a:solidFill>
                  </a:tcPr>
                </a:tc>
                <a:extLst>
                  <a:ext uri="{0D108BD9-81ED-4DB2-BD59-A6C34878D82A}">
                    <a16:rowId xmlns:a16="http://schemas.microsoft.com/office/drawing/2014/main" val="1851980274"/>
                  </a:ext>
                </a:extLst>
              </a:tr>
              <a:tr h="631371">
                <a:tc>
                  <a:txBody>
                    <a:bodyPr/>
                    <a:lstStyle/>
                    <a:p>
                      <a:pPr algn="ctr"/>
                      <a:r>
                        <a:rPr lang="en-US" b="1" dirty="0">
                          <a:solidFill>
                            <a:schemeClr val="bg1"/>
                          </a:solidFill>
                          <a:effectLst>
                            <a:outerShdw blurRad="38100" dist="38100" dir="2700000" algn="tl">
                              <a:srgbClr val="000000">
                                <a:alpha val="43137"/>
                              </a:srgbClr>
                            </a:outerShdw>
                          </a:effectLst>
                        </a:rPr>
                        <a:t>5</a:t>
                      </a:r>
                    </a:p>
                  </a:txBody>
                  <a:tcPr anchor="ctr">
                    <a:solidFill>
                      <a:schemeClr val="accent1"/>
                    </a:solidFill>
                  </a:tcPr>
                </a:tc>
                <a:tc>
                  <a:txBody>
                    <a:bodyPr/>
                    <a:lstStyle/>
                    <a:p>
                      <a:r>
                        <a:rPr lang="en-US" b="1" dirty="0">
                          <a:solidFill>
                            <a:schemeClr val="bg1"/>
                          </a:solidFill>
                          <a:effectLst>
                            <a:outerShdw blurRad="38100" dist="38100" dir="2700000" algn="tl">
                              <a:srgbClr val="000000">
                                <a:alpha val="43137"/>
                              </a:srgbClr>
                            </a:outerShdw>
                          </a:effectLst>
                        </a:rPr>
                        <a:t>Discussion and Next Steps</a:t>
                      </a:r>
                    </a:p>
                  </a:txBody>
                  <a:tcPr anchor="ctr">
                    <a:solidFill>
                      <a:schemeClr val="accent1"/>
                    </a:solidFill>
                  </a:tcP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DECD9198-B579-43B0-BF1D-FEDBEB8CB0F8}"/>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055941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73152"/>
            <a:ext cx="8503920" cy="685800"/>
          </a:xfrm>
          <a:prstGeom prst="rect">
            <a:avLst/>
          </a:prstGeom>
          <a:noFill/>
        </p:spPr>
        <p:txBody>
          <a:bodyPr wrap="square" rtlCol="0" anchor="ctr">
            <a:noAutofit/>
          </a:bodyPr>
          <a:lstStyle/>
          <a:p>
            <a:pPr lvl="0">
              <a:defRPr/>
            </a:pPr>
            <a:r>
              <a:rPr lang="en-US" sz="2400" b="1" dirty="0">
                <a:solidFill>
                  <a:schemeClr val="tx2"/>
                </a:solidFill>
              </a:rPr>
              <a:t>Discussion and Next Steps</a:t>
            </a:r>
            <a:endParaRPr lang="en-US" sz="2400" b="1" kern="0" baseline="30000" dirty="0">
              <a:solidFill>
                <a:schemeClr val="tx2"/>
              </a:solidFill>
            </a:endParaRPr>
          </a:p>
        </p:txBody>
      </p:sp>
      <p:sp>
        <p:nvSpPr>
          <p:cNvPr id="4" name="Rectangle 3">
            <a:extLst>
              <a:ext uri="{FF2B5EF4-FFF2-40B4-BE49-F238E27FC236}">
                <a16:creationId xmlns:a16="http://schemas.microsoft.com/office/drawing/2014/main" id="{8EEDB112-7E15-41A9-AA83-BF8126A2018F}"/>
              </a:ext>
            </a:extLst>
          </p:cNvPr>
          <p:cNvSpPr/>
          <p:nvPr/>
        </p:nvSpPr>
        <p:spPr>
          <a:xfrm>
            <a:off x="304800" y="1143000"/>
            <a:ext cx="8534400" cy="1600438"/>
          </a:xfrm>
          <a:prstGeom prst="rect">
            <a:avLst/>
          </a:prstGeom>
        </p:spPr>
        <p:txBody>
          <a:bodyPr wrap="square">
            <a:spAutoFit/>
          </a:bodyPr>
          <a:lstStyle/>
          <a:p>
            <a:pPr marL="342900" indent="-342900">
              <a:spcBef>
                <a:spcPts val="3000"/>
              </a:spcBef>
              <a:buFont typeface="+mj-lt"/>
              <a:buAutoNum type="arabicPeriod"/>
            </a:pPr>
            <a:r>
              <a:rPr lang="en-US" sz="1600" dirty="0"/>
              <a:t>Questions?</a:t>
            </a:r>
          </a:p>
          <a:p>
            <a:pPr marL="342900" indent="-342900">
              <a:spcBef>
                <a:spcPts val="3000"/>
              </a:spcBef>
              <a:buFont typeface="+mj-lt"/>
              <a:buAutoNum type="arabicPeriod"/>
            </a:pPr>
            <a:r>
              <a:rPr lang="en-US" sz="1600" dirty="0"/>
              <a:t>Comments or Input?</a:t>
            </a:r>
          </a:p>
          <a:p>
            <a:pPr marL="342900" indent="-342900">
              <a:spcBef>
                <a:spcPts val="3000"/>
              </a:spcBef>
              <a:buFont typeface="+mj-lt"/>
              <a:buAutoNum type="arabicPeriod"/>
            </a:pPr>
            <a:r>
              <a:rPr lang="en-US" sz="1600" dirty="0"/>
              <a:t>Discussion Regarding Next Steps</a:t>
            </a:r>
          </a:p>
        </p:txBody>
      </p:sp>
      <p:sp>
        <p:nvSpPr>
          <p:cNvPr id="5" name="Slide Number Placeholder 5">
            <a:extLst>
              <a:ext uri="{FF2B5EF4-FFF2-40B4-BE49-F238E27FC236}">
                <a16:creationId xmlns:a16="http://schemas.microsoft.com/office/drawing/2014/main" id="{44058A2C-6ADF-4D12-950A-2934C6DD09DA}"/>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0008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1" dirty="0">
                          <a:solidFill>
                            <a:schemeClr val="bg1"/>
                          </a:solidFill>
                          <a:effectLst>
                            <a:outerShdw blurRad="38100" dist="38100" dir="2700000" algn="tl">
                              <a:srgbClr val="000000">
                                <a:alpha val="43137"/>
                              </a:srgbClr>
                            </a:outerShdw>
                          </a:effectLst>
                        </a:rPr>
                        <a:t>1</a:t>
                      </a:r>
                    </a:p>
                  </a:txBody>
                  <a:tcPr anchor="ctr">
                    <a:solidFill>
                      <a:schemeClr val="accent1"/>
                    </a:solidFill>
                  </a:tcPr>
                </a:tc>
                <a:tc>
                  <a:txBody>
                    <a:bodyPr/>
                    <a:lstStyle/>
                    <a:p>
                      <a:r>
                        <a:rPr lang="en-US" b="1" dirty="0">
                          <a:solidFill>
                            <a:schemeClr val="bg1"/>
                          </a:solidFill>
                          <a:effectLst>
                            <a:outerShdw blurRad="38100" dist="38100" dir="2700000" algn="tl">
                              <a:srgbClr val="000000">
                                <a:alpha val="43137"/>
                              </a:srgbClr>
                            </a:outerShdw>
                          </a:effectLst>
                        </a:rPr>
                        <a:t>Why Should Connecticut Reduce its Waste?</a:t>
                      </a:r>
                    </a:p>
                  </a:txBody>
                  <a:tcPr anchor="ctr">
                    <a:solidFill>
                      <a:schemeClr val="accent1"/>
                    </a:solidFill>
                  </a:tcPr>
                </a:tc>
                <a:extLst>
                  <a:ext uri="{0D108BD9-81ED-4DB2-BD59-A6C34878D82A}">
                    <a16:rowId xmlns:a16="http://schemas.microsoft.com/office/drawing/2014/main" val="3787769053"/>
                  </a:ext>
                </a:extLst>
              </a:tr>
              <a:tr h="631371">
                <a:tc>
                  <a:txBody>
                    <a:bodyPr/>
                    <a:lstStyle/>
                    <a:p>
                      <a:pPr algn="ctr"/>
                      <a:r>
                        <a:rPr lang="en-US" b="0" dirty="0">
                          <a:solidFill>
                            <a:schemeClr val="bg1">
                              <a:lumMod val="75000"/>
                            </a:schemeClr>
                          </a:solidFill>
                        </a:rPr>
                        <a:t>2</a:t>
                      </a:r>
                    </a:p>
                  </a:txBody>
                  <a:tcPr anchor="ctr">
                    <a:solidFill>
                      <a:schemeClr val="bg1">
                        <a:lumMod val="95000"/>
                      </a:schemeClr>
                    </a:solidFill>
                  </a:tcPr>
                </a:tc>
                <a:tc>
                  <a:txBody>
                    <a:bodyPr/>
                    <a:lstStyle/>
                    <a:p>
                      <a:r>
                        <a:rPr lang="en-US" b="0" dirty="0">
                          <a:solidFill>
                            <a:schemeClr val="bg1">
                              <a:lumMod val="75000"/>
                            </a:schemeClr>
                          </a:solidFill>
                        </a:rPr>
                        <a:t>How Could Connecticut Reduce Waste? </a:t>
                      </a:r>
                    </a:p>
                  </a:txBody>
                  <a:tcPr anchor="ctr">
                    <a:solidFill>
                      <a:schemeClr val="bg1">
                        <a:lumMod val="95000"/>
                      </a:schemeClr>
                    </a:solidFill>
                  </a:tcPr>
                </a:tc>
                <a:extLst>
                  <a:ext uri="{0D108BD9-81ED-4DB2-BD59-A6C34878D82A}">
                    <a16:rowId xmlns:a16="http://schemas.microsoft.com/office/drawing/2014/main" val="1012032245"/>
                  </a:ext>
                </a:extLst>
              </a:tr>
              <a:tr h="631371">
                <a:tc>
                  <a:txBody>
                    <a:bodyPr/>
                    <a:lstStyle/>
                    <a:p>
                      <a:pPr algn="ctr"/>
                      <a:r>
                        <a:rPr lang="en-US" b="0" dirty="0">
                          <a:solidFill>
                            <a:schemeClr val="bg1">
                              <a:lumMod val="75000"/>
                            </a:schemeClr>
                          </a:solidFill>
                        </a:rPr>
                        <a:t>3</a:t>
                      </a:r>
                    </a:p>
                  </a:txBody>
                  <a:tcPr anchor="ctr">
                    <a:solidFill>
                      <a:schemeClr val="bg1">
                        <a:lumMod val="95000"/>
                      </a:schemeClr>
                    </a:solidFill>
                  </a:tcPr>
                </a:tc>
                <a:tc>
                  <a:txBody>
                    <a:bodyPr/>
                    <a:lstStyle/>
                    <a:p>
                      <a:r>
                        <a:rPr lang="en-US" b="0" dirty="0">
                          <a:solidFill>
                            <a:schemeClr val="bg1">
                              <a:lumMod val="75000"/>
                            </a:schemeClr>
                          </a:solidFill>
                        </a:rPr>
                        <a:t>Baseline Data</a:t>
                      </a:r>
                    </a:p>
                  </a:txBody>
                  <a:tcPr anchor="ctr">
                    <a:solidFill>
                      <a:schemeClr val="bg1">
                        <a:lumMod val="95000"/>
                      </a:schemeClr>
                    </a:solidFill>
                  </a:tcPr>
                </a:tc>
                <a:extLst>
                  <a:ext uri="{0D108BD9-81ED-4DB2-BD59-A6C34878D82A}">
                    <a16:rowId xmlns:a16="http://schemas.microsoft.com/office/drawing/2014/main" val="933679454"/>
                  </a:ext>
                </a:extLst>
              </a:tr>
              <a:tr h="631371">
                <a:tc>
                  <a:txBody>
                    <a:bodyPr/>
                    <a:lstStyle/>
                    <a:p>
                      <a:pPr algn="ctr"/>
                      <a:r>
                        <a:rPr lang="en-US" b="0" dirty="0">
                          <a:solidFill>
                            <a:schemeClr val="bg1">
                              <a:lumMod val="75000"/>
                            </a:schemeClr>
                          </a:solidFill>
                        </a:rPr>
                        <a:t>4</a:t>
                      </a:r>
                    </a:p>
                  </a:txBody>
                  <a:tcPr anchor="ctr">
                    <a:solidFill>
                      <a:schemeClr val="bg1">
                        <a:lumMod val="95000"/>
                      </a:schemeClr>
                    </a:solidFill>
                  </a:tcPr>
                </a:tc>
                <a:tc>
                  <a:txBody>
                    <a:bodyPr/>
                    <a:lstStyle/>
                    <a:p>
                      <a:r>
                        <a:rPr lang="en-US" b="0" dirty="0">
                          <a:solidFill>
                            <a:schemeClr val="bg1">
                              <a:lumMod val="75000"/>
                            </a:schemeClr>
                          </a:solidFill>
                        </a:rPr>
                        <a:t>SMART Benefits Analysis</a:t>
                      </a:r>
                    </a:p>
                  </a:txBody>
                  <a:tcPr anchor="ctr">
                    <a:solidFill>
                      <a:schemeClr val="bg1">
                        <a:lumMod val="95000"/>
                      </a:schemeClr>
                    </a:solidFill>
                  </a:tcPr>
                </a:tc>
                <a:extLst>
                  <a:ext uri="{0D108BD9-81ED-4DB2-BD59-A6C34878D82A}">
                    <a16:rowId xmlns:a16="http://schemas.microsoft.com/office/drawing/2014/main" val="1851980274"/>
                  </a:ext>
                </a:extLst>
              </a:tr>
              <a:tr h="631371">
                <a:tc>
                  <a:txBody>
                    <a:bodyPr/>
                    <a:lstStyle/>
                    <a:p>
                      <a:pPr algn="ctr"/>
                      <a:r>
                        <a:rPr lang="en-US" b="0" dirty="0">
                          <a:solidFill>
                            <a:schemeClr val="bg1">
                              <a:lumMod val="75000"/>
                            </a:schemeClr>
                          </a:solidFill>
                        </a:rPr>
                        <a:t>5</a:t>
                      </a:r>
                    </a:p>
                  </a:txBody>
                  <a:tcPr anchor="ctr">
                    <a:solidFill>
                      <a:schemeClr val="bg1">
                        <a:lumMod val="95000"/>
                      </a:schemeClr>
                    </a:solidFill>
                  </a:tcPr>
                </a:tc>
                <a:tc>
                  <a:txBody>
                    <a:bodyPr/>
                    <a:lstStyle/>
                    <a:p>
                      <a:r>
                        <a:rPr lang="en-US" b="0" dirty="0">
                          <a:solidFill>
                            <a:schemeClr val="bg1">
                              <a:lumMod val="75000"/>
                            </a:schemeClr>
                          </a:solidFill>
                        </a:rPr>
                        <a:t>Discussion and Next Steps</a:t>
                      </a:r>
                    </a:p>
                  </a:txBody>
                  <a:tcPr anchor="ctr">
                    <a:solidFill>
                      <a:schemeClr val="bg1">
                        <a:lumMod val="95000"/>
                      </a:schemeClr>
                    </a:solidFill>
                  </a:tcP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DECD9198-B579-43B0-BF1D-FEDBEB8CB0F8}"/>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08279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01752" y="73152"/>
            <a:ext cx="8503920" cy="685800"/>
          </a:xfrm>
          <a:prstGeom prst="rect">
            <a:avLst/>
          </a:prstGeom>
          <a:noFill/>
        </p:spPr>
        <p:txBody>
          <a:bodyPr wrap="square" rtlCol="0" anchor="ctr">
            <a:noAutofit/>
          </a:bodyPr>
          <a:lstStyle/>
          <a:p>
            <a:pPr lvl="0">
              <a:defRPr/>
            </a:pPr>
            <a:r>
              <a:rPr lang="en-US" sz="2400" b="1" dirty="0">
                <a:solidFill>
                  <a:schemeClr val="tx2"/>
                </a:solidFill>
              </a:rPr>
              <a:t>Why Should Connecticut Reduce Waste?</a:t>
            </a:r>
            <a:endParaRPr lang="en-US" sz="2400" b="1" kern="0" baseline="30000" dirty="0">
              <a:solidFill>
                <a:schemeClr val="tx2"/>
              </a:solidFill>
            </a:endParaRPr>
          </a:p>
        </p:txBody>
      </p:sp>
      <p:sp>
        <p:nvSpPr>
          <p:cNvPr id="4" name="Rectangle 3">
            <a:extLst>
              <a:ext uri="{FF2B5EF4-FFF2-40B4-BE49-F238E27FC236}">
                <a16:creationId xmlns:a16="http://schemas.microsoft.com/office/drawing/2014/main" id="{8EEDB112-7E15-41A9-AA83-BF8126A2018F}"/>
              </a:ext>
            </a:extLst>
          </p:cNvPr>
          <p:cNvSpPr/>
          <p:nvPr/>
        </p:nvSpPr>
        <p:spPr>
          <a:xfrm>
            <a:off x="304800" y="1176040"/>
            <a:ext cx="8531352" cy="4580741"/>
          </a:xfrm>
          <a:prstGeom prst="rect">
            <a:avLst/>
          </a:prstGeom>
        </p:spPr>
        <p:txBody>
          <a:bodyPr wrap="square">
            <a:spAutoFit/>
          </a:bodyPr>
          <a:lstStyle/>
          <a:p>
            <a:pPr marL="342900" indent="-342900">
              <a:spcBef>
                <a:spcPts val="3000"/>
              </a:spcBef>
              <a:buFont typeface="+mj-lt"/>
              <a:buAutoNum type="arabicPeriod"/>
            </a:pPr>
            <a:r>
              <a:rPr lang="en-US" sz="1600" b="1" dirty="0"/>
              <a:t>Materials management is expensive ($100 million on residential disposal and recycling).</a:t>
            </a:r>
          </a:p>
          <a:p>
            <a:pPr marL="800100" lvl="1" indent="-342900">
              <a:spcBef>
                <a:spcPts val="1400"/>
              </a:spcBef>
              <a:buFont typeface="Arial" panose="020B0604020202020204" pitchFamily="34" charset="0"/>
              <a:buChar char="•"/>
            </a:pPr>
            <a:r>
              <a:rPr lang="en-US" sz="1600" dirty="0"/>
              <a:t>Capacity Shortfall (exporting 300,000+ tons out of state)</a:t>
            </a:r>
          </a:p>
          <a:p>
            <a:pPr marL="800100" lvl="1" indent="-342900">
              <a:spcBef>
                <a:spcPts val="1400"/>
              </a:spcBef>
              <a:buFont typeface="Arial" panose="020B0604020202020204" pitchFamily="34" charset="0"/>
              <a:buChar char="•"/>
            </a:pPr>
            <a:r>
              <a:rPr lang="en-US" sz="1600" dirty="0"/>
              <a:t>Aging MIRA Facility</a:t>
            </a:r>
          </a:p>
          <a:p>
            <a:pPr marL="800100" lvl="1" indent="-342900">
              <a:spcBef>
                <a:spcPts val="1400"/>
              </a:spcBef>
              <a:buFont typeface="Arial" panose="020B0604020202020204" pitchFamily="34" charset="0"/>
              <a:buChar char="•"/>
            </a:pPr>
            <a:r>
              <a:rPr lang="en-US" sz="1600" dirty="0"/>
              <a:t>Shrinking Northeast Capacity</a:t>
            </a:r>
          </a:p>
          <a:p>
            <a:pPr marL="800100" lvl="1" indent="-342900">
              <a:spcBef>
                <a:spcPts val="1400"/>
              </a:spcBef>
              <a:buFont typeface="Arial" panose="020B0604020202020204" pitchFamily="34" charset="0"/>
              <a:buChar char="•"/>
            </a:pPr>
            <a:r>
              <a:rPr lang="en-US" sz="1600" dirty="0"/>
              <a:t>Expensive WTE Disposal</a:t>
            </a:r>
          </a:p>
          <a:p>
            <a:pPr marL="800100" lvl="1" indent="-342900">
              <a:spcBef>
                <a:spcPts val="1400"/>
              </a:spcBef>
              <a:buFont typeface="Arial" panose="020B0604020202020204" pitchFamily="34" charset="0"/>
              <a:buChar char="•"/>
            </a:pPr>
            <a:r>
              <a:rPr lang="en-US" sz="1600" dirty="0"/>
              <a:t>Difficult Siting for New Facilities (landfills, incinerators) </a:t>
            </a:r>
          </a:p>
          <a:p>
            <a:pPr marL="800100" lvl="1" indent="-342900">
              <a:spcBef>
                <a:spcPts val="1400"/>
              </a:spcBef>
              <a:buFont typeface="Arial" panose="020B0604020202020204" pitchFamily="34" charset="0"/>
              <a:buChar char="•"/>
            </a:pPr>
            <a:r>
              <a:rPr lang="en-US" sz="1600" dirty="0"/>
              <a:t>Rising Disposal Costs</a:t>
            </a:r>
          </a:p>
          <a:p>
            <a:pPr marL="800100" lvl="1" indent="-342900">
              <a:spcBef>
                <a:spcPts val="1400"/>
              </a:spcBef>
              <a:buFont typeface="Arial" panose="020B0604020202020204" pitchFamily="34" charset="0"/>
              <a:buChar char="•"/>
            </a:pPr>
            <a:r>
              <a:rPr lang="en-US" sz="1600" dirty="0"/>
              <a:t>Rising Recycling Costs</a:t>
            </a:r>
          </a:p>
          <a:p>
            <a:pPr marL="342900" indent="-342900">
              <a:spcBef>
                <a:spcPts val="3000"/>
              </a:spcBef>
              <a:buFont typeface="+mj-lt"/>
              <a:buAutoNum type="arabicPeriod"/>
            </a:pPr>
            <a:r>
              <a:rPr lang="en-US" sz="1600" b="1" dirty="0"/>
              <a:t>Waste produces greenhouse gases.</a:t>
            </a:r>
          </a:p>
          <a:p>
            <a:pPr marL="342900" indent="-342900">
              <a:spcBef>
                <a:spcPts val="3000"/>
              </a:spcBef>
              <a:buFont typeface="+mj-lt"/>
              <a:buAutoNum type="arabicPeriod"/>
            </a:pPr>
            <a:r>
              <a:rPr lang="en-US" sz="1600" b="1" dirty="0"/>
              <a:t>Waste diversion creates jobs (36 -200+ for every 10,000 tons of trash diverted).</a:t>
            </a:r>
          </a:p>
        </p:txBody>
      </p:sp>
      <p:sp>
        <p:nvSpPr>
          <p:cNvPr id="5" name="Slide Number Placeholder 5">
            <a:extLst>
              <a:ext uri="{FF2B5EF4-FFF2-40B4-BE49-F238E27FC236}">
                <a16:creationId xmlns:a16="http://schemas.microsoft.com/office/drawing/2014/main" id="{DA48BC71-92BF-48B3-AE04-7FE6671DB8E2}"/>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66781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Today’s Presentation</a:t>
            </a:r>
          </a:p>
        </p:txBody>
      </p:sp>
      <p:graphicFrame>
        <p:nvGraphicFramePr>
          <p:cNvPr id="4" name="Table 3">
            <a:extLst>
              <a:ext uri="{FF2B5EF4-FFF2-40B4-BE49-F238E27FC236}">
                <a16:creationId xmlns:a16="http://schemas.microsoft.com/office/drawing/2014/main" id="{C920EB26-A1C0-435D-BEA4-206A5B1261EF}"/>
              </a:ext>
            </a:extLst>
          </p:cNvPr>
          <p:cNvGraphicFramePr>
            <a:graphicFrameLocks noGrp="1"/>
          </p:cNvGraphicFramePr>
          <p:nvPr>
            <p:extLst/>
          </p:nvPr>
        </p:nvGraphicFramePr>
        <p:xfrm>
          <a:off x="304800" y="1371600"/>
          <a:ext cx="8515926" cy="3156855"/>
        </p:xfrm>
        <a:graphic>
          <a:graphicData uri="http://schemas.openxmlformats.org/drawingml/2006/table">
            <a:tbl>
              <a:tblPr bandRow="1">
                <a:tableStyleId>{5C22544A-7EE6-4342-B048-85BDC9FD1C3A}</a:tableStyleId>
              </a:tblPr>
              <a:tblGrid>
                <a:gridCol w="591126">
                  <a:extLst>
                    <a:ext uri="{9D8B030D-6E8A-4147-A177-3AD203B41FA5}">
                      <a16:colId xmlns:a16="http://schemas.microsoft.com/office/drawing/2014/main" val="3845546007"/>
                    </a:ext>
                  </a:extLst>
                </a:gridCol>
                <a:gridCol w="7924800">
                  <a:extLst>
                    <a:ext uri="{9D8B030D-6E8A-4147-A177-3AD203B41FA5}">
                      <a16:colId xmlns:a16="http://schemas.microsoft.com/office/drawing/2014/main" val="2316469205"/>
                    </a:ext>
                  </a:extLst>
                </a:gridCol>
              </a:tblGrid>
              <a:tr h="631371">
                <a:tc>
                  <a:txBody>
                    <a:bodyPr/>
                    <a:lstStyle/>
                    <a:p>
                      <a:pPr algn="ctr"/>
                      <a:r>
                        <a:rPr lang="en-US" b="0" dirty="0">
                          <a:solidFill>
                            <a:schemeClr val="bg1">
                              <a:lumMod val="75000"/>
                            </a:schemeClr>
                          </a:solidFill>
                          <a:effectLst/>
                        </a:rPr>
                        <a:t>1</a:t>
                      </a:r>
                    </a:p>
                  </a:txBody>
                  <a:tcPr anchor="ctr">
                    <a:solidFill>
                      <a:schemeClr val="bg1">
                        <a:lumMod val="95000"/>
                      </a:schemeClr>
                    </a:solidFill>
                  </a:tcPr>
                </a:tc>
                <a:tc>
                  <a:txBody>
                    <a:bodyPr/>
                    <a:lstStyle/>
                    <a:p>
                      <a:r>
                        <a:rPr lang="en-US" b="0" dirty="0">
                          <a:solidFill>
                            <a:schemeClr val="bg1">
                              <a:lumMod val="75000"/>
                            </a:schemeClr>
                          </a:solidFill>
                          <a:effectLst/>
                        </a:rPr>
                        <a:t>Why Should Connecticut Reduce its Waste?</a:t>
                      </a:r>
                    </a:p>
                  </a:txBody>
                  <a:tcPr anchor="ctr">
                    <a:solidFill>
                      <a:schemeClr val="bg1">
                        <a:lumMod val="95000"/>
                      </a:schemeClr>
                    </a:solidFill>
                  </a:tcPr>
                </a:tc>
                <a:extLst>
                  <a:ext uri="{0D108BD9-81ED-4DB2-BD59-A6C34878D82A}">
                    <a16:rowId xmlns:a16="http://schemas.microsoft.com/office/drawing/2014/main" val="3787769053"/>
                  </a:ext>
                </a:extLst>
              </a:tr>
              <a:tr h="631371">
                <a:tc>
                  <a:txBody>
                    <a:bodyPr/>
                    <a:lstStyle/>
                    <a:p>
                      <a:pPr algn="ctr"/>
                      <a:r>
                        <a:rPr lang="en-US" b="1" dirty="0">
                          <a:solidFill>
                            <a:schemeClr val="bg1"/>
                          </a:solidFill>
                          <a:effectLst>
                            <a:outerShdw blurRad="38100" dist="38100" dir="2700000" algn="tl">
                              <a:srgbClr val="000000">
                                <a:alpha val="43137"/>
                              </a:srgbClr>
                            </a:outerShdw>
                          </a:effectLst>
                        </a:rPr>
                        <a:t>2</a:t>
                      </a:r>
                    </a:p>
                  </a:txBody>
                  <a:tcPr anchor="ctr">
                    <a:solidFill>
                      <a:schemeClr val="accent1"/>
                    </a:solidFill>
                  </a:tcPr>
                </a:tc>
                <a:tc>
                  <a:txBody>
                    <a:bodyPr/>
                    <a:lstStyle/>
                    <a:p>
                      <a:r>
                        <a:rPr lang="en-US" b="1" dirty="0">
                          <a:solidFill>
                            <a:schemeClr val="bg1"/>
                          </a:solidFill>
                          <a:effectLst>
                            <a:outerShdw blurRad="38100" dist="38100" dir="2700000" algn="tl">
                              <a:srgbClr val="000000">
                                <a:alpha val="43137"/>
                              </a:srgbClr>
                            </a:outerShdw>
                          </a:effectLst>
                        </a:rPr>
                        <a:t>How Could Connecticut Reduce Waste? </a:t>
                      </a:r>
                    </a:p>
                  </a:txBody>
                  <a:tcPr anchor="ctr">
                    <a:solidFill>
                      <a:schemeClr val="accent1"/>
                    </a:solidFill>
                  </a:tcPr>
                </a:tc>
                <a:extLst>
                  <a:ext uri="{0D108BD9-81ED-4DB2-BD59-A6C34878D82A}">
                    <a16:rowId xmlns:a16="http://schemas.microsoft.com/office/drawing/2014/main" val="1012032245"/>
                  </a:ext>
                </a:extLst>
              </a:tr>
              <a:tr h="631371">
                <a:tc>
                  <a:txBody>
                    <a:bodyPr/>
                    <a:lstStyle/>
                    <a:p>
                      <a:pPr algn="ctr"/>
                      <a:r>
                        <a:rPr lang="en-US" b="0" dirty="0">
                          <a:solidFill>
                            <a:schemeClr val="bg1">
                              <a:lumMod val="75000"/>
                            </a:schemeClr>
                          </a:solidFill>
                        </a:rPr>
                        <a:t>3</a:t>
                      </a:r>
                    </a:p>
                  </a:txBody>
                  <a:tcPr anchor="ctr">
                    <a:solidFill>
                      <a:schemeClr val="bg1">
                        <a:lumMod val="95000"/>
                      </a:schemeClr>
                    </a:solidFill>
                  </a:tcPr>
                </a:tc>
                <a:tc>
                  <a:txBody>
                    <a:bodyPr/>
                    <a:lstStyle/>
                    <a:p>
                      <a:r>
                        <a:rPr lang="en-US" b="0" dirty="0">
                          <a:solidFill>
                            <a:schemeClr val="bg1">
                              <a:lumMod val="75000"/>
                            </a:schemeClr>
                          </a:solidFill>
                        </a:rPr>
                        <a:t>Baseline Data</a:t>
                      </a:r>
                    </a:p>
                  </a:txBody>
                  <a:tcPr anchor="ctr">
                    <a:solidFill>
                      <a:schemeClr val="bg1">
                        <a:lumMod val="95000"/>
                      </a:schemeClr>
                    </a:solidFill>
                  </a:tcPr>
                </a:tc>
                <a:extLst>
                  <a:ext uri="{0D108BD9-81ED-4DB2-BD59-A6C34878D82A}">
                    <a16:rowId xmlns:a16="http://schemas.microsoft.com/office/drawing/2014/main" val="933679454"/>
                  </a:ext>
                </a:extLst>
              </a:tr>
              <a:tr h="631371">
                <a:tc>
                  <a:txBody>
                    <a:bodyPr/>
                    <a:lstStyle/>
                    <a:p>
                      <a:pPr algn="ctr"/>
                      <a:r>
                        <a:rPr lang="en-US" b="0" dirty="0">
                          <a:solidFill>
                            <a:schemeClr val="bg1">
                              <a:lumMod val="75000"/>
                            </a:schemeClr>
                          </a:solidFill>
                        </a:rPr>
                        <a:t>4</a:t>
                      </a:r>
                    </a:p>
                  </a:txBody>
                  <a:tcPr anchor="ctr">
                    <a:solidFill>
                      <a:schemeClr val="bg1">
                        <a:lumMod val="95000"/>
                      </a:schemeClr>
                    </a:solidFill>
                  </a:tcPr>
                </a:tc>
                <a:tc>
                  <a:txBody>
                    <a:bodyPr/>
                    <a:lstStyle/>
                    <a:p>
                      <a:r>
                        <a:rPr lang="en-US" b="0" dirty="0">
                          <a:solidFill>
                            <a:schemeClr val="bg1">
                              <a:lumMod val="75000"/>
                            </a:schemeClr>
                          </a:solidFill>
                        </a:rPr>
                        <a:t>SMART Benefits Analysis</a:t>
                      </a:r>
                    </a:p>
                  </a:txBody>
                  <a:tcPr anchor="ctr">
                    <a:solidFill>
                      <a:schemeClr val="bg1">
                        <a:lumMod val="95000"/>
                      </a:schemeClr>
                    </a:solidFill>
                  </a:tcPr>
                </a:tc>
                <a:extLst>
                  <a:ext uri="{0D108BD9-81ED-4DB2-BD59-A6C34878D82A}">
                    <a16:rowId xmlns:a16="http://schemas.microsoft.com/office/drawing/2014/main" val="1851980274"/>
                  </a:ext>
                </a:extLst>
              </a:tr>
              <a:tr h="631371">
                <a:tc>
                  <a:txBody>
                    <a:bodyPr/>
                    <a:lstStyle/>
                    <a:p>
                      <a:pPr algn="ctr"/>
                      <a:r>
                        <a:rPr lang="en-US" b="0" dirty="0">
                          <a:solidFill>
                            <a:schemeClr val="bg1">
                              <a:lumMod val="75000"/>
                            </a:schemeClr>
                          </a:solidFill>
                        </a:rPr>
                        <a:t>5</a:t>
                      </a:r>
                    </a:p>
                  </a:txBody>
                  <a:tcPr anchor="ctr">
                    <a:solidFill>
                      <a:schemeClr val="bg1">
                        <a:lumMod val="95000"/>
                      </a:schemeClr>
                    </a:solidFill>
                  </a:tcPr>
                </a:tc>
                <a:tc>
                  <a:txBody>
                    <a:bodyPr/>
                    <a:lstStyle/>
                    <a:p>
                      <a:r>
                        <a:rPr lang="en-US" b="0" dirty="0">
                          <a:solidFill>
                            <a:schemeClr val="bg1">
                              <a:lumMod val="75000"/>
                            </a:schemeClr>
                          </a:solidFill>
                        </a:rPr>
                        <a:t>Discussion and Next Steps</a:t>
                      </a:r>
                    </a:p>
                  </a:txBody>
                  <a:tcPr anchor="ctr">
                    <a:solidFill>
                      <a:schemeClr val="bg1">
                        <a:lumMod val="95000"/>
                      </a:schemeClr>
                    </a:solidFill>
                  </a:tcPr>
                </a:tc>
                <a:extLst>
                  <a:ext uri="{0D108BD9-81ED-4DB2-BD59-A6C34878D82A}">
                    <a16:rowId xmlns:a16="http://schemas.microsoft.com/office/drawing/2014/main" val="2922006037"/>
                  </a:ext>
                </a:extLst>
              </a:tr>
            </a:tbl>
          </a:graphicData>
        </a:graphic>
      </p:graphicFrame>
      <p:sp>
        <p:nvSpPr>
          <p:cNvPr id="5" name="Slide Number Placeholder 5">
            <a:extLst>
              <a:ext uri="{FF2B5EF4-FFF2-40B4-BE49-F238E27FC236}">
                <a16:creationId xmlns:a16="http://schemas.microsoft.com/office/drawing/2014/main" id="{DECD9198-B579-43B0-BF1D-FEDBEB8CB0F8}"/>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1673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How Could Connecticut Reduce Waste?</a:t>
            </a:r>
          </a:p>
        </p:txBody>
      </p:sp>
      <p:sp>
        <p:nvSpPr>
          <p:cNvPr id="5" name="Slide Number Placeholder 5">
            <a:extLst>
              <a:ext uri="{FF2B5EF4-FFF2-40B4-BE49-F238E27FC236}">
                <a16:creationId xmlns:a16="http://schemas.microsoft.com/office/drawing/2014/main" id="{DD86EAAE-7161-48C9-B2C6-3BA9F64A4953}"/>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6</a:t>
            </a:fld>
            <a:endParaRPr lang="en-US" dirty="0">
              <a:solidFill>
                <a:prstClr val="black">
                  <a:tint val="75000"/>
                </a:prstClr>
              </a:solidFill>
            </a:endParaRPr>
          </a:p>
        </p:txBody>
      </p:sp>
      <p:pic>
        <p:nvPicPr>
          <p:cNvPr id="6" name="Picture 3" descr="C:\Documents and Settings\DAWN\Local Settings\Temporary Internet Files\Content.IE5\KH5RVPRN\MPj03901490000[1].jpg">
            <a:extLst>
              <a:ext uri="{FF2B5EF4-FFF2-40B4-BE49-F238E27FC236}">
                <a16:creationId xmlns:a16="http://schemas.microsoft.com/office/drawing/2014/main" id="{28C69A02-AE26-44D8-9ED5-BAAACECF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16" y="1639780"/>
            <a:ext cx="2094280" cy="341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DAWN\Local Settings\Temporary Internet Files\Content.IE5\KH5RVPRN\MPj03901490000[1].jpg">
            <a:extLst>
              <a:ext uri="{FF2B5EF4-FFF2-40B4-BE49-F238E27FC236}">
                <a16:creationId xmlns:a16="http://schemas.microsoft.com/office/drawing/2014/main" id="{98534E3B-3AE3-488A-9068-E243D92C3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841" y="2158546"/>
            <a:ext cx="2025089" cy="28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67DC6788-A59A-4C08-A1C6-209096981E05}"/>
              </a:ext>
            </a:extLst>
          </p:cNvPr>
          <p:cNvCxnSpPr/>
          <p:nvPr/>
        </p:nvCxnSpPr>
        <p:spPr>
          <a:xfrm rot="5400000">
            <a:off x="5072589" y="5071039"/>
            <a:ext cx="1000293" cy="14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998852CA-F1E4-493A-86F0-71E3DB7D558A}"/>
              </a:ext>
            </a:extLst>
          </p:cNvPr>
          <p:cNvSpPr txBox="1">
            <a:spLocks noChangeArrowheads="1"/>
          </p:cNvSpPr>
          <p:nvPr/>
        </p:nvSpPr>
        <p:spPr bwMode="auto">
          <a:xfrm>
            <a:off x="3119249" y="5058323"/>
            <a:ext cx="1670271" cy="784830"/>
          </a:xfrm>
          <a:prstGeom prst="rect">
            <a:avLst/>
          </a:prstGeom>
          <a:solidFill>
            <a:schemeClr val="bg1"/>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CT Average, 2019</a:t>
            </a:r>
          </a:p>
          <a:p>
            <a:pPr algn="ctr"/>
            <a:endParaRPr lang="en-US" altLang="en-US" sz="900" i="1" dirty="0">
              <a:latin typeface="+mn-lt"/>
            </a:endParaRPr>
          </a:p>
        </p:txBody>
      </p:sp>
      <p:sp>
        <p:nvSpPr>
          <p:cNvPr id="11" name="TextBox 61">
            <a:extLst>
              <a:ext uri="{FF2B5EF4-FFF2-40B4-BE49-F238E27FC236}">
                <a16:creationId xmlns:a16="http://schemas.microsoft.com/office/drawing/2014/main" id="{C47950F1-918D-42B8-B351-0B014D450227}"/>
              </a:ext>
            </a:extLst>
          </p:cNvPr>
          <p:cNvSpPr txBox="1">
            <a:spLocks noChangeArrowheads="1"/>
          </p:cNvSpPr>
          <p:nvPr/>
        </p:nvSpPr>
        <p:spPr bwMode="auto">
          <a:xfrm>
            <a:off x="859718" y="5058323"/>
            <a:ext cx="1601276" cy="646331"/>
          </a:xfrm>
          <a:prstGeom prst="rect">
            <a:avLst/>
          </a:prstGeom>
          <a:solidFill>
            <a:schemeClr val="bg1"/>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US Average, 1990</a:t>
            </a:r>
          </a:p>
        </p:txBody>
      </p:sp>
      <p:sp>
        <p:nvSpPr>
          <p:cNvPr id="12" name="Title 1">
            <a:extLst>
              <a:ext uri="{FF2B5EF4-FFF2-40B4-BE49-F238E27FC236}">
                <a16:creationId xmlns:a16="http://schemas.microsoft.com/office/drawing/2014/main" id="{35198B62-1E7F-4D69-ACF5-B199E48C56A2}"/>
              </a:ext>
            </a:extLst>
          </p:cNvPr>
          <p:cNvSpPr txBox="1">
            <a:spLocks/>
          </p:cNvSpPr>
          <p:nvPr/>
        </p:nvSpPr>
        <p:spPr>
          <a:xfrm>
            <a:off x="304802" y="914400"/>
            <a:ext cx="8531598" cy="303287"/>
          </a:xfrm>
          <a:prstGeom prst="rect">
            <a:avLst/>
          </a:prstGeom>
          <a:no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t>The state has been actively encouraging waste reduction for 30 years or more.  It has had some impact.</a:t>
            </a:r>
          </a:p>
        </p:txBody>
      </p:sp>
      <p:sp>
        <p:nvSpPr>
          <p:cNvPr id="13" name="Arrow: Circular 12">
            <a:extLst>
              <a:ext uri="{FF2B5EF4-FFF2-40B4-BE49-F238E27FC236}">
                <a16:creationId xmlns:a16="http://schemas.microsoft.com/office/drawing/2014/main" id="{621BD379-FB0A-4AFE-9E43-FBAD3B3CDA33}"/>
              </a:ext>
            </a:extLst>
          </p:cNvPr>
          <p:cNvSpPr/>
          <p:nvPr/>
        </p:nvSpPr>
        <p:spPr>
          <a:xfrm rot="1751762">
            <a:off x="1996076" y="1444469"/>
            <a:ext cx="2537018" cy="2262986"/>
          </a:xfrm>
          <a:prstGeom prst="circularArrow">
            <a:avLst>
              <a:gd name="adj1" fmla="val 12500"/>
              <a:gd name="adj2" fmla="val 958112"/>
              <a:gd name="adj3" fmla="val 20457681"/>
              <a:gd name="adj4" fmla="val 10727219"/>
              <a:gd name="adj5" fmla="val 12500"/>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35">
            <a:extLst>
              <a:ext uri="{FF2B5EF4-FFF2-40B4-BE49-F238E27FC236}">
                <a16:creationId xmlns:a16="http://schemas.microsoft.com/office/drawing/2014/main" id="{C8FB5ABA-53B8-44E2-902E-18D52596BF80}"/>
              </a:ext>
            </a:extLst>
          </p:cNvPr>
          <p:cNvSpPr txBox="1">
            <a:spLocks noChangeArrowheads="1"/>
          </p:cNvSpPr>
          <p:nvPr/>
        </p:nvSpPr>
        <p:spPr bwMode="auto">
          <a:xfrm>
            <a:off x="3199083" y="3053964"/>
            <a:ext cx="1510605" cy="707886"/>
          </a:xfrm>
          <a:prstGeom prst="rect">
            <a:avLst/>
          </a:prstGeom>
          <a:solidFill>
            <a:srgbClr val="4F81BD">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740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5" name="TextBox 35">
            <a:extLst>
              <a:ext uri="{FF2B5EF4-FFF2-40B4-BE49-F238E27FC236}">
                <a16:creationId xmlns:a16="http://schemas.microsoft.com/office/drawing/2014/main" id="{D7347F58-1C35-4840-8C13-77CA5680AEC3}"/>
              </a:ext>
            </a:extLst>
          </p:cNvPr>
          <p:cNvSpPr txBox="1">
            <a:spLocks noChangeArrowheads="1"/>
          </p:cNvSpPr>
          <p:nvPr/>
        </p:nvSpPr>
        <p:spPr bwMode="auto">
          <a:xfrm>
            <a:off x="905054" y="2630696"/>
            <a:ext cx="1510605" cy="677108"/>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900 lbs. </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7" name="Title 1">
            <a:extLst>
              <a:ext uri="{FF2B5EF4-FFF2-40B4-BE49-F238E27FC236}">
                <a16:creationId xmlns:a16="http://schemas.microsoft.com/office/drawing/2014/main" id="{EB0A1C53-135E-4A4D-B303-FE48F6FD8CD0}"/>
              </a:ext>
            </a:extLst>
          </p:cNvPr>
          <p:cNvSpPr txBox="1">
            <a:spLocks/>
          </p:cNvSpPr>
          <p:nvPr/>
        </p:nvSpPr>
        <p:spPr>
          <a:xfrm>
            <a:off x="5398850" y="1441989"/>
            <a:ext cx="3440350" cy="4806411"/>
          </a:xfrm>
          <a:prstGeom prst="rect">
            <a:avLst/>
          </a:prstGeom>
          <a:solidFill>
            <a:schemeClr val="bg1"/>
          </a:solid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t>Bottle Bill (1980)</a:t>
            </a:r>
          </a:p>
          <a:p>
            <a:pPr algn="l"/>
            <a:endParaRPr lang="en-US" sz="1600" dirty="0"/>
          </a:p>
          <a:p>
            <a:pPr algn="l"/>
            <a:r>
              <a:rPr lang="en-US" sz="1600" dirty="0"/>
              <a:t>Computer, Paint and Mattress EPR</a:t>
            </a:r>
          </a:p>
          <a:p>
            <a:pPr algn="l"/>
            <a:endParaRPr lang="en-US" sz="1600" dirty="0"/>
          </a:p>
          <a:p>
            <a:pPr algn="l"/>
            <a:r>
              <a:rPr lang="en-US" sz="1600" dirty="0"/>
              <a:t>Education Campaigns (What’s In, What’s Out)</a:t>
            </a:r>
          </a:p>
          <a:p>
            <a:pPr algn="l"/>
            <a:endParaRPr lang="en-US" sz="1600" dirty="0"/>
          </a:p>
          <a:p>
            <a:pPr algn="l"/>
            <a:r>
              <a:rPr lang="en-US" sz="1600" dirty="0"/>
              <a:t>Aggressive Waste Reduction Goals </a:t>
            </a:r>
          </a:p>
          <a:p>
            <a:pPr algn="l"/>
            <a:endParaRPr lang="en-US" sz="1600" dirty="0"/>
          </a:p>
          <a:p>
            <a:pPr algn="l"/>
            <a:r>
              <a:rPr lang="en-US" sz="1600" dirty="0"/>
              <a:t>National Packaging Innovation (downgauging, light weighting)</a:t>
            </a:r>
          </a:p>
          <a:p>
            <a:pPr algn="l"/>
            <a:endParaRPr lang="en-US" sz="1600" dirty="0"/>
          </a:p>
          <a:p>
            <a:pPr algn="l"/>
            <a:r>
              <a:rPr lang="en-US" sz="1600" dirty="0"/>
              <a:t>National Recycling Campaigns</a:t>
            </a:r>
          </a:p>
          <a:p>
            <a:pPr algn="l"/>
            <a:endParaRPr lang="en-US" sz="1600" dirty="0"/>
          </a:p>
          <a:p>
            <a:pPr algn="l"/>
            <a:r>
              <a:rPr lang="en-US" sz="1600" dirty="0"/>
              <a:t>Single-Stream Recycling</a:t>
            </a:r>
          </a:p>
          <a:p>
            <a:pPr algn="l"/>
            <a:endParaRPr lang="en-US" sz="1600" dirty="0"/>
          </a:p>
          <a:p>
            <a:pPr algn="l"/>
            <a:r>
              <a:rPr lang="en-US" sz="1600" dirty="0"/>
              <a:t>Increased Consumer Access (curbside and drop-off recycling)</a:t>
            </a:r>
          </a:p>
          <a:p>
            <a:pPr algn="l"/>
            <a:endParaRPr lang="en-US" sz="1600" dirty="0"/>
          </a:p>
          <a:p>
            <a:pPr algn="l"/>
            <a:r>
              <a:rPr lang="en-US" sz="1600" dirty="0"/>
              <a:t>Other Programs (yard waste, event recycling days, etc.)</a:t>
            </a:r>
          </a:p>
        </p:txBody>
      </p:sp>
      <p:sp>
        <p:nvSpPr>
          <p:cNvPr id="2" name="TextBox 1">
            <a:extLst>
              <a:ext uri="{FF2B5EF4-FFF2-40B4-BE49-F238E27FC236}">
                <a16:creationId xmlns:a16="http://schemas.microsoft.com/office/drawing/2014/main" id="{DF33AACE-774C-4166-A1F5-9271D473BF26}"/>
              </a:ext>
            </a:extLst>
          </p:cNvPr>
          <p:cNvSpPr txBox="1"/>
          <p:nvPr/>
        </p:nvSpPr>
        <p:spPr>
          <a:xfrm>
            <a:off x="2561507" y="1588882"/>
            <a:ext cx="1692451" cy="276999"/>
          </a:xfrm>
          <a:prstGeom prst="rect">
            <a:avLst/>
          </a:prstGeom>
          <a:noFill/>
        </p:spPr>
        <p:txBody>
          <a:bodyPr wrap="none" rtlCol="0">
            <a:spAutoFit/>
          </a:bodyPr>
          <a:lstStyle/>
          <a:p>
            <a:pPr algn="ctr"/>
            <a:r>
              <a:rPr lang="en-US" sz="1200" b="1" dirty="0"/>
              <a:t>Education &amp; Innovation</a:t>
            </a:r>
          </a:p>
        </p:txBody>
      </p:sp>
    </p:spTree>
    <p:extLst>
      <p:ext uri="{BB962C8B-B14F-4D97-AF65-F5344CB8AC3E}">
        <p14:creationId xmlns:p14="http://schemas.microsoft.com/office/powerpoint/2010/main" val="190329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How Could NECCOG Reduce Waste?</a:t>
            </a:r>
          </a:p>
        </p:txBody>
      </p:sp>
      <p:sp>
        <p:nvSpPr>
          <p:cNvPr id="5" name="Slide Number Placeholder 5">
            <a:extLst>
              <a:ext uri="{FF2B5EF4-FFF2-40B4-BE49-F238E27FC236}">
                <a16:creationId xmlns:a16="http://schemas.microsoft.com/office/drawing/2014/main" id="{DD86EAAE-7161-48C9-B2C6-3BA9F64A4953}"/>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7</a:t>
            </a:fld>
            <a:endParaRPr lang="en-US" dirty="0">
              <a:solidFill>
                <a:prstClr val="black">
                  <a:tint val="75000"/>
                </a:prstClr>
              </a:solidFill>
            </a:endParaRPr>
          </a:p>
        </p:txBody>
      </p:sp>
      <p:pic>
        <p:nvPicPr>
          <p:cNvPr id="6" name="Picture 3" descr="C:\Documents and Settings\DAWN\Local Settings\Temporary Internet Files\Content.IE5\KH5RVPRN\MPj03901490000[1].jpg">
            <a:extLst>
              <a:ext uri="{FF2B5EF4-FFF2-40B4-BE49-F238E27FC236}">
                <a16:creationId xmlns:a16="http://schemas.microsoft.com/office/drawing/2014/main" id="{28C69A02-AE26-44D8-9ED5-BAAACECF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7146"/>
            <a:ext cx="2094280" cy="341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DAWN\Local Settings\Temporary Internet Files\Content.IE5\KH5RVPRN\MPj03901490000[1].jpg">
            <a:extLst>
              <a:ext uri="{FF2B5EF4-FFF2-40B4-BE49-F238E27FC236}">
                <a16:creationId xmlns:a16="http://schemas.microsoft.com/office/drawing/2014/main" id="{98534E3B-3AE3-488A-9068-E243D92C3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25" y="2535912"/>
            <a:ext cx="2025089" cy="28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67DC6788-A59A-4C08-A1C6-209096981E05}"/>
              </a:ext>
            </a:extLst>
          </p:cNvPr>
          <p:cNvCxnSpPr/>
          <p:nvPr/>
        </p:nvCxnSpPr>
        <p:spPr>
          <a:xfrm rot="5400000">
            <a:off x="4764173" y="5448405"/>
            <a:ext cx="1000293" cy="14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998852CA-F1E4-493A-86F0-71E3DB7D558A}"/>
              </a:ext>
            </a:extLst>
          </p:cNvPr>
          <p:cNvSpPr txBox="1">
            <a:spLocks noChangeArrowheads="1"/>
          </p:cNvSpPr>
          <p:nvPr/>
        </p:nvSpPr>
        <p:spPr bwMode="auto">
          <a:xfrm>
            <a:off x="2731001" y="5435689"/>
            <a:ext cx="1829937" cy="369332"/>
          </a:xfrm>
          <a:prstGeom prst="rect">
            <a:avLst/>
          </a:prstGeom>
          <a:solidFill>
            <a:schemeClr val="bg1"/>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2020</a:t>
            </a:r>
            <a:endParaRPr lang="en-US" altLang="en-US" sz="900" dirty="0">
              <a:latin typeface="+mn-lt"/>
            </a:endParaRPr>
          </a:p>
        </p:txBody>
      </p:sp>
      <p:sp>
        <p:nvSpPr>
          <p:cNvPr id="11" name="TextBox 61">
            <a:extLst>
              <a:ext uri="{FF2B5EF4-FFF2-40B4-BE49-F238E27FC236}">
                <a16:creationId xmlns:a16="http://schemas.microsoft.com/office/drawing/2014/main" id="{C47950F1-918D-42B8-B351-0B014D450227}"/>
              </a:ext>
            </a:extLst>
          </p:cNvPr>
          <p:cNvSpPr txBox="1">
            <a:spLocks noChangeArrowheads="1"/>
          </p:cNvSpPr>
          <p:nvPr/>
        </p:nvSpPr>
        <p:spPr bwMode="auto">
          <a:xfrm>
            <a:off x="551302" y="5435689"/>
            <a:ext cx="1601276" cy="646331"/>
          </a:xfrm>
          <a:prstGeom prst="rect">
            <a:avLst/>
          </a:prstGeom>
          <a:solidFill>
            <a:schemeClr val="bg1"/>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US Average, 1990</a:t>
            </a:r>
          </a:p>
        </p:txBody>
      </p:sp>
      <p:sp>
        <p:nvSpPr>
          <p:cNvPr id="14" name="TextBox 35">
            <a:extLst>
              <a:ext uri="{FF2B5EF4-FFF2-40B4-BE49-F238E27FC236}">
                <a16:creationId xmlns:a16="http://schemas.microsoft.com/office/drawing/2014/main" id="{C8FB5ABA-53B8-44E2-902E-18D52596BF80}"/>
              </a:ext>
            </a:extLst>
          </p:cNvPr>
          <p:cNvSpPr txBox="1">
            <a:spLocks noChangeArrowheads="1"/>
          </p:cNvSpPr>
          <p:nvPr/>
        </p:nvSpPr>
        <p:spPr bwMode="auto">
          <a:xfrm>
            <a:off x="2890667" y="3431330"/>
            <a:ext cx="1510605" cy="707886"/>
          </a:xfrm>
          <a:prstGeom prst="rect">
            <a:avLst/>
          </a:prstGeom>
          <a:solidFill>
            <a:srgbClr val="4F81BD">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740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5" name="TextBox 35">
            <a:extLst>
              <a:ext uri="{FF2B5EF4-FFF2-40B4-BE49-F238E27FC236}">
                <a16:creationId xmlns:a16="http://schemas.microsoft.com/office/drawing/2014/main" id="{D7347F58-1C35-4840-8C13-77CA5680AEC3}"/>
              </a:ext>
            </a:extLst>
          </p:cNvPr>
          <p:cNvSpPr txBox="1">
            <a:spLocks noChangeArrowheads="1"/>
          </p:cNvSpPr>
          <p:nvPr/>
        </p:nvSpPr>
        <p:spPr bwMode="auto">
          <a:xfrm>
            <a:off x="596638" y="3008062"/>
            <a:ext cx="1510605" cy="677108"/>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900 lbs. </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pic>
        <p:nvPicPr>
          <p:cNvPr id="16" name="Picture 3" descr="C:\Documents and Settings\DAWN\Local Settings\Temporary Internet Files\Content.IE5\KH5RVPRN\MPj03901490000[1].jpg">
            <a:extLst>
              <a:ext uri="{FF2B5EF4-FFF2-40B4-BE49-F238E27FC236}">
                <a16:creationId xmlns:a16="http://schemas.microsoft.com/office/drawing/2014/main" id="{3EC5ADF9-B97F-43B2-8253-38173458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951" y="3058097"/>
            <a:ext cx="1974253" cy="2377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5">
            <a:extLst>
              <a:ext uri="{FF2B5EF4-FFF2-40B4-BE49-F238E27FC236}">
                <a16:creationId xmlns:a16="http://schemas.microsoft.com/office/drawing/2014/main" id="{850EDCA9-77C4-46F1-B523-E57A3F6DCE98}"/>
              </a:ext>
            </a:extLst>
          </p:cNvPr>
          <p:cNvSpPr txBox="1">
            <a:spLocks noChangeArrowheads="1"/>
          </p:cNvSpPr>
          <p:nvPr/>
        </p:nvSpPr>
        <p:spPr bwMode="auto">
          <a:xfrm>
            <a:off x="5104275" y="3592059"/>
            <a:ext cx="1510605" cy="707886"/>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590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9" name="TextBox 62">
            <a:extLst>
              <a:ext uri="{FF2B5EF4-FFF2-40B4-BE49-F238E27FC236}">
                <a16:creationId xmlns:a16="http://schemas.microsoft.com/office/drawing/2014/main" id="{5995D4D1-601F-4967-9531-D8A4930F186E}"/>
              </a:ext>
            </a:extLst>
          </p:cNvPr>
          <p:cNvSpPr txBox="1">
            <a:spLocks noChangeArrowheads="1"/>
          </p:cNvSpPr>
          <p:nvPr/>
        </p:nvSpPr>
        <p:spPr bwMode="auto">
          <a:xfrm>
            <a:off x="4944108" y="5435689"/>
            <a:ext cx="1829937" cy="369332"/>
          </a:xfrm>
          <a:prstGeom prst="rect">
            <a:avLst/>
          </a:prstGeom>
          <a:solidFill>
            <a:schemeClr val="bg1"/>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2050</a:t>
            </a:r>
            <a:endParaRPr lang="en-US" altLang="en-US" sz="900" dirty="0">
              <a:latin typeface="+mn-lt"/>
            </a:endParaRPr>
          </a:p>
        </p:txBody>
      </p:sp>
      <p:sp>
        <p:nvSpPr>
          <p:cNvPr id="20" name="Arrow: Circular 19">
            <a:extLst>
              <a:ext uri="{FF2B5EF4-FFF2-40B4-BE49-F238E27FC236}">
                <a16:creationId xmlns:a16="http://schemas.microsoft.com/office/drawing/2014/main" id="{50DA65A9-DB96-4408-871E-9122415CE832}"/>
              </a:ext>
            </a:extLst>
          </p:cNvPr>
          <p:cNvSpPr/>
          <p:nvPr/>
        </p:nvSpPr>
        <p:spPr>
          <a:xfrm rot="1751762">
            <a:off x="1604948" y="1605385"/>
            <a:ext cx="2537018" cy="2262986"/>
          </a:xfrm>
          <a:prstGeom prst="circularArrow">
            <a:avLst>
              <a:gd name="adj1" fmla="val 12500"/>
              <a:gd name="adj2" fmla="val 958112"/>
              <a:gd name="adj3" fmla="val 20457681"/>
              <a:gd name="adj4" fmla="val 10727219"/>
              <a:gd name="adj5" fmla="val 12500"/>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Circular 20">
            <a:extLst>
              <a:ext uri="{FF2B5EF4-FFF2-40B4-BE49-F238E27FC236}">
                <a16:creationId xmlns:a16="http://schemas.microsoft.com/office/drawing/2014/main" id="{EE13F1DD-E40A-46A2-A638-367D595DD5D7}"/>
              </a:ext>
            </a:extLst>
          </p:cNvPr>
          <p:cNvSpPr/>
          <p:nvPr/>
        </p:nvSpPr>
        <p:spPr>
          <a:xfrm rot="1751762">
            <a:off x="3438785" y="2051145"/>
            <a:ext cx="2537018" cy="2262986"/>
          </a:xfrm>
          <a:prstGeom prst="circularArrow">
            <a:avLst>
              <a:gd name="adj1" fmla="val 12500"/>
              <a:gd name="adj2" fmla="val 958112"/>
              <a:gd name="adj3" fmla="val 20457681"/>
              <a:gd name="adj4" fmla="val 10727219"/>
              <a:gd name="adj5" fmla="val 12500"/>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DF33AACE-774C-4166-A1F5-9271D473BF26}"/>
              </a:ext>
            </a:extLst>
          </p:cNvPr>
          <p:cNvSpPr txBox="1"/>
          <p:nvPr/>
        </p:nvSpPr>
        <p:spPr>
          <a:xfrm>
            <a:off x="4640323" y="2349262"/>
            <a:ext cx="1889636" cy="461665"/>
          </a:xfrm>
          <a:prstGeom prst="rect">
            <a:avLst/>
          </a:prstGeom>
          <a:noFill/>
        </p:spPr>
        <p:txBody>
          <a:bodyPr wrap="square" rtlCol="0">
            <a:spAutoFit/>
          </a:bodyPr>
          <a:lstStyle/>
          <a:p>
            <a:pPr algn="ctr"/>
            <a:r>
              <a:rPr lang="en-US" sz="1200" b="1" dirty="0"/>
              <a:t>Continued Education &amp; Innovation</a:t>
            </a:r>
          </a:p>
        </p:txBody>
      </p:sp>
      <p:sp>
        <p:nvSpPr>
          <p:cNvPr id="22" name="Title 1">
            <a:extLst>
              <a:ext uri="{FF2B5EF4-FFF2-40B4-BE49-F238E27FC236}">
                <a16:creationId xmlns:a16="http://schemas.microsoft.com/office/drawing/2014/main" id="{81804591-38A5-4477-8B85-98AA258F45F5}"/>
              </a:ext>
            </a:extLst>
          </p:cNvPr>
          <p:cNvSpPr txBox="1">
            <a:spLocks/>
          </p:cNvSpPr>
          <p:nvPr/>
        </p:nvSpPr>
        <p:spPr>
          <a:xfrm>
            <a:off x="7006369" y="1989035"/>
            <a:ext cx="2010686" cy="4367315"/>
          </a:xfrm>
          <a:prstGeom prst="rect">
            <a:avLst/>
          </a:prstGeom>
          <a:no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a:t>Continued Education Campaigns</a:t>
            </a:r>
          </a:p>
          <a:p>
            <a:pPr algn="l"/>
            <a:endParaRPr lang="en-US" sz="1600" dirty="0"/>
          </a:p>
          <a:p>
            <a:pPr algn="l"/>
            <a:r>
              <a:rPr lang="en-US" sz="1600" dirty="0"/>
              <a:t>Better Recycling Technology </a:t>
            </a:r>
          </a:p>
          <a:p>
            <a:pPr algn="l"/>
            <a:endParaRPr lang="en-US" sz="1600" dirty="0"/>
          </a:p>
          <a:p>
            <a:pPr algn="l"/>
            <a:r>
              <a:rPr lang="en-US" sz="1600" dirty="0"/>
              <a:t>Expanded Bottle Bill</a:t>
            </a:r>
          </a:p>
          <a:p>
            <a:pPr algn="l"/>
            <a:endParaRPr lang="en-US" sz="1600" dirty="0"/>
          </a:p>
          <a:p>
            <a:pPr algn="l"/>
            <a:r>
              <a:rPr lang="en-US" sz="1600" dirty="0"/>
              <a:t>Packaging EPR</a:t>
            </a:r>
          </a:p>
          <a:p>
            <a:pPr algn="l"/>
            <a:endParaRPr lang="en-US" sz="1600" dirty="0"/>
          </a:p>
          <a:p>
            <a:pPr algn="l"/>
            <a:r>
              <a:rPr lang="en-US" sz="1600" dirty="0"/>
              <a:t>Waste Bans</a:t>
            </a:r>
          </a:p>
          <a:p>
            <a:pPr algn="l"/>
            <a:endParaRPr lang="en-US" sz="1600" dirty="0"/>
          </a:p>
          <a:p>
            <a:pPr algn="l"/>
            <a:r>
              <a:rPr lang="en-US" sz="1600" dirty="0"/>
              <a:t>Increased Single-Use Bans</a:t>
            </a:r>
          </a:p>
          <a:p>
            <a:pPr algn="l"/>
            <a:endParaRPr lang="en-US" sz="1600" dirty="0"/>
          </a:p>
          <a:p>
            <a:pPr algn="l"/>
            <a:r>
              <a:rPr lang="en-US" sz="1600" dirty="0"/>
              <a:t>Increased Access </a:t>
            </a:r>
          </a:p>
          <a:p>
            <a:pPr algn="l"/>
            <a:endParaRPr lang="en-US" sz="1600" dirty="0"/>
          </a:p>
          <a:p>
            <a:pPr algn="l"/>
            <a:r>
              <a:rPr lang="en-US" sz="1600" dirty="0"/>
              <a:t>Curbside Food Waste Collection</a:t>
            </a:r>
          </a:p>
          <a:p>
            <a:pPr algn="l"/>
            <a:endParaRPr lang="en-US" sz="1600" dirty="0"/>
          </a:p>
          <a:p>
            <a:pPr algn="l"/>
            <a:endParaRPr lang="en-US" sz="1600" dirty="0"/>
          </a:p>
        </p:txBody>
      </p:sp>
      <p:sp>
        <p:nvSpPr>
          <p:cNvPr id="4" name="Rectangle 3">
            <a:extLst>
              <a:ext uri="{FF2B5EF4-FFF2-40B4-BE49-F238E27FC236}">
                <a16:creationId xmlns:a16="http://schemas.microsoft.com/office/drawing/2014/main" id="{41DF15D4-A50F-4498-981E-71B0A3296840}"/>
              </a:ext>
            </a:extLst>
          </p:cNvPr>
          <p:cNvSpPr/>
          <p:nvPr/>
        </p:nvSpPr>
        <p:spPr>
          <a:xfrm>
            <a:off x="304801" y="927102"/>
            <a:ext cx="8534398" cy="738664"/>
          </a:xfrm>
          <a:prstGeom prst="rect">
            <a:avLst/>
          </a:prstGeom>
        </p:spPr>
        <p:txBody>
          <a:bodyPr wrap="square">
            <a:spAutoFit/>
          </a:bodyPr>
          <a:lstStyle/>
          <a:p>
            <a:r>
              <a:rPr lang="en-US" sz="1400" b="1" dirty="0"/>
              <a:t>On the current trajectory, per capita waste should still drop some.  This assumes that additional innovation, education, and other policies will hold back the expected increase in packaging waste from online shopping and convenient fast food/take out lifestyles. </a:t>
            </a:r>
          </a:p>
        </p:txBody>
      </p:sp>
    </p:spTree>
    <p:extLst>
      <p:ext uri="{BB962C8B-B14F-4D97-AF65-F5344CB8AC3E}">
        <p14:creationId xmlns:p14="http://schemas.microsoft.com/office/powerpoint/2010/main" val="358505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How Could NECCOG Reduce Waste?</a:t>
            </a:r>
          </a:p>
        </p:txBody>
      </p:sp>
      <p:sp>
        <p:nvSpPr>
          <p:cNvPr id="5" name="Slide Number Placeholder 5">
            <a:extLst>
              <a:ext uri="{FF2B5EF4-FFF2-40B4-BE49-F238E27FC236}">
                <a16:creationId xmlns:a16="http://schemas.microsoft.com/office/drawing/2014/main" id="{DD86EAAE-7161-48C9-B2C6-3BA9F64A4953}"/>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8</a:t>
            </a:fld>
            <a:endParaRPr lang="en-US" dirty="0">
              <a:solidFill>
                <a:prstClr val="black">
                  <a:tint val="75000"/>
                </a:prstClr>
              </a:solidFill>
            </a:endParaRPr>
          </a:p>
        </p:txBody>
      </p:sp>
      <p:pic>
        <p:nvPicPr>
          <p:cNvPr id="6" name="Picture 3" descr="C:\Documents and Settings\DAWN\Local Settings\Temporary Internet Files\Content.IE5\KH5RVPRN\MPj03901490000[1].jpg">
            <a:extLst>
              <a:ext uri="{FF2B5EF4-FFF2-40B4-BE49-F238E27FC236}">
                <a16:creationId xmlns:a16="http://schemas.microsoft.com/office/drawing/2014/main" id="{28C69A02-AE26-44D8-9ED5-BAAACECF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7146"/>
            <a:ext cx="2094280" cy="341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DAWN\Local Settings\Temporary Internet Files\Content.IE5\KH5RVPRN\MPj03901490000[1].jpg">
            <a:extLst>
              <a:ext uri="{FF2B5EF4-FFF2-40B4-BE49-F238E27FC236}">
                <a16:creationId xmlns:a16="http://schemas.microsoft.com/office/drawing/2014/main" id="{98534E3B-3AE3-488A-9068-E243D92C3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093" y="2535912"/>
            <a:ext cx="2025089" cy="28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67DC6788-A59A-4C08-A1C6-209096981E05}"/>
              </a:ext>
            </a:extLst>
          </p:cNvPr>
          <p:cNvCxnSpPr/>
          <p:nvPr/>
        </p:nvCxnSpPr>
        <p:spPr>
          <a:xfrm rot="5400000">
            <a:off x="4764173" y="5448405"/>
            <a:ext cx="1000293" cy="14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998852CA-F1E4-493A-86F0-71E3DB7D558A}"/>
              </a:ext>
            </a:extLst>
          </p:cNvPr>
          <p:cNvSpPr txBox="1">
            <a:spLocks noChangeArrowheads="1"/>
          </p:cNvSpPr>
          <p:nvPr/>
        </p:nvSpPr>
        <p:spPr bwMode="auto">
          <a:xfrm>
            <a:off x="2731001" y="5435689"/>
            <a:ext cx="1829937" cy="369332"/>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2020</a:t>
            </a:r>
            <a:endParaRPr lang="en-US" altLang="en-US" sz="900" dirty="0">
              <a:latin typeface="+mn-lt"/>
            </a:endParaRPr>
          </a:p>
        </p:txBody>
      </p:sp>
      <p:sp>
        <p:nvSpPr>
          <p:cNvPr id="11" name="TextBox 61">
            <a:extLst>
              <a:ext uri="{FF2B5EF4-FFF2-40B4-BE49-F238E27FC236}">
                <a16:creationId xmlns:a16="http://schemas.microsoft.com/office/drawing/2014/main" id="{C47950F1-918D-42B8-B351-0B014D450227}"/>
              </a:ext>
            </a:extLst>
          </p:cNvPr>
          <p:cNvSpPr txBox="1">
            <a:spLocks noChangeArrowheads="1"/>
          </p:cNvSpPr>
          <p:nvPr/>
        </p:nvSpPr>
        <p:spPr bwMode="auto">
          <a:xfrm>
            <a:off x="551302" y="5435689"/>
            <a:ext cx="1601276" cy="646331"/>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US Average, 1990</a:t>
            </a:r>
          </a:p>
        </p:txBody>
      </p:sp>
      <p:sp>
        <p:nvSpPr>
          <p:cNvPr id="14" name="TextBox 35">
            <a:extLst>
              <a:ext uri="{FF2B5EF4-FFF2-40B4-BE49-F238E27FC236}">
                <a16:creationId xmlns:a16="http://schemas.microsoft.com/office/drawing/2014/main" id="{C8FB5ABA-53B8-44E2-902E-18D52596BF80}"/>
              </a:ext>
            </a:extLst>
          </p:cNvPr>
          <p:cNvSpPr txBox="1">
            <a:spLocks noChangeArrowheads="1"/>
          </p:cNvSpPr>
          <p:nvPr/>
        </p:nvSpPr>
        <p:spPr bwMode="auto">
          <a:xfrm>
            <a:off x="2822334" y="3431330"/>
            <a:ext cx="1510605" cy="707886"/>
          </a:xfrm>
          <a:prstGeom prst="rect">
            <a:avLst/>
          </a:prstGeom>
          <a:solidFill>
            <a:srgbClr val="4F81BD">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740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5" name="TextBox 35">
            <a:extLst>
              <a:ext uri="{FF2B5EF4-FFF2-40B4-BE49-F238E27FC236}">
                <a16:creationId xmlns:a16="http://schemas.microsoft.com/office/drawing/2014/main" id="{D7347F58-1C35-4840-8C13-77CA5680AEC3}"/>
              </a:ext>
            </a:extLst>
          </p:cNvPr>
          <p:cNvSpPr txBox="1">
            <a:spLocks noChangeArrowheads="1"/>
          </p:cNvSpPr>
          <p:nvPr/>
        </p:nvSpPr>
        <p:spPr bwMode="auto">
          <a:xfrm>
            <a:off x="596638" y="3008062"/>
            <a:ext cx="1510605" cy="677108"/>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900 lbs. </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pic>
        <p:nvPicPr>
          <p:cNvPr id="16" name="Picture 3" descr="C:\Documents and Settings\DAWN\Local Settings\Temporary Internet Files\Content.IE5\KH5RVPRN\MPj03901490000[1].jpg">
            <a:extLst>
              <a:ext uri="{FF2B5EF4-FFF2-40B4-BE49-F238E27FC236}">
                <a16:creationId xmlns:a16="http://schemas.microsoft.com/office/drawing/2014/main" id="{3EC5ADF9-B97F-43B2-8253-38173458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95" y="4176516"/>
            <a:ext cx="1974253" cy="12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5">
            <a:extLst>
              <a:ext uri="{FF2B5EF4-FFF2-40B4-BE49-F238E27FC236}">
                <a16:creationId xmlns:a16="http://schemas.microsoft.com/office/drawing/2014/main" id="{850EDCA9-77C4-46F1-B523-E57A3F6DCE98}"/>
              </a:ext>
            </a:extLst>
          </p:cNvPr>
          <p:cNvSpPr txBox="1">
            <a:spLocks noChangeArrowheads="1"/>
          </p:cNvSpPr>
          <p:nvPr/>
        </p:nvSpPr>
        <p:spPr bwMode="auto">
          <a:xfrm>
            <a:off x="4988018" y="4464860"/>
            <a:ext cx="1510605" cy="707886"/>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286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9" name="TextBox 62">
            <a:extLst>
              <a:ext uri="{FF2B5EF4-FFF2-40B4-BE49-F238E27FC236}">
                <a16:creationId xmlns:a16="http://schemas.microsoft.com/office/drawing/2014/main" id="{5995D4D1-601F-4967-9531-D8A4930F186E}"/>
              </a:ext>
            </a:extLst>
          </p:cNvPr>
          <p:cNvSpPr txBox="1">
            <a:spLocks noChangeArrowheads="1"/>
          </p:cNvSpPr>
          <p:nvPr/>
        </p:nvSpPr>
        <p:spPr bwMode="auto">
          <a:xfrm>
            <a:off x="4944108" y="5435689"/>
            <a:ext cx="1829937" cy="646331"/>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Portland, ME Today</a:t>
            </a:r>
            <a:endParaRPr lang="en-US" altLang="en-US" sz="900" dirty="0">
              <a:latin typeface="+mn-lt"/>
            </a:endParaRPr>
          </a:p>
        </p:txBody>
      </p:sp>
      <p:sp>
        <p:nvSpPr>
          <p:cNvPr id="21" name="Arrow: Circular 20">
            <a:extLst>
              <a:ext uri="{FF2B5EF4-FFF2-40B4-BE49-F238E27FC236}">
                <a16:creationId xmlns:a16="http://schemas.microsoft.com/office/drawing/2014/main" id="{EE13F1DD-E40A-46A2-A638-367D595DD5D7}"/>
              </a:ext>
            </a:extLst>
          </p:cNvPr>
          <p:cNvSpPr/>
          <p:nvPr/>
        </p:nvSpPr>
        <p:spPr>
          <a:xfrm rot="2804078">
            <a:off x="3131671" y="2278651"/>
            <a:ext cx="2636382" cy="2262986"/>
          </a:xfrm>
          <a:prstGeom prst="circularArrow">
            <a:avLst>
              <a:gd name="adj1" fmla="val 12500"/>
              <a:gd name="adj2" fmla="val 958112"/>
              <a:gd name="adj3" fmla="val 20457681"/>
              <a:gd name="adj4" fmla="val 10727219"/>
              <a:gd name="adj5" fmla="val 1250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DF33AACE-774C-4166-A1F5-9271D473BF26}"/>
              </a:ext>
            </a:extLst>
          </p:cNvPr>
          <p:cNvSpPr txBox="1"/>
          <p:nvPr/>
        </p:nvSpPr>
        <p:spPr>
          <a:xfrm>
            <a:off x="4583698" y="2349262"/>
            <a:ext cx="1889636" cy="369332"/>
          </a:xfrm>
          <a:prstGeom prst="rect">
            <a:avLst/>
          </a:prstGeom>
          <a:noFill/>
        </p:spPr>
        <p:txBody>
          <a:bodyPr wrap="square" rtlCol="0">
            <a:spAutoFit/>
          </a:bodyPr>
          <a:lstStyle/>
          <a:p>
            <a:pPr algn="ctr"/>
            <a:r>
              <a:rPr lang="en-US" b="1" dirty="0">
                <a:solidFill>
                  <a:srgbClr val="00B050"/>
                </a:solidFill>
              </a:rPr>
              <a:t>SMART</a:t>
            </a:r>
          </a:p>
        </p:txBody>
      </p:sp>
      <p:sp>
        <p:nvSpPr>
          <p:cNvPr id="20" name="Arrow: Circular 19">
            <a:extLst>
              <a:ext uri="{FF2B5EF4-FFF2-40B4-BE49-F238E27FC236}">
                <a16:creationId xmlns:a16="http://schemas.microsoft.com/office/drawing/2014/main" id="{50DA65A9-DB96-4408-871E-9122415CE832}"/>
              </a:ext>
            </a:extLst>
          </p:cNvPr>
          <p:cNvSpPr/>
          <p:nvPr/>
        </p:nvSpPr>
        <p:spPr>
          <a:xfrm rot="1751762">
            <a:off x="1604948" y="1605385"/>
            <a:ext cx="2537018" cy="2262986"/>
          </a:xfrm>
          <a:prstGeom prst="circularArrow">
            <a:avLst>
              <a:gd name="adj1" fmla="val 12500"/>
              <a:gd name="adj2" fmla="val 958112"/>
              <a:gd name="adj3" fmla="val 20457681"/>
              <a:gd name="adj4" fmla="val 10727219"/>
              <a:gd name="adj5" fmla="val 12500"/>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itle 1">
            <a:extLst>
              <a:ext uri="{FF2B5EF4-FFF2-40B4-BE49-F238E27FC236}">
                <a16:creationId xmlns:a16="http://schemas.microsoft.com/office/drawing/2014/main" id="{F5069247-3BCB-4113-8CD6-811891E915DB}"/>
              </a:ext>
            </a:extLst>
          </p:cNvPr>
          <p:cNvSpPr txBox="1">
            <a:spLocks/>
          </p:cNvSpPr>
          <p:nvPr/>
        </p:nvSpPr>
        <p:spPr>
          <a:xfrm>
            <a:off x="304801" y="914400"/>
            <a:ext cx="8534398" cy="537215"/>
          </a:xfrm>
          <a:prstGeom prst="rect">
            <a:avLst/>
          </a:prstGeom>
          <a:no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t>Portland Maine along with 556 communities in New England throw away 40-60% less waste with SMART programs (there are no exceptions).</a:t>
            </a:r>
          </a:p>
        </p:txBody>
      </p:sp>
    </p:spTree>
    <p:extLst>
      <p:ext uri="{BB962C8B-B14F-4D97-AF65-F5344CB8AC3E}">
        <p14:creationId xmlns:p14="http://schemas.microsoft.com/office/powerpoint/2010/main" val="142733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C:\Documents and Settings\DAWN\Local Settings\Temporary Internet Files\Content.IE5\KH5RVPRN\MPj03901490000[1].jpg">
            <a:extLst>
              <a:ext uri="{FF2B5EF4-FFF2-40B4-BE49-F238E27FC236}">
                <a16:creationId xmlns:a16="http://schemas.microsoft.com/office/drawing/2014/main" id="{3928FE96-25A5-453C-8EFF-EC7EEC0C8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462" y="4697025"/>
            <a:ext cx="1974253" cy="7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a:extLst>
              <a:ext uri="{FF2B5EF4-FFF2-40B4-BE49-F238E27FC236}">
                <a16:creationId xmlns:a16="http://schemas.microsoft.com/office/drawing/2014/main" id="{9EF730B8-23CF-FF45-98EF-D7E9D4FA4D6B}"/>
              </a:ext>
            </a:extLst>
          </p:cNvPr>
          <p:cNvSpPr txBox="1">
            <a:spLocks/>
          </p:cNvSpPr>
          <p:nvPr/>
        </p:nvSpPr>
        <p:spPr>
          <a:xfrm>
            <a:off x="304801" y="297873"/>
            <a:ext cx="8839199" cy="6858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rgbClr val="1F497D"/>
                </a:solidFill>
              </a:rPr>
              <a:t>How Could NECCOG Reduce Waste?</a:t>
            </a:r>
          </a:p>
        </p:txBody>
      </p:sp>
      <p:sp>
        <p:nvSpPr>
          <p:cNvPr id="5" name="Slide Number Placeholder 5">
            <a:extLst>
              <a:ext uri="{FF2B5EF4-FFF2-40B4-BE49-F238E27FC236}">
                <a16:creationId xmlns:a16="http://schemas.microsoft.com/office/drawing/2014/main" id="{DD86EAAE-7161-48C9-B2C6-3BA9F64A4953}"/>
              </a:ext>
            </a:extLst>
          </p:cNvPr>
          <p:cNvSpPr>
            <a:spLocks noGrp="1"/>
          </p:cNvSpPr>
          <p:nvPr>
            <p:ph type="sldNum" sz="quarter" idx="12"/>
          </p:nvPr>
        </p:nvSpPr>
        <p:spPr>
          <a:xfrm>
            <a:off x="6553200" y="6356350"/>
            <a:ext cx="2133600" cy="365125"/>
          </a:xfrm>
        </p:spPr>
        <p:txBody>
          <a:bodyPr/>
          <a:lstStyle/>
          <a:p>
            <a:fld id="{044EB4EA-C9FB-4E78-B9D6-22570C50478E}" type="slidenum">
              <a:rPr lang="en-US" smtClean="0">
                <a:solidFill>
                  <a:prstClr val="black">
                    <a:tint val="75000"/>
                  </a:prstClr>
                </a:solidFill>
              </a:rPr>
              <a:pPr/>
              <a:t>9</a:t>
            </a:fld>
            <a:endParaRPr lang="en-US" dirty="0">
              <a:solidFill>
                <a:prstClr val="black">
                  <a:tint val="75000"/>
                </a:prstClr>
              </a:solidFill>
            </a:endParaRPr>
          </a:p>
        </p:txBody>
      </p:sp>
      <p:pic>
        <p:nvPicPr>
          <p:cNvPr id="6" name="Picture 3" descr="C:\Documents and Settings\DAWN\Local Settings\Temporary Internet Files\Content.IE5\KH5RVPRN\MPj03901490000[1].jpg">
            <a:extLst>
              <a:ext uri="{FF2B5EF4-FFF2-40B4-BE49-F238E27FC236}">
                <a16:creationId xmlns:a16="http://schemas.microsoft.com/office/drawing/2014/main" id="{28C69A02-AE26-44D8-9ED5-BAAACECF2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7146"/>
            <a:ext cx="2094280" cy="341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DAWN\Local Settings\Temporary Internet Files\Content.IE5\KH5RVPRN\MPj03901490000[1].jpg">
            <a:extLst>
              <a:ext uri="{FF2B5EF4-FFF2-40B4-BE49-F238E27FC236}">
                <a16:creationId xmlns:a16="http://schemas.microsoft.com/office/drawing/2014/main" id="{98534E3B-3AE3-488A-9068-E243D92C3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093" y="2535912"/>
            <a:ext cx="2025089" cy="289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67DC6788-A59A-4C08-A1C6-209096981E05}"/>
              </a:ext>
            </a:extLst>
          </p:cNvPr>
          <p:cNvCxnSpPr/>
          <p:nvPr/>
        </p:nvCxnSpPr>
        <p:spPr>
          <a:xfrm rot="5400000">
            <a:off x="4764173" y="5448405"/>
            <a:ext cx="1000293" cy="140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998852CA-F1E4-493A-86F0-71E3DB7D558A}"/>
              </a:ext>
            </a:extLst>
          </p:cNvPr>
          <p:cNvSpPr txBox="1">
            <a:spLocks noChangeArrowheads="1"/>
          </p:cNvSpPr>
          <p:nvPr/>
        </p:nvSpPr>
        <p:spPr bwMode="auto">
          <a:xfrm>
            <a:off x="2731001" y="5435689"/>
            <a:ext cx="1829937" cy="369332"/>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2020</a:t>
            </a:r>
            <a:endParaRPr lang="en-US" altLang="en-US" sz="900" dirty="0">
              <a:latin typeface="+mn-lt"/>
            </a:endParaRPr>
          </a:p>
        </p:txBody>
      </p:sp>
      <p:sp>
        <p:nvSpPr>
          <p:cNvPr id="11" name="TextBox 61">
            <a:extLst>
              <a:ext uri="{FF2B5EF4-FFF2-40B4-BE49-F238E27FC236}">
                <a16:creationId xmlns:a16="http://schemas.microsoft.com/office/drawing/2014/main" id="{C47950F1-918D-42B8-B351-0B014D450227}"/>
              </a:ext>
            </a:extLst>
          </p:cNvPr>
          <p:cNvSpPr txBox="1">
            <a:spLocks noChangeArrowheads="1"/>
          </p:cNvSpPr>
          <p:nvPr/>
        </p:nvSpPr>
        <p:spPr bwMode="auto">
          <a:xfrm>
            <a:off x="551302" y="5435689"/>
            <a:ext cx="1601276" cy="646331"/>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US Average, 1990</a:t>
            </a:r>
          </a:p>
        </p:txBody>
      </p:sp>
      <p:sp>
        <p:nvSpPr>
          <p:cNvPr id="14" name="TextBox 35">
            <a:extLst>
              <a:ext uri="{FF2B5EF4-FFF2-40B4-BE49-F238E27FC236}">
                <a16:creationId xmlns:a16="http://schemas.microsoft.com/office/drawing/2014/main" id="{C8FB5ABA-53B8-44E2-902E-18D52596BF80}"/>
              </a:ext>
            </a:extLst>
          </p:cNvPr>
          <p:cNvSpPr txBox="1">
            <a:spLocks noChangeArrowheads="1"/>
          </p:cNvSpPr>
          <p:nvPr/>
        </p:nvSpPr>
        <p:spPr bwMode="auto">
          <a:xfrm>
            <a:off x="2822334" y="3431330"/>
            <a:ext cx="1510605" cy="707886"/>
          </a:xfrm>
          <a:prstGeom prst="rect">
            <a:avLst/>
          </a:prstGeom>
          <a:solidFill>
            <a:srgbClr val="4F81BD">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740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5" name="TextBox 35">
            <a:extLst>
              <a:ext uri="{FF2B5EF4-FFF2-40B4-BE49-F238E27FC236}">
                <a16:creationId xmlns:a16="http://schemas.microsoft.com/office/drawing/2014/main" id="{D7347F58-1C35-4840-8C13-77CA5680AEC3}"/>
              </a:ext>
            </a:extLst>
          </p:cNvPr>
          <p:cNvSpPr txBox="1">
            <a:spLocks noChangeArrowheads="1"/>
          </p:cNvSpPr>
          <p:nvPr/>
        </p:nvSpPr>
        <p:spPr bwMode="auto">
          <a:xfrm>
            <a:off x="596638" y="3008062"/>
            <a:ext cx="1510605" cy="677108"/>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900 lbs. </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pic>
        <p:nvPicPr>
          <p:cNvPr id="16" name="Picture 3" descr="C:\Documents and Settings\DAWN\Local Settings\Temporary Internet Files\Content.IE5\KH5RVPRN\MPj03901490000[1].jpg">
            <a:extLst>
              <a:ext uri="{FF2B5EF4-FFF2-40B4-BE49-F238E27FC236}">
                <a16:creationId xmlns:a16="http://schemas.microsoft.com/office/drawing/2014/main" id="{3EC5ADF9-B97F-43B2-8253-38173458F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95" y="4176516"/>
            <a:ext cx="1974253" cy="12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5">
            <a:extLst>
              <a:ext uri="{FF2B5EF4-FFF2-40B4-BE49-F238E27FC236}">
                <a16:creationId xmlns:a16="http://schemas.microsoft.com/office/drawing/2014/main" id="{850EDCA9-77C4-46F1-B523-E57A3F6DCE98}"/>
              </a:ext>
            </a:extLst>
          </p:cNvPr>
          <p:cNvSpPr txBox="1">
            <a:spLocks noChangeArrowheads="1"/>
          </p:cNvSpPr>
          <p:nvPr/>
        </p:nvSpPr>
        <p:spPr bwMode="auto">
          <a:xfrm>
            <a:off x="4988018" y="4464860"/>
            <a:ext cx="1510605" cy="707886"/>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286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a:p>
            <a:pPr algn="ctr"/>
            <a:r>
              <a:rPr lang="en-US" altLang="en-US" sz="1600" b="1" dirty="0">
                <a:solidFill>
                  <a:schemeClr val="bg1"/>
                </a:solidFill>
                <a:effectLst>
                  <a:outerShdw blurRad="38100" dist="38100" dir="2700000" algn="tl">
                    <a:srgbClr val="000000">
                      <a:alpha val="43137"/>
                    </a:srgbClr>
                  </a:outerShdw>
                </a:effectLst>
                <a:latin typeface="Calibri" panose="020F0502020204030204" pitchFamily="34" charset="0"/>
              </a:rPr>
              <a:t>per person / yr</a:t>
            </a:r>
          </a:p>
        </p:txBody>
      </p:sp>
      <p:sp>
        <p:nvSpPr>
          <p:cNvPr id="19" name="TextBox 62">
            <a:extLst>
              <a:ext uri="{FF2B5EF4-FFF2-40B4-BE49-F238E27FC236}">
                <a16:creationId xmlns:a16="http://schemas.microsoft.com/office/drawing/2014/main" id="{5995D4D1-601F-4967-9531-D8A4930F186E}"/>
              </a:ext>
            </a:extLst>
          </p:cNvPr>
          <p:cNvSpPr txBox="1">
            <a:spLocks noChangeArrowheads="1"/>
          </p:cNvSpPr>
          <p:nvPr/>
        </p:nvSpPr>
        <p:spPr bwMode="auto">
          <a:xfrm>
            <a:off x="4944108" y="5435689"/>
            <a:ext cx="1829937" cy="646331"/>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Portland, ME Today</a:t>
            </a:r>
            <a:endParaRPr lang="en-US" altLang="en-US" sz="900" dirty="0">
              <a:latin typeface="+mn-lt"/>
            </a:endParaRPr>
          </a:p>
        </p:txBody>
      </p:sp>
      <p:sp>
        <p:nvSpPr>
          <p:cNvPr id="21" name="Arrow: Circular 20">
            <a:extLst>
              <a:ext uri="{FF2B5EF4-FFF2-40B4-BE49-F238E27FC236}">
                <a16:creationId xmlns:a16="http://schemas.microsoft.com/office/drawing/2014/main" id="{EE13F1DD-E40A-46A2-A638-367D595DD5D7}"/>
              </a:ext>
            </a:extLst>
          </p:cNvPr>
          <p:cNvSpPr/>
          <p:nvPr/>
        </p:nvSpPr>
        <p:spPr>
          <a:xfrm rot="2804078">
            <a:off x="3131671" y="2278651"/>
            <a:ext cx="2636382" cy="2262986"/>
          </a:xfrm>
          <a:prstGeom prst="circularArrow">
            <a:avLst>
              <a:gd name="adj1" fmla="val 12500"/>
              <a:gd name="adj2" fmla="val 958112"/>
              <a:gd name="adj3" fmla="val 20457681"/>
              <a:gd name="adj4" fmla="val 10727219"/>
              <a:gd name="adj5" fmla="val 1250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DF33AACE-774C-4166-A1F5-9271D473BF26}"/>
              </a:ext>
            </a:extLst>
          </p:cNvPr>
          <p:cNvSpPr txBox="1"/>
          <p:nvPr/>
        </p:nvSpPr>
        <p:spPr>
          <a:xfrm>
            <a:off x="4583698" y="2349262"/>
            <a:ext cx="1889636" cy="369332"/>
          </a:xfrm>
          <a:prstGeom prst="rect">
            <a:avLst/>
          </a:prstGeom>
          <a:noFill/>
        </p:spPr>
        <p:txBody>
          <a:bodyPr wrap="square" rtlCol="0">
            <a:spAutoFit/>
          </a:bodyPr>
          <a:lstStyle/>
          <a:p>
            <a:pPr algn="ctr"/>
            <a:r>
              <a:rPr lang="en-US" b="1" dirty="0">
                <a:solidFill>
                  <a:srgbClr val="00B050"/>
                </a:solidFill>
              </a:rPr>
              <a:t>SMART</a:t>
            </a:r>
          </a:p>
        </p:txBody>
      </p:sp>
      <p:sp>
        <p:nvSpPr>
          <p:cNvPr id="20" name="Arrow: Circular 19">
            <a:extLst>
              <a:ext uri="{FF2B5EF4-FFF2-40B4-BE49-F238E27FC236}">
                <a16:creationId xmlns:a16="http://schemas.microsoft.com/office/drawing/2014/main" id="{50DA65A9-DB96-4408-871E-9122415CE832}"/>
              </a:ext>
            </a:extLst>
          </p:cNvPr>
          <p:cNvSpPr/>
          <p:nvPr/>
        </p:nvSpPr>
        <p:spPr>
          <a:xfrm rot="1751762">
            <a:off x="1604948" y="1605385"/>
            <a:ext cx="2537018" cy="2262986"/>
          </a:xfrm>
          <a:prstGeom prst="circularArrow">
            <a:avLst>
              <a:gd name="adj1" fmla="val 12500"/>
              <a:gd name="adj2" fmla="val 958112"/>
              <a:gd name="adj3" fmla="val 20457681"/>
              <a:gd name="adj4" fmla="val 10727219"/>
              <a:gd name="adj5" fmla="val 12500"/>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itle 1">
            <a:extLst>
              <a:ext uri="{FF2B5EF4-FFF2-40B4-BE49-F238E27FC236}">
                <a16:creationId xmlns:a16="http://schemas.microsoft.com/office/drawing/2014/main" id="{F5069247-3BCB-4113-8CD6-811891E915DB}"/>
              </a:ext>
            </a:extLst>
          </p:cNvPr>
          <p:cNvSpPr txBox="1">
            <a:spLocks/>
          </p:cNvSpPr>
          <p:nvPr/>
        </p:nvSpPr>
        <p:spPr>
          <a:xfrm>
            <a:off x="304801" y="914400"/>
            <a:ext cx="8534398" cy="537215"/>
          </a:xfrm>
          <a:prstGeom prst="rect">
            <a:avLst/>
          </a:prstGeom>
          <a:noFill/>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t>Curbside food waste collection—and other new program types—can reduce per capita waste even more.</a:t>
            </a:r>
          </a:p>
        </p:txBody>
      </p:sp>
      <p:sp>
        <p:nvSpPr>
          <p:cNvPr id="25" name="TextBox 35">
            <a:extLst>
              <a:ext uri="{FF2B5EF4-FFF2-40B4-BE49-F238E27FC236}">
                <a16:creationId xmlns:a16="http://schemas.microsoft.com/office/drawing/2014/main" id="{D8EEC567-D2C5-4E8E-BC68-9B645B7CFAC9}"/>
              </a:ext>
            </a:extLst>
          </p:cNvPr>
          <p:cNvSpPr txBox="1">
            <a:spLocks noChangeArrowheads="1"/>
          </p:cNvSpPr>
          <p:nvPr/>
        </p:nvSpPr>
        <p:spPr bwMode="auto">
          <a:xfrm>
            <a:off x="7128285" y="4835524"/>
            <a:ext cx="1510605" cy="461665"/>
          </a:xfrm>
          <a:prstGeom prst="rect">
            <a:avLst/>
          </a:prstGeom>
          <a:solidFill>
            <a:srgbClr val="376092">
              <a:alpha val="74902"/>
            </a:srgbClr>
          </a:solid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sz="2200" b="1" dirty="0">
                <a:solidFill>
                  <a:schemeClr val="bg1"/>
                </a:solidFill>
                <a:effectLst>
                  <a:outerShdw blurRad="38100" dist="38100" dir="2700000" algn="tl">
                    <a:srgbClr val="000000">
                      <a:alpha val="43137"/>
                    </a:srgbClr>
                  </a:outerShdw>
                </a:effectLst>
                <a:latin typeface="Calibri" panose="020F0502020204030204" pitchFamily="34" charset="0"/>
              </a:rPr>
              <a:t>150 lbs</a:t>
            </a:r>
            <a:r>
              <a:rPr lang="en-US" altLang="en-US" sz="2400" b="1" dirty="0">
                <a:solidFill>
                  <a:schemeClr val="bg1"/>
                </a:solidFill>
                <a:effectLst>
                  <a:outerShdw blurRad="38100" dist="38100" dir="2700000" algn="tl">
                    <a:srgbClr val="000000">
                      <a:alpha val="43137"/>
                    </a:srgbClr>
                  </a:outerShdw>
                </a:effectLst>
                <a:latin typeface="Calibri" panose="020F0502020204030204" pitchFamily="34" charset="0"/>
              </a:rPr>
              <a:t>.</a:t>
            </a:r>
          </a:p>
        </p:txBody>
      </p:sp>
      <p:sp>
        <p:nvSpPr>
          <p:cNvPr id="27" name="TextBox 62">
            <a:extLst>
              <a:ext uri="{FF2B5EF4-FFF2-40B4-BE49-F238E27FC236}">
                <a16:creationId xmlns:a16="http://schemas.microsoft.com/office/drawing/2014/main" id="{132A4A4E-1981-44A5-80DD-AA32DF381AC1}"/>
              </a:ext>
            </a:extLst>
          </p:cNvPr>
          <p:cNvSpPr txBox="1">
            <a:spLocks noChangeArrowheads="1"/>
          </p:cNvSpPr>
          <p:nvPr/>
        </p:nvSpPr>
        <p:spPr bwMode="auto">
          <a:xfrm>
            <a:off x="6962262" y="5459577"/>
            <a:ext cx="2105538" cy="646331"/>
          </a:xfrm>
          <a:prstGeom prst="rect">
            <a:avLst/>
          </a:prstGeom>
          <a:noFill/>
          <a:ln>
            <a:noFill/>
          </a:ln>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r>
              <a:rPr lang="en-US" altLang="en-US" b="1" dirty="0">
                <a:latin typeface="+mn-lt"/>
              </a:rPr>
              <a:t>SMART w/Curbside Food Waste</a:t>
            </a:r>
            <a:endParaRPr lang="en-US" altLang="en-US" sz="900" dirty="0">
              <a:latin typeface="+mn-lt"/>
            </a:endParaRPr>
          </a:p>
        </p:txBody>
      </p:sp>
      <p:sp>
        <p:nvSpPr>
          <p:cNvPr id="28" name="Arrow: Circular 27">
            <a:extLst>
              <a:ext uri="{FF2B5EF4-FFF2-40B4-BE49-F238E27FC236}">
                <a16:creationId xmlns:a16="http://schemas.microsoft.com/office/drawing/2014/main" id="{798455F1-6793-4719-8BBF-541E022CFB4A}"/>
              </a:ext>
            </a:extLst>
          </p:cNvPr>
          <p:cNvSpPr/>
          <p:nvPr/>
        </p:nvSpPr>
        <p:spPr>
          <a:xfrm rot="1796765">
            <a:off x="4972538" y="2944230"/>
            <a:ext cx="2636382" cy="2262986"/>
          </a:xfrm>
          <a:prstGeom prst="circularArrow">
            <a:avLst>
              <a:gd name="adj1" fmla="val 12500"/>
              <a:gd name="adj2" fmla="val 958112"/>
              <a:gd name="adj3" fmla="val 20457681"/>
              <a:gd name="adj4" fmla="val 10727219"/>
              <a:gd name="adj5" fmla="val 12500"/>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891E315C-2E7F-4F84-A8E2-643E8099FB73}"/>
              </a:ext>
            </a:extLst>
          </p:cNvPr>
          <p:cNvSpPr txBox="1"/>
          <p:nvPr/>
        </p:nvSpPr>
        <p:spPr>
          <a:xfrm>
            <a:off x="6797164" y="2736878"/>
            <a:ext cx="1889636" cy="646331"/>
          </a:xfrm>
          <a:prstGeom prst="rect">
            <a:avLst/>
          </a:prstGeom>
          <a:noFill/>
        </p:spPr>
        <p:txBody>
          <a:bodyPr wrap="square" rtlCol="0">
            <a:spAutoFit/>
          </a:bodyPr>
          <a:lstStyle/>
          <a:p>
            <a:pPr algn="ctr"/>
            <a:r>
              <a:rPr lang="en-US" b="1" dirty="0">
                <a:solidFill>
                  <a:srgbClr val="00B050"/>
                </a:solidFill>
              </a:rPr>
              <a:t>Curbside Food Waste Collection</a:t>
            </a:r>
          </a:p>
        </p:txBody>
      </p:sp>
    </p:spTree>
    <p:extLst>
      <p:ext uri="{BB962C8B-B14F-4D97-AF65-F5344CB8AC3E}">
        <p14:creationId xmlns:p14="http://schemas.microsoft.com/office/powerpoint/2010/main" val="315111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5BD3E73F1A344954D5D94AC8E2366" ma:contentTypeVersion="6" ma:contentTypeDescription="Create a new document." ma:contentTypeScope="" ma:versionID="15bb268d518cbb9eafb390d6f955d5da">
  <xsd:schema xmlns:xsd="http://www.w3.org/2001/XMLSchema" xmlns:xs="http://www.w3.org/2001/XMLSchema" xmlns:p="http://schemas.microsoft.com/office/2006/metadata/properties" xmlns:ns2="d15fe334-caf5-449c-80e8-7bea911a1600" xmlns:ns3="68140c85-127f-4245-b872-b944b49971ab" targetNamespace="http://schemas.microsoft.com/office/2006/metadata/properties" ma:root="true" ma:fieldsID="7c72f7026f7c3f0b59f2cd440166d429" ns2:_="" ns3:_="">
    <xsd:import namespace="d15fe334-caf5-449c-80e8-7bea911a1600"/>
    <xsd:import namespace="68140c85-127f-4245-b872-b944b4997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fe334-caf5-449c-80e8-7bea911a1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40c85-127f-4245-b872-b944b49971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2003BF-727B-4889-9C10-B0295E347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5fe334-caf5-449c-80e8-7bea911a1600"/>
    <ds:schemaRef ds:uri="68140c85-127f-4245-b872-b944b4997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44C205-5FEA-4D1A-9449-8B842F82A4F7}">
  <ds:schemaRefs>
    <ds:schemaRef ds:uri="http://schemas.microsoft.com/sharepoint/v3/contenttype/forms"/>
  </ds:schemaRefs>
</ds:datastoreItem>
</file>

<file path=customXml/itemProps3.xml><?xml version="1.0" encoding="utf-8"?>
<ds:datastoreItem xmlns:ds="http://schemas.openxmlformats.org/officeDocument/2006/customXml" ds:itemID="{06689EFC-F29B-4EE6-9E6F-81144BFF412D}">
  <ds:schemaRefs>
    <ds:schemaRef ds:uri="http://purl.org/dc/elements/1.1/"/>
    <ds:schemaRef ds:uri="68140c85-127f-4245-b872-b944b49971ab"/>
    <ds:schemaRef ds:uri="http://schemas.microsoft.com/office/2006/documentManagement/types"/>
    <ds:schemaRef ds:uri="http://schemas.microsoft.com/office/2006/metadata/properties"/>
    <ds:schemaRef ds:uri="http://purl.org/dc/dcmitype/"/>
    <ds:schemaRef ds:uri="d15fe334-caf5-449c-80e8-7bea911a1600"/>
    <ds:schemaRef ds:uri="http://schemas.openxmlformats.org/package/2006/metadata/core-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159124</TotalTime>
  <Words>1974</Words>
  <Application>Microsoft Office PowerPoint</Application>
  <PresentationFormat>On-screen Show (4:3)</PresentationFormat>
  <Paragraphs>449</Paragraphs>
  <Slides>29</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 Waste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Money and Reduce Trash (SMART)</dc:title>
  <dc:creator>Kristen Brown</dc:creator>
  <cp:lastModifiedBy>Gould, Sandra L</cp:lastModifiedBy>
  <cp:revision>495</cp:revision>
  <cp:lastPrinted>2019-10-07T18:31:12Z</cp:lastPrinted>
  <dcterms:created xsi:type="dcterms:W3CDTF">2017-03-09T17:28:59Z</dcterms:created>
  <dcterms:modified xsi:type="dcterms:W3CDTF">2020-01-09T15:22:22Z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0x010100EC45BD3E73F1A344954D5D94AC8E2366</vt:lpwstr>
  </property>
</Properties>
</file>