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9" r:id="rId4"/>
    <p:sldId id="279" r:id="rId5"/>
    <p:sldId id="258" r:id="rId6"/>
    <p:sldId id="271" r:id="rId7"/>
    <p:sldId id="259" r:id="rId8"/>
    <p:sldId id="260" r:id="rId9"/>
    <p:sldId id="319" r:id="rId10"/>
    <p:sldId id="286" r:id="rId11"/>
    <p:sldId id="313" r:id="rId12"/>
    <p:sldId id="282" r:id="rId13"/>
    <p:sldId id="283" r:id="rId14"/>
    <p:sldId id="292" r:id="rId15"/>
    <p:sldId id="329" r:id="rId16"/>
    <p:sldId id="284" r:id="rId17"/>
    <p:sldId id="291" r:id="rId18"/>
    <p:sldId id="323" r:id="rId19"/>
    <p:sldId id="287" r:id="rId20"/>
    <p:sldId id="288" r:id="rId21"/>
    <p:sldId id="289" r:id="rId22"/>
    <p:sldId id="330" r:id="rId23"/>
    <p:sldId id="300" r:id="rId24"/>
    <p:sldId id="301" r:id="rId25"/>
    <p:sldId id="302" r:id="rId26"/>
    <p:sldId id="299" r:id="rId27"/>
    <p:sldId id="303" r:id="rId28"/>
    <p:sldId id="308" r:id="rId29"/>
    <p:sldId id="309" r:id="rId30"/>
    <p:sldId id="325" r:id="rId31"/>
    <p:sldId id="324" r:id="rId32"/>
    <p:sldId id="310" r:id="rId33"/>
    <p:sldId id="328" r:id="rId34"/>
    <p:sldId id="331" r:id="rId35"/>
    <p:sldId id="332" r:id="rId36"/>
    <p:sldId id="317" r:id="rId37"/>
    <p:sldId id="320" r:id="rId38"/>
    <p:sldId id="333" r:id="rId39"/>
    <p:sldId id="262" r:id="rId40"/>
    <p:sldId id="337" r:id="rId41"/>
    <p:sldId id="266" r:id="rId42"/>
    <p:sldId id="32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  <a:srgbClr val="1B365D"/>
    <a:srgbClr val="878185"/>
    <a:srgbClr val="6D9B86"/>
    <a:srgbClr val="E32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C2D-44C3-BE52-F2B6A18429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2D-44C3-BE52-F2B6A18429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C2D-44C3-BE52-F2B6A18429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C2D-44C3-BE52-F2B6A18429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C2D-44C3-BE52-F2B6A18429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C2D-44C3-BE52-F2B6A18429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C2D-44C3-BE52-F2B6A18429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2D-44C3-BE52-F2B6A18429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2D-44C3-BE52-F2B6A18429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2D-44C3-BE52-F2B6A1842969}"/>
              </c:ext>
            </c:extLst>
          </c:dPt>
          <c:dLbls>
            <c:dLbl>
              <c:idx val="0"/>
              <c:layout>
                <c:manualLayout>
                  <c:x val="6.249999999999885E-3"/>
                  <c:y val="2.34374985582247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D-44C3-BE52-F2B6A1842969}"/>
                </c:ext>
              </c:extLst>
            </c:dLbl>
            <c:dLbl>
              <c:idx val="1"/>
              <c:layout>
                <c:manualLayout>
                  <c:x val="3.125E-2"/>
                  <c:y val="-1.6406248990757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2D-44C3-BE52-F2B6A1842969}"/>
                </c:ext>
              </c:extLst>
            </c:dLbl>
            <c:dLbl>
              <c:idx val="2"/>
              <c:layout>
                <c:manualLayout>
                  <c:x val="5.7060903101398143E-2"/>
                  <c:y val="-2.6648008309772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2D-44C3-BE52-F2B6A1842969}"/>
                </c:ext>
              </c:extLst>
            </c:dLbl>
            <c:dLbl>
              <c:idx val="3"/>
              <c:layout>
                <c:manualLayout>
                  <c:x val="4.3749999999999886E-2"/>
                  <c:y val="-1.7187300393537351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D-44C3-BE52-F2B6A1842969}"/>
                </c:ext>
              </c:extLst>
            </c:dLbl>
            <c:dLbl>
              <c:idx val="4"/>
              <c:layout>
                <c:manualLayout>
                  <c:x val="-8.2812499999999997E-2"/>
                  <c:y val="-2.578124841404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2D-44C3-BE52-F2B6A1842969}"/>
                </c:ext>
              </c:extLst>
            </c:dLbl>
            <c:dLbl>
              <c:idx val="5"/>
              <c:layout>
                <c:manualLayout>
                  <c:x val="-2.3437500000000014E-2"/>
                  <c:y val="9.3749994232898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2D-44C3-BE52-F2B6A1842969}"/>
                </c:ext>
              </c:extLst>
            </c:dLbl>
            <c:dLbl>
              <c:idx val="6"/>
              <c:layout>
                <c:manualLayout>
                  <c:x val="0"/>
                  <c:y val="9.944791134686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2D-44C3-BE52-F2B6A1842969}"/>
                </c:ext>
              </c:extLst>
            </c:dLbl>
            <c:dLbl>
              <c:idx val="7"/>
              <c:layout>
                <c:manualLayout>
                  <c:x val="-3.2812500000000001E-2"/>
                  <c:y val="6.5624995963029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D-44C3-BE52-F2B6A1842969}"/>
                </c:ext>
              </c:extLst>
            </c:dLbl>
            <c:dLbl>
              <c:idx val="8"/>
              <c:layout>
                <c:manualLayout>
                  <c:x val="-4.6874999999999712E-3"/>
                  <c:y val="-5.6249996539739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D-44C3-BE52-F2B6A1842969}"/>
                </c:ext>
              </c:extLst>
            </c:dLbl>
            <c:dLbl>
              <c:idx val="9"/>
              <c:layout>
                <c:manualLayout>
                  <c:x val="2.1874999999999999E-2"/>
                  <c:y val="-2.3437498558224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D-44C3-BE52-F2B6A184296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Food Waste</c:v>
                </c:pt>
                <c:pt idx="5">
                  <c:v>Other Organics</c:v>
                </c:pt>
                <c:pt idx="6">
                  <c:v>C&amp;D Debris</c:v>
                </c:pt>
                <c:pt idx="7">
                  <c:v>Household Hazardous Waste</c:v>
                </c:pt>
                <c:pt idx="8">
                  <c:v>Electronics</c:v>
                </c:pt>
                <c:pt idx="9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0.11799999999999999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0.223</c:v>
                </c:pt>
                <c:pt idx="5">
                  <c:v>0.111</c:v>
                </c:pt>
                <c:pt idx="6">
                  <c:v>0.11899999999999999</c:v>
                </c:pt>
                <c:pt idx="7">
                  <c:v>7.0000000000000001E-3</c:v>
                </c:pt>
                <c:pt idx="8">
                  <c:v>5.0000000000000001E-3</c:v>
                </c:pt>
                <c:pt idx="9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D-44C3-BE52-F2B6A18429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C2D-44C3-BE52-F2B6A18429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2D-44C3-BE52-F2B6A18429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C2D-44C3-BE52-F2B6A18429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C2D-44C3-BE52-F2B6A18429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C2D-44C3-BE52-F2B6A18429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C2D-44C3-BE52-F2B6A18429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C2D-44C3-BE52-F2B6A18429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2D-44C3-BE52-F2B6A18429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2D-44C3-BE52-F2B6A18429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2D-44C3-BE52-F2B6A1842969}"/>
              </c:ext>
            </c:extLst>
          </c:dPt>
          <c:dLbls>
            <c:dLbl>
              <c:idx val="0"/>
              <c:layout>
                <c:manualLayout>
                  <c:x val="8.6424898418309845E-2"/>
                  <c:y val="-4.2465636132635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D-44C3-BE52-F2B6A1842969}"/>
                </c:ext>
              </c:extLst>
            </c:dLbl>
            <c:dLbl>
              <c:idx val="1"/>
              <c:layout>
                <c:manualLayout>
                  <c:x val="-3.1432244438832899E-2"/>
                  <c:y val="4.2907244153191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2D-44C3-BE52-F2B6A1842969}"/>
                </c:ext>
              </c:extLst>
            </c:dLbl>
            <c:dLbl>
              <c:idx val="2"/>
              <c:layout>
                <c:manualLayout>
                  <c:x val="-8.2880787860701091E-2"/>
                  <c:y val="3.9255891350242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2D-44C3-BE52-F2B6A1842969}"/>
                </c:ext>
              </c:extLst>
            </c:dLbl>
            <c:dLbl>
              <c:idx val="3"/>
              <c:layout>
                <c:manualLayout>
                  <c:x val="-0.16470478180023415"/>
                  <c:y val="0.11282990698198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D-44C3-BE52-F2B6A1842969}"/>
                </c:ext>
              </c:extLst>
            </c:dLbl>
            <c:dLbl>
              <c:idx val="4"/>
              <c:layout>
                <c:manualLayout>
                  <c:x val="-0.17173377562498568"/>
                  <c:y val="6.68948459045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2D-44C3-BE52-F2B6A1842969}"/>
                </c:ext>
              </c:extLst>
            </c:dLbl>
            <c:dLbl>
              <c:idx val="5"/>
              <c:layout>
                <c:manualLayout>
                  <c:x val="-0.13422465049011734"/>
                  <c:y val="9.37495945872313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2D-44C3-BE52-F2B6A1842969}"/>
                </c:ext>
              </c:extLst>
            </c:dLbl>
            <c:dLbl>
              <c:idx val="6"/>
              <c:layout>
                <c:manualLayout>
                  <c:x val="3.3728105415394505E-2"/>
                  <c:y val="-2.5687745598109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2D-44C3-BE52-F2B6A1842969}"/>
                </c:ext>
              </c:extLst>
            </c:dLbl>
            <c:dLbl>
              <c:idx val="7"/>
              <c:layout>
                <c:manualLayout>
                  <c:x val="0.14211462087647209"/>
                  <c:y val="-1.4504174503238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D-44C3-BE52-F2B6A1842969}"/>
                </c:ext>
              </c:extLst>
            </c:dLbl>
            <c:dLbl>
              <c:idx val="8"/>
              <c:layout>
                <c:manualLayout>
                  <c:x val="0.24895686508574183"/>
                  <c:y val="-9.90410375255125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D-44C3-BE52-F2B6A1842969}"/>
                </c:ext>
              </c:extLst>
            </c:dLbl>
            <c:dLbl>
              <c:idx val="9"/>
              <c:layout>
                <c:manualLayout>
                  <c:x val="2.1874999999999999E-2"/>
                  <c:y val="-2.3437498558224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D-44C3-BE52-F2B6A184296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D-44C3-BE52-F2B6A18429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D-4C12-893C-17B1EE6D2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D-4C12-893C-17B1EE6D2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D-4C12-893C-17B1EE6D2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DD-4C12-893C-17B1EE6D2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DD-4C12-893C-17B1EE6D21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DD-4C12-893C-17B1EE6D21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DD-4C12-893C-17B1EE6D21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2DD-4C12-893C-17B1EE6D21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2DD-4C12-893C-17B1EE6D21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2DD-4C12-893C-17B1EE6D21CD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2DD-4C12-893C-17B1EE6D21C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D-4C12-893C-17B1EE6D2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D-4C12-893C-17B1EE6D2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D-4C12-893C-17B1EE6D2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DD-4C12-893C-17B1EE6D2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DD-4C12-893C-17B1EE6D21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DD-4C12-893C-17B1EE6D21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DD-4C12-893C-17B1EE6D21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2DD-4C12-893C-17B1EE6D21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2DD-4C12-893C-17B1EE6D21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2DD-4C12-893C-17B1EE6D21CD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2DD-4C12-893C-17B1EE6D21C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42-4C97-9B29-A47446715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42-4C97-9B29-A47446715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42-4C97-9B29-A47446715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42-4C97-9B29-A47446715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42-4C97-9B29-A474467150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B42-4C97-9B29-A474467150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B42-4C97-9B29-A474467150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B42-4C97-9B29-A474467150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B42-4C97-9B29-A4744671504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42-4C97-9B29-A4744671504E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42-4C97-9B29-A474467150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89-4ACE-8BCC-6DE99BF37B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89-4ACE-8BCC-6DE99BF37B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89-4ACE-8BCC-6DE99BF37B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89-4ACE-8BCC-6DE99BF37B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89-4ACE-8BCC-6DE99BF37B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89-4ACE-8BCC-6DE99BF37B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89-4ACE-8BCC-6DE99BF37B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989-4ACE-8BCC-6DE99BF37B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989-4ACE-8BCC-6DE99BF37B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989-4ACE-8BCC-6DE99BF37B77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989-4ACE-8BCC-6DE99BF37B7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66-426C-9538-2E1FDE789F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66-426C-9538-2E1FDE789F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66-426C-9538-2E1FDE789F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66-426C-9538-2E1FDE789F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66-426C-9538-2E1FDE789F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66-426C-9538-2E1FDE789F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66-426C-9538-2E1FDE789F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766-426C-9538-2E1FDE789F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766-426C-9538-2E1FDE789F3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766-426C-9538-2E1FDE789F33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Food Waste</c:v>
                </c:pt>
                <c:pt idx="5">
                  <c:v>Other Organics</c:v>
                </c:pt>
                <c:pt idx="6">
                  <c:v>C&amp;D Debris</c:v>
                </c:pt>
                <c:pt idx="7">
                  <c:v>Household Hazardous Waste</c:v>
                </c:pt>
                <c:pt idx="8">
                  <c:v>Electronics</c:v>
                </c:pt>
                <c:pt idx="9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0.11799999999999999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0.223</c:v>
                </c:pt>
                <c:pt idx="5">
                  <c:v>0.111</c:v>
                </c:pt>
                <c:pt idx="6">
                  <c:v>0.11899999999999999</c:v>
                </c:pt>
                <c:pt idx="7">
                  <c:v>7.0000000000000001E-3</c:v>
                </c:pt>
                <c:pt idx="8">
                  <c:v>5.0000000000000001E-3</c:v>
                </c:pt>
                <c:pt idx="9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766-426C-9538-2E1FDE789F3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6474369275267"/>
          <c:y val="8.447252622981323E-2"/>
          <c:w val="0.52047645829985534"/>
          <c:h val="0.713202254127400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42-4C97-9B29-A47446715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42-4C97-9B29-A47446715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42-4C97-9B29-A47446715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42-4C97-9B29-A47446715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42-4C97-9B29-A474467150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B42-4C97-9B29-A474467150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B42-4C97-9B29-A474467150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B42-4C97-9B29-A474467150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B42-4C97-9B29-A4744671504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42-4C97-9B29-A4744671504E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9"/>
                <c:pt idx="0">
                  <c:v>Paper</c:v>
                </c:pt>
                <c:pt idx="1">
                  <c:v>Plastic</c:v>
                </c:pt>
                <c:pt idx="2">
                  <c:v>Glass</c:v>
                </c:pt>
                <c:pt idx="3">
                  <c:v>Metal</c:v>
                </c:pt>
                <c:pt idx="4">
                  <c:v>Organic Waste</c:v>
                </c:pt>
                <c:pt idx="5">
                  <c:v>C&amp;D Materials</c:v>
                </c:pt>
                <c:pt idx="6">
                  <c:v>Household Hazardous Waste</c:v>
                </c:pt>
                <c:pt idx="7">
                  <c:v>Electronics</c:v>
                </c:pt>
                <c:pt idx="8">
                  <c:v>Other Wastes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0.61099999999999999</c:v>
                </c:pt>
                <c:pt idx="1">
                  <c:v>0.106</c:v>
                </c:pt>
                <c:pt idx="2">
                  <c:v>0.17699999999999999</c:v>
                </c:pt>
                <c:pt idx="3">
                  <c:v>4.5999999999999999E-2</c:v>
                </c:pt>
                <c:pt idx="4">
                  <c:v>1.7999999999999999E-2</c:v>
                </c:pt>
                <c:pt idx="5">
                  <c:v>1.2E-2</c:v>
                </c:pt>
                <c:pt idx="6">
                  <c:v>6.0000000000000001E-3</c:v>
                </c:pt>
                <c:pt idx="7">
                  <c:v>5.0000000000000001E-3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42-4C97-9B29-A474467150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0815A-1A1D-6B46-B6E3-4EDF4F74B91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371A3-C93D-0045-B678-F68153254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371A3-C93D-0045-B678-F68153254C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FAAF-9689-45FC-A9E3-9C74E8B3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5A145-18D1-42BC-9BFC-8A806ABCE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78536-93AC-40B3-843D-D23625D5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6C73F-2EB3-414C-8781-5C7DE803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436D6-B515-4A38-BD02-48B0724A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E1C8-CFF8-4E5F-AC1C-39D2C45A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51F28-4D12-4D5D-9910-B2E9B033F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FF24-974D-4519-9672-9A89CEF1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00CF-1615-450B-AAEA-AF9ECBDC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23A4F-9BF7-4DF1-ADAC-5981C132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527CB-7B5F-4844-A3B6-638226D46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7099B-65C3-43BE-B118-A83CC4E51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C69F-10EB-4450-9CA3-5ACCF2EF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5642-A7DD-49F0-8C0F-CA09B4EE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2572-3C5A-47C6-B6A2-67E8F959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CDA0-A761-4818-8EC6-E38E99AF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66B2-2ECD-4AC9-BAED-C6E0C14B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F79C8-7538-45B7-B126-F1D2D0F3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91C1-D8B7-45CA-83A9-5F4066AA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09EE-51B7-48D2-AA54-D5585849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D974-18D6-49D0-823B-7370F924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84C9D-1193-45DD-94D7-1579CC18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D50DC-AD0F-40B6-9370-FB588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CC45-66E5-4FE5-A987-5419C971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C271-0933-4CDB-BF9B-34ACEDB4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37D0-D37D-4C3A-9540-D2396E3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8232-A8C1-4C9D-8B5A-BC5FAF74F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571D7-E0AC-4A21-9080-9624EF711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B0FD2-4F92-4667-A6E1-914A602A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EDF10-3C51-489E-AF46-70F73F99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DEA82-8A88-4E62-ADEA-AE19149B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1E47-B2F0-40F3-9A65-D718FBE9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7641-CC82-4033-836C-E05B9344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8CDF-CB8F-4E13-A419-112AB647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79EF8-414D-4173-AB47-2DA2190DE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922D2-30DE-4B28-86D4-5A07FEBD4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D0951-9290-4C3D-BEEB-087E4AAC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E6815-A365-4152-AE37-B99C8D26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3E6B6-1316-4F76-8E3D-F578F732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AD0A-6010-42ED-8417-194EA9C2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02E45-52DE-405D-B29D-3AA6E0A5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06610-58EB-40C8-8F69-8167D4C0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9D239-B0A7-4F3B-BFE8-050C0CF3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74AD8-EEC2-46B9-AAE5-0E63766E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57D38-92E2-485D-8B74-E8E18164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98486-4CFA-4695-B4A0-7CABB1E5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6A06-444C-4107-B00B-22CC52CA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CE4D-AA59-4782-BD75-93712392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E81AA-7CC9-4241-A7F2-A4C2F8E3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6DB9C-977C-49D5-BEFB-6D71A050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F06B4-5A4E-460C-989F-5C3A29E6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461AC-27DF-409D-B693-F4726201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B293-B275-484E-B3D8-9FE9F3C9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83CA4-7EC5-4C5F-9D98-4F205C7D6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D038A-27D1-4159-88E6-0DE45329F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358E0-6C1D-43A6-9416-F137B657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07E5B-EBFF-4CBD-9E8F-B7CF2429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E0043-840B-4E54-9EE7-6A8B67D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B87B3-EC12-4E77-ABA9-B6E1C6F0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B2A39-B9B4-4FC4-A052-111A58EB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6F96-4E76-4F31-9E25-8A8A4B6D1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9A39-9776-4DA4-B921-13D020997B7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B700-8A8C-4551-BD53-997779205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4483D-500A-47A6-83A0-7C23DF10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0CE5-19E7-4326-BAB2-801F448E8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comena.org/plastic-water-bottl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Green-Oregon-Outline.gi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tor.org/mental-health-connecticut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melissa.depperfamily.net/blo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partof.com/gallery/clipart/state_of_maine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aheirloom.com/products/vermont-shaped-mini-cutting-boa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rueactivist.com/5-facts-you-probably-didnt-know-about-plastic-waste-watch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almen.com/find-a-dealer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Green-Oregon-Outline.gi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recycling_symbol2.svg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dianexpress.com/article/technology/science/10-rivers-including-ganga-are-source-to-95-per-cent-of-plastic-in-seas-4899197/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oggybloggyogwr.com/2018/07/can-bridgend-become-a-plastic-free-county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63E78-D8AA-478D-85BA-E825EE10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0DDA3-098A-498C-8162-1FFB362122C4}"/>
              </a:ext>
            </a:extLst>
          </p:cNvPr>
          <p:cNvSpPr txBox="1"/>
          <p:nvPr/>
        </p:nvSpPr>
        <p:spPr>
          <a:xfrm>
            <a:off x="888022" y="566678"/>
            <a:ext cx="103322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Tackling Connecticut’s Rising Waste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C3875-EF8B-4A9D-AAF7-34AA56C5308D}"/>
              </a:ext>
            </a:extLst>
          </p:cNvPr>
          <p:cNvSpPr txBox="1"/>
          <p:nvPr/>
        </p:nvSpPr>
        <p:spPr>
          <a:xfrm>
            <a:off x="888023" y="5212692"/>
            <a:ext cx="373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Kevin Budris</a:t>
            </a:r>
          </a:p>
          <a:p>
            <a:r>
              <a:rPr lang="en-US" sz="2000" dirty="0">
                <a:solidFill>
                  <a:srgbClr val="1B365D"/>
                </a:solidFill>
                <a:latin typeface="Gill Sans MT" panose="020B0502020104020203" pitchFamily="34" charset="77"/>
              </a:rPr>
              <a:t>Staff Attorney, Zero Waste Project</a:t>
            </a:r>
          </a:p>
          <a:p>
            <a:r>
              <a:rPr lang="en-US" sz="2000" dirty="0">
                <a:solidFill>
                  <a:srgbClr val="1B365D"/>
                </a:solidFill>
                <a:latin typeface="Gill Sans MT" panose="020B0502020104020203" pitchFamily="34" charset="77"/>
              </a:rPr>
              <a:t>P: 401-228-1910</a:t>
            </a:r>
          </a:p>
          <a:p>
            <a:r>
              <a:rPr lang="en-US" sz="2000" dirty="0">
                <a:solidFill>
                  <a:srgbClr val="1B365D"/>
                </a:solidFill>
                <a:latin typeface="Gill Sans MT" panose="020B0502020104020203" pitchFamily="34" charset="77"/>
              </a:rPr>
              <a:t>E: kbudris@clf.org</a:t>
            </a:r>
          </a:p>
        </p:txBody>
      </p:sp>
    </p:spTree>
    <p:extLst>
      <p:ext uri="{BB962C8B-B14F-4D97-AF65-F5344CB8AC3E}">
        <p14:creationId xmlns:p14="http://schemas.microsoft.com/office/powerpoint/2010/main" val="181346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C31A7-0060-4ED0-9DF8-60245035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B638A-C722-4AF9-92BF-5F7AE38C217D}"/>
              </a:ext>
            </a:extLst>
          </p:cNvPr>
          <p:cNvSpPr txBox="1"/>
          <p:nvPr/>
        </p:nvSpPr>
        <p:spPr>
          <a:xfrm>
            <a:off x="2148840" y="1467011"/>
            <a:ext cx="7894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Problems with Plastics</a:t>
            </a:r>
          </a:p>
        </p:txBody>
      </p:sp>
    </p:spTree>
    <p:extLst>
      <p:ext uri="{BB962C8B-B14F-4D97-AF65-F5344CB8AC3E}">
        <p14:creationId xmlns:p14="http://schemas.microsoft.com/office/powerpoint/2010/main" val="253311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98350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 Recycling is Limited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6040512"/>
            <a:ext cx="947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NAPCOR Report on Postconsumer PET Container Recycling Activity 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DB4B3-9DCC-418F-BDAD-BAF62FE06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214" y="1970219"/>
            <a:ext cx="4245985" cy="2939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6A7D73-2943-4736-9C2D-7AB82D7910C5}"/>
              </a:ext>
            </a:extLst>
          </p:cNvPr>
          <p:cNvSpPr txBox="1"/>
          <p:nvPr/>
        </p:nvSpPr>
        <p:spPr>
          <a:xfrm>
            <a:off x="1301274" y="4947318"/>
            <a:ext cx="40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2,956,500 tons PET bottles in US in 2017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765D37-1C76-4FD1-B0B2-547F791138E7}"/>
              </a:ext>
            </a:extLst>
          </p:cNvPr>
          <p:cNvCxnSpPr>
            <a:cxnSpLocks/>
          </p:cNvCxnSpPr>
          <p:nvPr/>
        </p:nvCxnSpPr>
        <p:spPr>
          <a:xfrm>
            <a:off x="7279203" y="3523291"/>
            <a:ext cx="2109597" cy="130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8F6B45E-702D-4F95-B8BD-878B9C54B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9328" y="3060415"/>
            <a:ext cx="1375021" cy="951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9A78A4-6AF1-4C6D-A3C8-081922968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08967" y="3386642"/>
            <a:ext cx="394764" cy="2732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88D8D0-38A3-46CD-85DF-45F0C8F013D9}"/>
              </a:ext>
            </a:extLst>
          </p:cNvPr>
          <p:cNvCxnSpPr>
            <a:cxnSpLocks/>
          </p:cNvCxnSpPr>
          <p:nvPr/>
        </p:nvCxnSpPr>
        <p:spPr>
          <a:xfrm>
            <a:off x="5112003" y="3536384"/>
            <a:ext cx="6073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B894E7-3DC0-4D76-8DF1-D11FA9FA21D9}"/>
              </a:ext>
            </a:extLst>
          </p:cNvPr>
          <p:cNvSpPr txBox="1"/>
          <p:nvPr/>
        </p:nvSpPr>
        <p:spPr>
          <a:xfrm>
            <a:off x="5303875" y="4012353"/>
            <a:ext cx="2824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537,500 tons turned into flake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40ED0-8AB2-423B-BA08-FC4E56B92C4F}"/>
              </a:ext>
            </a:extLst>
          </p:cNvPr>
          <p:cNvSpPr txBox="1"/>
          <p:nvPr/>
        </p:nvSpPr>
        <p:spPr>
          <a:xfrm>
            <a:off x="8747936" y="3683957"/>
            <a:ext cx="2991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166,500 tons into new bottles</a:t>
            </a:r>
            <a:r>
              <a:rPr lang="en-US" sz="28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Arrow: Circular 49">
            <a:extLst>
              <a:ext uri="{FF2B5EF4-FFF2-40B4-BE49-F238E27FC236}">
                <a16:creationId xmlns:a16="http://schemas.microsoft.com/office/drawing/2014/main" id="{28816396-213A-41E8-8B75-BEB0AE97431B}"/>
              </a:ext>
            </a:extLst>
          </p:cNvPr>
          <p:cNvSpPr/>
          <p:nvPr/>
        </p:nvSpPr>
        <p:spPr>
          <a:xfrm>
            <a:off x="3901742" y="1179638"/>
            <a:ext cx="6320594" cy="5080000"/>
          </a:xfrm>
          <a:prstGeom prst="circularArrow">
            <a:avLst>
              <a:gd name="adj1" fmla="val 3057"/>
              <a:gd name="adj2" fmla="val 406922"/>
              <a:gd name="adj3" fmla="val 20604684"/>
              <a:gd name="adj4" fmla="val 12933997"/>
              <a:gd name="adj5" fmla="val 4954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F9E241-EE95-4F88-966E-6201894550D5}"/>
              </a:ext>
            </a:extLst>
          </p:cNvPr>
          <p:cNvSpPr txBox="1"/>
          <p:nvPr/>
        </p:nvSpPr>
        <p:spPr>
          <a:xfrm>
            <a:off x="9723314" y="2080431"/>
            <a:ext cx="128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5.6% </a:t>
            </a:r>
          </a:p>
        </p:txBody>
      </p:sp>
    </p:spTree>
    <p:extLst>
      <p:ext uri="{BB962C8B-B14F-4D97-AF65-F5344CB8AC3E}">
        <p14:creationId xmlns:p14="http://schemas.microsoft.com/office/powerpoint/2010/main" val="285291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2E67A-701F-48C5-904B-FF66004C7635}"/>
              </a:ext>
            </a:extLst>
          </p:cNvPr>
          <p:cNvSpPr txBox="1"/>
          <p:nvPr/>
        </p:nvSpPr>
        <p:spPr>
          <a:xfrm>
            <a:off x="1030324" y="483372"/>
            <a:ext cx="10652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 Recycling Rates: A PET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0C81C-E583-489A-AD21-42C169EA5FAE}"/>
              </a:ext>
            </a:extLst>
          </p:cNvPr>
          <p:cNvSpPr txBox="1"/>
          <p:nvPr/>
        </p:nvSpPr>
        <p:spPr>
          <a:xfrm>
            <a:off x="7676007" y="242726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028581-1EE8-4906-85C1-79C89B333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10108"/>
              </p:ext>
            </p:extLst>
          </p:nvPr>
        </p:nvGraphicFramePr>
        <p:xfrm>
          <a:off x="667657" y="1492204"/>
          <a:ext cx="11197773" cy="368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591">
                  <a:extLst>
                    <a:ext uri="{9D8B030D-6E8A-4147-A177-3AD203B41FA5}">
                      <a16:colId xmlns:a16="http://schemas.microsoft.com/office/drawing/2014/main" val="1882642834"/>
                    </a:ext>
                  </a:extLst>
                </a:gridCol>
                <a:gridCol w="3732591">
                  <a:extLst>
                    <a:ext uri="{9D8B030D-6E8A-4147-A177-3AD203B41FA5}">
                      <a16:colId xmlns:a16="http://schemas.microsoft.com/office/drawing/2014/main" val="1583802909"/>
                    </a:ext>
                  </a:extLst>
                </a:gridCol>
                <a:gridCol w="3732591">
                  <a:extLst>
                    <a:ext uri="{9D8B030D-6E8A-4147-A177-3AD203B41FA5}">
                      <a16:colId xmlns:a16="http://schemas.microsoft.com/office/drawing/2014/main" val="1808862596"/>
                    </a:ext>
                  </a:extLst>
                </a:gridCol>
              </a:tblGrid>
              <a:tr h="608189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Non-Redeemed PET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343484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97444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tonnage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26,391 tons</a:t>
                      </a:r>
                      <a:r>
                        <a:rPr lang="en-US" sz="3200" baseline="300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7,671.64 tons</a:t>
                      </a:r>
                      <a:r>
                        <a:rPr lang="en-US" sz="3200" baseline="300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6599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12294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Turned into flake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r>
                        <a:rPr lang="en-US" sz="3200" baseline="300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57056"/>
                  </a:ext>
                </a:extLst>
              </a:tr>
              <a:tr h="608189">
                <a:tc gridSpan="3"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most, </a:t>
                      </a:r>
                      <a:r>
                        <a:rPr lang="en-US" sz="3200" b="1" u="sng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15.3%</a:t>
                      </a:r>
                      <a:r>
                        <a:rPr lang="en-US" sz="3200" dirty="0">
                          <a:solidFill>
                            <a:srgbClr val="1B36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non-redeemed PET is made into flake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rgbClr val="1B36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336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F30767E-4D0E-472C-96F0-8F5CCEDEFC9F}"/>
              </a:ext>
            </a:extLst>
          </p:cNvPr>
          <p:cNvSpPr txBox="1"/>
          <p:nvPr/>
        </p:nvSpPr>
        <p:spPr>
          <a:xfrm>
            <a:off x="667657" y="5365796"/>
            <a:ext cx="9651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2010 CT Statewide Waste Characterization Study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CT DEEP FY2009 Destinations and Amounts of Material Reported Sent out for Recycling from Connecticut Permitted Solid Waste Facilities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2017 NAPCOR Report on Postconsumer PET Container Recycling Activity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2E67A-701F-48C5-904B-FF66004C7635}"/>
              </a:ext>
            </a:extLst>
          </p:cNvPr>
          <p:cNvSpPr txBox="1"/>
          <p:nvPr/>
        </p:nvSpPr>
        <p:spPr>
          <a:xfrm>
            <a:off x="1030324" y="483372"/>
            <a:ext cx="10652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 Recycling Rates: A PET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0C81C-E583-489A-AD21-42C169EA5FAE}"/>
              </a:ext>
            </a:extLst>
          </p:cNvPr>
          <p:cNvSpPr txBox="1"/>
          <p:nvPr/>
        </p:nvSpPr>
        <p:spPr>
          <a:xfrm>
            <a:off x="7676007" y="242726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0767E-4D0E-472C-96F0-8F5CCEDEFC9F}"/>
              </a:ext>
            </a:extLst>
          </p:cNvPr>
          <p:cNvSpPr txBox="1"/>
          <p:nvPr/>
        </p:nvSpPr>
        <p:spPr>
          <a:xfrm>
            <a:off x="844296" y="5430839"/>
            <a:ext cx="945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NAPCOR Report on Postconsumer PET Container Recycling Activity in 2017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1DD77-FA6B-4821-A15A-794763D7CAB9}"/>
              </a:ext>
            </a:extLst>
          </p:cNvPr>
          <p:cNvSpPr txBox="1"/>
          <p:nvPr/>
        </p:nvSpPr>
        <p:spPr>
          <a:xfrm>
            <a:off x="1586723" y="1814151"/>
            <a:ext cx="9018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contrast, </a:t>
            </a:r>
            <a:r>
              <a:rPr lang="en-US" sz="3200" b="1" u="sng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PET that is returned to a redemption center is made into flake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4083E-567E-4A1C-9F8B-83D231159CD0}"/>
              </a:ext>
            </a:extLst>
          </p:cNvPr>
          <p:cNvSpPr txBox="1"/>
          <p:nvPr/>
        </p:nvSpPr>
        <p:spPr>
          <a:xfrm>
            <a:off x="3943352" y="3391152"/>
            <a:ext cx="4305295" cy="769441"/>
          </a:xfrm>
          <a:prstGeom prst="rect">
            <a:avLst/>
          </a:prstGeom>
          <a:noFill/>
          <a:ln w="28575">
            <a:solidFill>
              <a:srgbClr val="D50032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≤15.3% vs. 88%</a:t>
            </a:r>
          </a:p>
        </p:txBody>
      </p:sp>
    </p:spTree>
    <p:extLst>
      <p:ext uri="{BB962C8B-B14F-4D97-AF65-F5344CB8AC3E}">
        <p14:creationId xmlns:p14="http://schemas.microsoft.com/office/powerpoint/2010/main" val="94539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552243" y="521801"/>
            <a:ext cx="1113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 Containers in Connecticut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1030324" y="1813130"/>
            <a:ext cx="1065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plastic containers comprise 3.4% of single-stream recycling and 1.1% of MSW in Connecticut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AF099C-3812-4378-AEAD-C5588DB16E08}"/>
              </a:ext>
            </a:extLst>
          </p:cNvPr>
          <p:cNvGraphicFramePr/>
          <p:nvPr/>
        </p:nvGraphicFramePr>
        <p:xfrm>
          <a:off x="4059863" y="2417555"/>
          <a:ext cx="7101813" cy="56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tial Circle 6">
            <a:extLst>
              <a:ext uri="{FF2B5EF4-FFF2-40B4-BE49-F238E27FC236}">
                <a16:creationId xmlns:a16="http://schemas.microsoft.com/office/drawing/2014/main" id="{60E9517B-E7F7-4C07-97E5-58100531B31D}"/>
              </a:ext>
            </a:extLst>
          </p:cNvPr>
          <p:cNvSpPr/>
          <p:nvPr/>
        </p:nvSpPr>
        <p:spPr>
          <a:xfrm>
            <a:off x="6013401" y="3026179"/>
            <a:ext cx="3749040" cy="3749040"/>
          </a:xfrm>
          <a:prstGeom prst="pie">
            <a:avLst>
              <a:gd name="adj1" fmla="val 9000346"/>
              <a:gd name="adj2" fmla="val 10022596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7862B-EB03-43EF-9870-79270B7E43CF}"/>
              </a:ext>
            </a:extLst>
          </p:cNvPr>
          <p:cNvSpPr txBox="1"/>
          <p:nvPr/>
        </p:nvSpPr>
        <p:spPr>
          <a:xfrm>
            <a:off x="1030324" y="3258347"/>
            <a:ext cx="460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amounts to more than 43,000 tons of recycling and waste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1187408" y="5253615"/>
            <a:ext cx="460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 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2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F0B2C-6CAF-4364-8551-47188662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4B00D-0726-410B-BBC0-CB7CBF278CB9}"/>
              </a:ext>
            </a:extLst>
          </p:cNvPr>
          <p:cNvSpPr txBox="1"/>
          <p:nvPr/>
        </p:nvSpPr>
        <p:spPr>
          <a:xfrm>
            <a:off x="1245393" y="1503332"/>
            <a:ext cx="97012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Problems with Glass</a:t>
            </a:r>
          </a:p>
        </p:txBody>
      </p:sp>
    </p:spTree>
    <p:extLst>
      <p:ext uri="{BB962C8B-B14F-4D97-AF65-F5344CB8AC3E}">
        <p14:creationId xmlns:p14="http://schemas.microsoft.com/office/powerpoint/2010/main" val="321239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2E67A-701F-48C5-904B-FF66004C7635}"/>
              </a:ext>
            </a:extLst>
          </p:cNvPr>
          <p:cNvSpPr txBox="1"/>
          <p:nvPr/>
        </p:nvSpPr>
        <p:spPr>
          <a:xfrm>
            <a:off x="2408201" y="490401"/>
            <a:ext cx="7896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Glass Recycling 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0C81C-E583-489A-AD21-42C169EA5FAE}"/>
              </a:ext>
            </a:extLst>
          </p:cNvPr>
          <p:cNvSpPr txBox="1"/>
          <p:nvPr/>
        </p:nvSpPr>
        <p:spPr>
          <a:xfrm>
            <a:off x="7676007" y="242726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0767E-4D0E-472C-96F0-8F5CCEDEFC9F}"/>
              </a:ext>
            </a:extLst>
          </p:cNvPr>
          <p:cNvSpPr txBox="1"/>
          <p:nvPr/>
        </p:nvSpPr>
        <p:spPr>
          <a:xfrm>
            <a:off x="844296" y="5430839"/>
            <a:ext cx="945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CRI, Understanding economic and environmental impacts of single-stream collection systems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1DD77-FA6B-4821-A15A-794763D7CAB9}"/>
              </a:ext>
            </a:extLst>
          </p:cNvPr>
          <p:cNvSpPr txBox="1"/>
          <p:nvPr/>
        </p:nvSpPr>
        <p:spPr>
          <a:xfrm>
            <a:off x="1030324" y="1813130"/>
            <a:ext cx="10652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40% of glass from single-stream collection is recycled into containers and fiberglass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contrast, 98% of glass from deposit-return systems is recycled into containers and fiberglass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4083E-567E-4A1C-9F8B-83D231159CD0}"/>
              </a:ext>
            </a:extLst>
          </p:cNvPr>
          <p:cNvSpPr txBox="1"/>
          <p:nvPr/>
        </p:nvSpPr>
        <p:spPr>
          <a:xfrm>
            <a:off x="4302032" y="4268315"/>
            <a:ext cx="3587931" cy="769441"/>
          </a:xfrm>
          <a:prstGeom prst="rect">
            <a:avLst/>
          </a:prstGeom>
          <a:noFill/>
          <a:ln w="28575">
            <a:solidFill>
              <a:srgbClr val="D50032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vs. 98%</a:t>
            </a:r>
          </a:p>
        </p:txBody>
      </p:sp>
    </p:spTree>
    <p:extLst>
      <p:ext uri="{BB962C8B-B14F-4D97-AF65-F5344CB8AC3E}">
        <p14:creationId xmlns:p14="http://schemas.microsoft.com/office/powerpoint/2010/main" val="311961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510038"/>
            <a:ext cx="1083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B365D"/>
                </a:solidFill>
                <a:latin typeface="Gill Sans MT" panose="020B0502020104020203" pitchFamily="34" charset="77"/>
              </a:rPr>
              <a:t>Glass Containers in Connecticut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677399" y="1525701"/>
            <a:ext cx="1065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containers and broken glass comprise 17.5% of single-stream recycling and 1.6% of MSW in Connecticut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AF099C-3812-4378-AEAD-C5588DB16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290967"/>
              </p:ext>
            </p:extLst>
          </p:nvPr>
        </p:nvGraphicFramePr>
        <p:xfrm>
          <a:off x="4059863" y="2417555"/>
          <a:ext cx="7101813" cy="56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tial Circle 6">
            <a:extLst>
              <a:ext uri="{FF2B5EF4-FFF2-40B4-BE49-F238E27FC236}">
                <a16:creationId xmlns:a16="http://schemas.microsoft.com/office/drawing/2014/main" id="{60E9517B-E7F7-4C07-97E5-58100531B31D}"/>
              </a:ext>
            </a:extLst>
          </p:cNvPr>
          <p:cNvSpPr/>
          <p:nvPr/>
        </p:nvSpPr>
        <p:spPr>
          <a:xfrm>
            <a:off x="6013401" y="3026179"/>
            <a:ext cx="3749040" cy="3749040"/>
          </a:xfrm>
          <a:prstGeom prst="pie">
            <a:avLst>
              <a:gd name="adj1" fmla="val 10025947"/>
              <a:gd name="adj2" fmla="val 13855240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7862B-EB03-43EF-9870-79270B7E43CF}"/>
              </a:ext>
            </a:extLst>
          </p:cNvPr>
          <p:cNvSpPr txBox="1"/>
          <p:nvPr/>
        </p:nvSpPr>
        <p:spPr>
          <a:xfrm>
            <a:off x="677399" y="3153042"/>
            <a:ext cx="534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glass has an average value of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-$20/ton</a:t>
            </a: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recycling markets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5027014"/>
            <a:ext cx="51365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The Aluminum Association, Key Sustainability Performance Indicators September 2019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2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AE40F-F2AC-4F4F-B57D-7629A5E36DFE}"/>
              </a:ext>
            </a:extLst>
          </p:cNvPr>
          <p:cNvSpPr txBox="1"/>
          <p:nvPr/>
        </p:nvSpPr>
        <p:spPr>
          <a:xfrm>
            <a:off x="1866603" y="327759"/>
            <a:ext cx="8274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Glass in Single-Stream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76B7F-7A39-431C-B965-C42803127535}"/>
              </a:ext>
            </a:extLst>
          </p:cNvPr>
          <p:cNvSpPr txBox="1"/>
          <p:nvPr/>
        </p:nvSpPr>
        <p:spPr>
          <a:xfrm>
            <a:off x="676587" y="1384513"/>
            <a:ext cx="1065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glass in single-stream recycling contaminates paper and cardboard, decreasing their value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283648-DF27-43B6-B4FA-1F3C76B5D6D4}"/>
              </a:ext>
            </a:extLst>
          </p:cNvPr>
          <p:cNvGraphicFramePr/>
          <p:nvPr/>
        </p:nvGraphicFramePr>
        <p:xfrm>
          <a:off x="-60612" y="1823806"/>
          <a:ext cx="7101813" cy="56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artial Circle 9">
            <a:extLst>
              <a:ext uri="{FF2B5EF4-FFF2-40B4-BE49-F238E27FC236}">
                <a16:creationId xmlns:a16="http://schemas.microsoft.com/office/drawing/2014/main" id="{AF7BE007-2CA4-46C9-AF8A-4019DCE822A1}"/>
              </a:ext>
            </a:extLst>
          </p:cNvPr>
          <p:cNvSpPr/>
          <p:nvPr/>
        </p:nvSpPr>
        <p:spPr>
          <a:xfrm>
            <a:off x="1892926" y="2432430"/>
            <a:ext cx="3749040" cy="3749040"/>
          </a:xfrm>
          <a:prstGeom prst="pie">
            <a:avLst>
              <a:gd name="adj1" fmla="val 16266244"/>
              <a:gd name="adj2" fmla="val 7747217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194CBA3-470C-4A92-88B1-81469EA5E351}"/>
              </a:ext>
            </a:extLst>
          </p:cNvPr>
          <p:cNvSpPr/>
          <p:nvPr/>
        </p:nvSpPr>
        <p:spPr>
          <a:xfrm rot="10800000">
            <a:off x="5907024" y="2925021"/>
            <a:ext cx="705397" cy="208589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476D3-4994-4BAA-8D1E-8A6A9D5645C3}"/>
              </a:ext>
            </a:extLst>
          </p:cNvPr>
          <p:cNvSpPr txBox="1"/>
          <p:nvPr/>
        </p:nvSpPr>
        <p:spPr>
          <a:xfrm>
            <a:off x="6409198" y="2901024"/>
            <a:ext cx="5423844" cy="249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single-stream recycling is 61.1% carboard and paper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305,000+ tons statewide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0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03FEA-E7DC-4964-806E-33243BAE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A0608-A1C8-46D3-80AE-17839CA5E68E}"/>
              </a:ext>
            </a:extLst>
          </p:cNvPr>
          <p:cNvSpPr txBox="1"/>
          <p:nvPr/>
        </p:nvSpPr>
        <p:spPr>
          <a:xfrm>
            <a:off x="1163426" y="957540"/>
            <a:ext cx="98651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Diverting Material to the System that Works</a:t>
            </a:r>
          </a:p>
        </p:txBody>
      </p:sp>
    </p:spTree>
    <p:extLst>
      <p:ext uri="{BB962C8B-B14F-4D97-AF65-F5344CB8AC3E}">
        <p14:creationId xmlns:p14="http://schemas.microsoft.com/office/powerpoint/2010/main" val="54429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F1674-EDF8-4D53-8D73-6B641D6BF04B}"/>
              </a:ext>
            </a:extLst>
          </p:cNvPr>
          <p:cNvSpPr txBox="1"/>
          <p:nvPr/>
        </p:nvSpPr>
        <p:spPr>
          <a:xfrm>
            <a:off x="783407" y="463877"/>
            <a:ext cx="10995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Conservation Law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25D3E-E7D1-4B8A-84D1-65AC20F13F72}"/>
              </a:ext>
            </a:extLst>
          </p:cNvPr>
          <p:cNvSpPr txBox="1"/>
          <p:nvPr/>
        </p:nvSpPr>
        <p:spPr>
          <a:xfrm>
            <a:off x="783407" y="5235058"/>
            <a:ext cx="4706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New England’s environment for all people</a:t>
            </a:r>
          </a:p>
        </p:txBody>
      </p:sp>
      <p:pic>
        <p:nvPicPr>
          <p:cNvPr id="5" name="Picture 1" descr="page1image2471952">
            <a:extLst>
              <a:ext uri="{FF2B5EF4-FFF2-40B4-BE49-F238E27FC236}">
                <a16:creationId xmlns:a16="http://schemas.microsoft.com/office/drawing/2014/main" id="{5A78AB36-0506-40DC-A719-E99860EC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39" y="1621510"/>
            <a:ext cx="5646454" cy="37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young boy flying a kite in a large body of water&#10;&#10;Description automatically generated">
            <a:extLst>
              <a:ext uri="{FF2B5EF4-FFF2-40B4-BE49-F238E27FC236}">
                <a16:creationId xmlns:a16="http://schemas.microsoft.com/office/drawing/2014/main" id="{254415A5-8813-43C0-9A9F-9FDBC84E6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7" y="1943417"/>
            <a:ext cx="3149671" cy="31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1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510038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Increase the Deposit to 10</a:t>
            </a:r>
            <a:r>
              <a:rPr lang="en-US" sz="6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¢</a:t>
            </a:r>
            <a:endParaRPr lang="en-US" sz="6000" b="1" dirty="0">
              <a:solidFill>
                <a:srgbClr val="1B365D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AA46D-85E7-4E5F-A433-8A270675DAF3}"/>
              </a:ext>
            </a:extLst>
          </p:cNvPr>
          <p:cNvSpPr txBox="1"/>
          <p:nvPr/>
        </p:nvSpPr>
        <p:spPr>
          <a:xfrm>
            <a:off x="3188857" y="5373872"/>
            <a:ext cx="5814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</a:p>
          <a:p>
            <a:pPr lvl="1"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5¢ deposit in 2016 → 65% return rate</a:t>
            </a:r>
          </a:p>
          <a:p>
            <a:pPr lvl="1"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10¢ deposit in 2018 → 90% return rate</a:t>
            </a:r>
          </a:p>
        </p:txBody>
      </p:sp>
      <p:pic>
        <p:nvPicPr>
          <p:cNvPr id="6" name="Picture 5" descr="A picture containing nature&#10;&#10;Description automatically generated">
            <a:extLst>
              <a:ext uri="{FF2B5EF4-FFF2-40B4-BE49-F238E27FC236}">
                <a16:creationId xmlns:a16="http://schemas.microsoft.com/office/drawing/2014/main" id="{EE9BB4DE-79A4-4AD9-B37F-356D6E63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2637" y="2234380"/>
            <a:ext cx="2392138" cy="2192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9E889F-4227-4373-ABAB-5D3E3A858EC6}"/>
              </a:ext>
            </a:extLst>
          </p:cNvPr>
          <p:cNvSpPr txBox="1"/>
          <p:nvPr/>
        </p:nvSpPr>
        <p:spPr>
          <a:xfrm>
            <a:off x="532002" y="4575097"/>
            <a:ext cx="39124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10¢ deposit → 92% return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E62F5-DE36-494A-9474-F8814486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82283" y="2478036"/>
            <a:ext cx="2152738" cy="1569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12E21E-A70B-4CA8-B6E0-5901476B9616}"/>
              </a:ext>
            </a:extLst>
          </p:cNvPr>
          <p:cNvSpPr txBox="1"/>
          <p:nvPr/>
        </p:nvSpPr>
        <p:spPr>
          <a:xfrm>
            <a:off x="8035744" y="4002008"/>
            <a:ext cx="374172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 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5¢ deposit → 48.5% return rate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6EAFAC-1B25-4C0B-8AE7-B20823FD7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12020" y="3508010"/>
            <a:ext cx="2381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4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510038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Expand the Scope: Glass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1030324" y="1813130"/>
            <a:ext cx="1065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glass containers in the bottle bill – especially wine and liquor bottles</a:t>
            </a: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9C9ED3DC-2153-44D3-9BE2-1F1F1B4F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6439" y="2865027"/>
            <a:ext cx="2205251" cy="22052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198390-4DFC-4D35-A91C-627B5DCF6FAA}"/>
              </a:ext>
            </a:extLst>
          </p:cNvPr>
          <p:cNvSpPr txBox="1"/>
          <p:nvPr/>
        </p:nvSpPr>
        <p:spPr>
          <a:xfrm>
            <a:off x="1623823" y="4958164"/>
            <a:ext cx="39124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Vermont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15¢ deposit on liquor bottles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84% return rate in 2017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39C4A-3F87-4121-B7D7-49DBA57A47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5672" b="30"/>
          <a:stretch/>
        </p:blipFill>
        <p:spPr>
          <a:xfrm>
            <a:off x="7463051" y="2884707"/>
            <a:ext cx="1285164" cy="19044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DE6C3F-AC56-435A-9811-8E22652E57BD}"/>
              </a:ext>
            </a:extLst>
          </p:cNvPr>
          <p:cNvSpPr txBox="1"/>
          <p:nvPr/>
        </p:nvSpPr>
        <p:spPr>
          <a:xfrm>
            <a:off x="5757571" y="4958164"/>
            <a:ext cx="391243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15¢ deposit on wine/liquor bottles above 50 mL</a:t>
            </a:r>
          </a:p>
          <a:p>
            <a:pPr algn="ctr"/>
            <a:r>
              <a:rPr lang="en-US" sz="2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87.2% return rate in 2016</a:t>
            </a:r>
          </a:p>
        </p:txBody>
      </p:sp>
    </p:spTree>
    <p:extLst>
      <p:ext uri="{BB962C8B-B14F-4D97-AF65-F5344CB8AC3E}">
        <p14:creationId xmlns:p14="http://schemas.microsoft.com/office/powerpoint/2010/main" val="72552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510038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Expand the Scope: Plastic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1030324" y="1813130"/>
            <a:ext cx="1065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#1 plastic containers in the deposit-return system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59632E-F9F9-4679-8DC3-BA2D9ED13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17010"/>
              </p:ext>
            </p:extLst>
          </p:nvPr>
        </p:nvGraphicFramePr>
        <p:xfrm>
          <a:off x="4053206" y="2035739"/>
          <a:ext cx="7101813" cy="56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artial Circle 8">
            <a:extLst>
              <a:ext uri="{FF2B5EF4-FFF2-40B4-BE49-F238E27FC236}">
                <a16:creationId xmlns:a16="http://schemas.microsoft.com/office/drawing/2014/main" id="{B5980100-A7B5-47C5-BAF5-39E50FA20846}"/>
              </a:ext>
            </a:extLst>
          </p:cNvPr>
          <p:cNvSpPr/>
          <p:nvPr/>
        </p:nvSpPr>
        <p:spPr>
          <a:xfrm>
            <a:off x="6049950" y="2643474"/>
            <a:ext cx="3749040" cy="3749040"/>
          </a:xfrm>
          <a:prstGeom prst="pie">
            <a:avLst>
              <a:gd name="adj1" fmla="val 8717224"/>
              <a:gd name="adj2" fmla="val 10022596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A99F4-4F96-469E-B3BC-C414C6FE35F4}"/>
              </a:ext>
            </a:extLst>
          </p:cNvPr>
          <p:cNvSpPr txBox="1"/>
          <p:nvPr/>
        </p:nvSpPr>
        <p:spPr>
          <a:xfrm>
            <a:off x="1030324" y="2812070"/>
            <a:ext cx="4606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3.4% of residential recycling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43,000 tons of recycling and waste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4A858-22A3-4C6F-9910-457E92496028}"/>
              </a:ext>
            </a:extLst>
          </p:cNvPr>
          <p:cNvSpPr txBox="1"/>
          <p:nvPr/>
        </p:nvSpPr>
        <p:spPr>
          <a:xfrm>
            <a:off x="1187408" y="5253615"/>
            <a:ext cx="460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 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6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03FEA-E7DC-4964-806E-33243BAE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A0608-A1C8-46D3-80AE-17839CA5E68E}"/>
              </a:ext>
            </a:extLst>
          </p:cNvPr>
          <p:cNvSpPr txBox="1"/>
          <p:nvPr/>
        </p:nvSpPr>
        <p:spPr>
          <a:xfrm>
            <a:off x="1163426" y="1893456"/>
            <a:ext cx="9865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Savings for Cities and Towns</a:t>
            </a:r>
          </a:p>
        </p:txBody>
      </p:sp>
    </p:spTree>
    <p:extLst>
      <p:ext uri="{BB962C8B-B14F-4D97-AF65-F5344CB8AC3E}">
        <p14:creationId xmlns:p14="http://schemas.microsoft.com/office/powerpoint/2010/main" val="426458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AE40F-F2AC-4F4F-B57D-7629A5E36DFE}"/>
              </a:ext>
            </a:extLst>
          </p:cNvPr>
          <p:cNvSpPr txBox="1"/>
          <p:nvPr/>
        </p:nvSpPr>
        <p:spPr>
          <a:xfrm>
            <a:off x="898804" y="307301"/>
            <a:ext cx="10394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Reducing MSW Tipping Fees</a:t>
            </a:r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76B7F-7A39-431C-B965-C42803127535}"/>
              </a:ext>
            </a:extLst>
          </p:cNvPr>
          <p:cNvSpPr txBox="1"/>
          <p:nvPr/>
        </p:nvSpPr>
        <p:spPr>
          <a:xfrm>
            <a:off x="747201" y="1430210"/>
            <a:ext cx="1065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 tipping fees average $60-$90+ per ton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965473-F2B3-41AF-B96E-2AA41A556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740194"/>
              </p:ext>
            </p:extLst>
          </p:nvPr>
        </p:nvGraphicFramePr>
        <p:xfrm>
          <a:off x="388572" y="2220880"/>
          <a:ext cx="4466299" cy="396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artial Circle 9">
            <a:extLst>
              <a:ext uri="{FF2B5EF4-FFF2-40B4-BE49-F238E27FC236}">
                <a16:creationId xmlns:a16="http://schemas.microsoft.com/office/drawing/2014/main" id="{C0001833-ABD6-49EE-A554-ADBB1B2A4F9E}"/>
              </a:ext>
            </a:extLst>
          </p:cNvPr>
          <p:cNvSpPr/>
          <p:nvPr/>
        </p:nvSpPr>
        <p:spPr>
          <a:xfrm>
            <a:off x="747201" y="2326470"/>
            <a:ext cx="3749040" cy="3749040"/>
          </a:xfrm>
          <a:prstGeom prst="pie">
            <a:avLst>
              <a:gd name="adj1" fmla="val 1871077"/>
              <a:gd name="adj2" fmla="val 2768114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8F7A3-ED22-47BE-9DC2-7DB23BB70143}"/>
              </a:ext>
            </a:extLst>
          </p:cNvPr>
          <p:cNvSpPr txBox="1"/>
          <p:nvPr/>
        </p:nvSpPr>
        <p:spPr>
          <a:xfrm>
            <a:off x="5416257" y="3011142"/>
            <a:ext cx="6473233" cy="294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Solid Waste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1.1% #1 plastic containers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1.6% glass containers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.2% aluminum beverage containers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3.0% or 69,000+ tons</a:t>
            </a:r>
            <a:r>
              <a:rPr lang="en-US" sz="2400" b="1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AC48134-CA31-458E-B2DB-D8DDB6B70C29}"/>
              </a:ext>
            </a:extLst>
          </p:cNvPr>
          <p:cNvSpPr/>
          <p:nvPr/>
        </p:nvSpPr>
        <p:spPr>
          <a:xfrm>
            <a:off x="4368625" y="3785442"/>
            <a:ext cx="901143" cy="1970314"/>
          </a:xfrm>
          <a:prstGeom prst="leftBrace">
            <a:avLst>
              <a:gd name="adj1" fmla="val 8333"/>
              <a:gd name="adj2" fmla="val 8535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2030F-DE94-4404-9542-C63C01F58A6E}"/>
              </a:ext>
            </a:extLst>
          </p:cNvPr>
          <p:cNvSpPr txBox="1"/>
          <p:nvPr/>
        </p:nvSpPr>
        <p:spPr>
          <a:xfrm>
            <a:off x="3413028" y="6181100"/>
            <a:ext cx="5716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</a:t>
            </a:r>
          </a:p>
        </p:txBody>
      </p:sp>
    </p:spTree>
    <p:extLst>
      <p:ext uri="{BB962C8B-B14F-4D97-AF65-F5344CB8AC3E}">
        <p14:creationId xmlns:p14="http://schemas.microsoft.com/office/powerpoint/2010/main" val="325503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AE40F-F2AC-4F4F-B57D-7629A5E36DFE}"/>
              </a:ext>
            </a:extLst>
          </p:cNvPr>
          <p:cNvSpPr txBox="1"/>
          <p:nvPr/>
        </p:nvSpPr>
        <p:spPr>
          <a:xfrm>
            <a:off x="1341940" y="327759"/>
            <a:ext cx="9323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Reducing Recycling Costs</a:t>
            </a:r>
            <a:endParaRPr lang="en-US" sz="6600" b="1" dirty="0">
              <a:solidFill>
                <a:srgbClr val="1B365D"/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76B7F-7A39-431C-B965-C42803127535}"/>
              </a:ext>
            </a:extLst>
          </p:cNvPr>
          <p:cNvSpPr txBox="1"/>
          <p:nvPr/>
        </p:nvSpPr>
        <p:spPr>
          <a:xfrm>
            <a:off x="676587" y="1384513"/>
            <a:ext cx="1065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recycling costs $20-$70+ per ton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283648-DF27-43B6-B4FA-1F3C76B5D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215971"/>
              </p:ext>
            </p:extLst>
          </p:nvPr>
        </p:nvGraphicFramePr>
        <p:xfrm>
          <a:off x="5000988" y="1911465"/>
          <a:ext cx="7101813" cy="56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artial Circle 9">
            <a:extLst>
              <a:ext uri="{FF2B5EF4-FFF2-40B4-BE49-F238E27FC236}">
                <a16:creationId xmlns:a16="http://schemas.microsoft.com/office/drawing/2014/main" id="{AF7BE007-2CA4-46C9-AF8A-4019DCE822A1}"/>
              </a:ext>
            </a:extLst>
          </p:cNvPr>
          <p:cNvSpPr/>
          <p:nvPr/>
        </p:nvSpPr>
        <p:spPr>
          <a:xfrm>
            <a:off x="6954526" y="2520089"/>
            <a:ext cx="3749040" cy="3749040"/>
          </a:xfrm>
          <a:prstGeom prst="pie">
            <a:avLst>
              <a:gd name="adj1" fmla="val 8763740"/>
              <a:gd name="adj2" fmla="val 14030410"/>
            </a:avLst>
          </a:prstGeom>
          <a:solidFill>
            <a:srgbClr val="6D9B86">
              <a:alpha val="29804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8BCB7-AB30-4651-9D0D-F59FFE960967}"/>
              </a:ext>
            </a:extLst>
          </p:cNvPr>
          <p:cNvSpPr txBox="1"/>
          <p:nvPr/>
        </p:nvSpPr>
        <p:spPr>
          <a:xfrm>
            <a:off x="883777" y="2453004"/>
            <a:ext cx="5423844" cy="32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Single-Stream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3.4% PET plastic containers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17.5% glass containers or broken glass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.6% aluminum beverage containers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23.4% or 107,000+ tons</a:t>
            </a:r>
            <a:r>
              <a:rPr lang="en-US" sz="2300" b="1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300" b="1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194CBA3-470C-4A92-88B1-81469EA5E351}"/>
              </a:ext>
            </a:extLst>
          </p:cNvPr>
          <p:cNvSpPr/>
          <p:nvPr/>
        </p:nvSpPr>
        <p:spPr>
          <a:xfrm>
            <a:off x="6002821" y="2925021"/>
            <a:ext cx="609600" cy="2802822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6850A-54B2-494E-BC1A-E432314A3173}"/>
              </a:ext>
            </a:extLst>
          </p:cNvPr>
          <p:cNvSpPr txBox="1"/>
          <p:nvPr/>
        </p:nvSpPr>
        <p:spPr>
          <a:xfrm>
            <a:off x="550816" y="6233585"/>
            <a:ext cx="5716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</a:t>
            </a:r>
          </a:p>
        </p:txBody>
      </p:sp>
    </p:spTree>
    <p:extLst>
      <p:ext uri="{BB962C8B-B14F-4D97-AF65-F5344CB8AC3E}">
        <p14:creationId xmlns:p14="http://schemas.microsoft.com/office/powerpoint/2010/main" val="403113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55019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Glass in Single-Stream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F7BA8-2A81-44DE-8CF3-10B1787BF80A}"/>
              </a:ext>
            </a:extLst>
          </p:cNvPr>
          <p:cNvSpPr txBox="1"/>
          <p:nvPr/>
        </p:nvSpPr>
        <p:spPr>
          <a:xfrm>
            <a:off x="769764" y="1525701"/>
            <a:ext cx="106524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ignoring processing and collection costs, on average, MRFs must </a:t>
            </a:r>
            <a:r>
              <a:rPr lang="en-US" sz="3200" u="sng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$20/ton</a:t>
            </a: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dispose of glass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containers and broken glass comprise 17.5% of single-stream recycling and 1.5% of MSW in Connecticut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 contaminates carboard and paper, decreasing the value of those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96914-7B7A-4F7D-AA71-2519648CF8E5}"/>
              </a:ext>
            </a:extLst>
          </p:cNvPr>
          <p:cNvSpPr txBox="1"/>
          <p:nvPr/>
        </p:nvSpPr>
        <p:spPr>
          <a:xfrm>
            <a:off x="1034754" y="5304761"/>
            <a:ext cx="900213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Aluminum Association, Key Sustainability Performance Indicators September 2019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CT Statewide Waste Characterization Study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1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AE40F-F2AC-4F4F-B57D-7629A5E36DFE}"/>
              </a:ext>
            </a:extLst>
          </p:cNvPr>
          <p:cNvSpPr txBox="1"/>
          <p:nvPr/>
        </p:nvSpPr>
        <p:spPr>
          <a:xfrm>
            <a:off x="1383812" y="368850"/>
            <a:ext cx="942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Bottle Bill Impact Studies</a:t>
            </a:r>
            <a:endParaRPr lang="en-US" sz="6600" b="1" dirty="0">
              <a:solidFill>
                <a:srgbClr val="1B365D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E48DE-2FF1-46BF-819C-65BB048487AA}"/>
              </a:ext>
            </a:extLst>
          </p:cNvPr>
          <p:cNvSpPr txBox="1"/>
          <p:nvPr/>
        </p:nvSpPr>
        <p:spPr>
          <a:xfrm>
            <a:off x="856390" y="5473487"/>
            <a:ext cx="416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Reloop, Deposit Return System: Studies confirm big savings to municipal budgets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05D9E-CDCC-4398-BDC0-350B36433D1A}"/>
              </a:ext>
            </a:extLst>
          </p:cNvPr>
          <p:cNvSpPr txBox="1"/>
          <p:nvPr/>
        </p:nvSpPr>
        <p:spPr>
          <a:xfrm>
            <a:off x="5317067" y="1399387"/>
            <a:ext cx="6057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2009, studies by DSM Environmental Services in Massachusetts, Rhode Island, Washington, and Minnesota have confirmed that deposit-return systems can save cities and towns $500-$1,200 per 1,000 persons per year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u="sng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food, table, covered, sitting&#10;&#10;Description automatically generated">
            <a:extLst>
              <a:ext uri="{FF2B5EF4-FFF2-40B4-BE49-F238E27FC236}">
                <a16:creationId xmlns:a16="http://schemas.microsoft.com/office/drawing/2014/main" id="{8458C880-7E22-45E3-9C76-C7F2A18D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507" y="1908866"/>
            <a:ext cx="4307045" cy="30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C31A7-0060-4ED0-9DF8-60245035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B638A-C722-4AF9-92BF-5F7AE38C217D}"/>
              </a:ext>
            </a:extLst>
          </p:cNvPr>
          <p:cNvSpPr txBox="1"/>
          <p:nvPr/>
        </p:nvSpPr>
        <p:spPr>
          <a:xfrm>
            <a:off x="1133856" y="1475728"/>
            <a:ext cx="9924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Other Benefits of the Bottle Bill</a:t>
            </a:r>
          </a:p>
        </p:txBody>
      </p:sp>
    </p:spTree>
    <p:extLst>
      <p:ext uri="{BB962C8B-B14F-4D97-AF65-F5344CB8AC3E}">
        <p14:creationId xmlns:p14="http://schemas.microsoft.com/office/powerpoint/2010/main" val="3510909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98350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Benefits of the Bottle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677399" y="1331204"/>
            <a:ext cx="106524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Jobs: deposit-return systems provide 11 to 38 times more jobs than curbside recycling systems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 reduction: across the U.S., deposit systems have resulted in 70-84% reductions in beverage container litter and total litter reductions of 34-47%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savings and reduced emissions: a nationwide deposit system could save the equivalent of 2.9 million households’ annual energy use and avoid greenhouse emissions equivalent to 2.9 million cars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5859528"/>
            <a:ext cx="9476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Recycling, Returning to Work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CRI, Litter studies in bottle bill states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CRI, Bottled Up: Beverage Recycling Stagnates (2000-2010)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780374-36B2-416D-B142-3BB7C4D7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E45FF-7669-4930-B11F-532CE63C4DCE}"/>
              </a:ext>
            </a:extLst>
          </p:cNvPr>
          <p:cNvSpPr txBox="1"/>
          <p:nvPr/>
        </p:nvSpPr>
        <p:spPr>
          <a:xfrm>
            <a:off x="461316" y="1192006"/>
            <a:ext cx="1126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2.8 MILLION TONS PER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A9A40-DFC6-4B99-A551-0D81B539966D}"/>
              </a:ext>
            </a:extLst>
          </p:cNvPr>
          <p:cNvSpPr txBox="1"/>
          <p:nvPr/>
        </p:nvSpPr>
        <p:spPr>
          <a:xfrm>
            <a:off x="461314" y="3039954"/>
            <a:ext cx="10706558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and residential recycling overview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an upgraded and expanded bottle bill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beyond single-use plastics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98350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Transition to Refillables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746D1-DCFC-49DE-AC54-3C24EDFDB862}"/>
              </a:ext>
            </a:extLst>
          </p:cNvPr>
          <p:cNvSpPr txBox="1"/>
          <p:nvPr/>
        </p:nvSpPr>
        <p:spPr>
          <a:xfrm>
            <a:off x="677399" y="1331204"/>
            <a:ext cx="10652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deposit-return system can be used for refillable containers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we support and expand collection systems, the more prepared the network will be for refillables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Quebec and Oregon have refillable systems supported by their existing deposit-return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5BC13-B1BD-449C-A26B-90143906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54570" y="4563930"/>
            <a:ext cx="2381250" cy="1838325"/>
          </a:xfrm>
          <a:prstGeom prst="rect">
            <a:avLst/>
          </a:prstGeom>
        </p:spPr>
      </p:pic>
      <p:pic>
        <p:nvPicPr>
          <p:cNvPr id="5" name="Picture 4" descr="A picture containing dark, light, looking, sitting&#10;&#10;Description automatically generated">
            <a:extLst>
              <a:ext uri="{FF2B5EF4-FFF2-40B4-BE49-F238E27FC236}">
                <a16:creationId xmlns:a16="http://schemas.microsoft.com/office/drawing/2014/main" id="{FAEDF891-98E4-4044-A1BE-A1D9AB761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56180" y="4378192"/>
            <a:ext cx="2381250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03FEA-E7DC-4964-806E-33243BAE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A0608-A1C8-46D3-80AE-17839CA5E68E}"/>
              </a:ext>
            </a:extLst>
          </p:cNvPr>
          <p:cNvSpPr txBox="1"/>
          <p:nvPr/>
        </p:nvSpPr>
        <p:spPr>
          <a:xfrm>
            <a:off x="1163426" y="283731"/>
            <a:ext cx="9865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Bottle Bill Wrap-Up: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8570A-018E-49F9-80E0-6A2A0DA8B6BF}"/>
              </a:ext>
            </a:extLst>
          </p:cNvPr>
          <p:cNvSpPr txBox="1"/>
          <p:nvPr/>
        </p:nvSpPr>
        <p:spPr>
          <a:xfrm>
            <a:off x="769766" y="1675458"/>
            <a:ext cx="106524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updated and expanded bottle bill will divert more material to a recycling system that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Towns, cities, and individuals will save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expanded bottle bill will increase the value of materials that remain in residential recycling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deposit return system provides jobs, reduces litter, and saves energy</a:t>
            </a:r>
          </a:p>
        </p:txBody>
      </p:sp>
    </p:spTree>
    <p:extLst>
      <p:ext uri="{BB962C8B-B14F-4D97-AF65-F5344CB8AC3E}">
        <p14:creationId xmlns:p14="http://schemas.microsoft.com/office/powerpoint/2010/main" val="195635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F0B2C-6CAF-4364-8551-47188662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4B00D-0726-410B-BBC0-CB7CBF278CB9}"/>
              </a:ext>
            </a:extLst>
          </p:cNvPr>
          <p:cNvSpPr txBox="1"/>
          <p:nvPr/>
        </p:nvSpPr>
        <p:spPr>
          <a:xfrm>
            <a:off x="1245393" y="1146716"/>
            <a:ext cx="9701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Moving Beyond Single-Use Plastics</a:t>
            </a:r>
          </a:p>
        </p:txBody>
      </p:sp>
    </p:spTree>
    <p:extLst>
      <p:ext uri="{BB962C8B-B14F-4D97-AF65-F5344CB8AC3E}">
        <p14:creationId xmlns:p14="http://schemas.microsoft.com/office/powerpoint/2010/main" val="374613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98350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 Recycling is Limited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6040512"/>
            <a:ext cx="94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CT Statewide Waste Characterization Study</a:t>
            </a:r>
          </a:p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of Connecticut MSW Generated, Disposed, and Recycled FY2014 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8079-B027-471B-A6A3-4292DBB82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8638" y="3204886"/>
            <a:ext cx="1091528" cy="812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AC75D7-868A-41D5-96A2-1EC8235B2742}"/>
              </a:ext>
            </a:extLst>
          </p:cNvPr>
          <p:cNvSpPr txBox="1"/>
          <p:nvPr/>
        </p:nvSpPr>
        <p:spPr>
          <a:xfrm>
            <a:off x="2760471" y="1307653"/>
            <a:ext cx="2824925" cy="1815882"/>
          </a:xfrm>
          <a:prstGeom prst="rect">
            <a:avLst/>
          </a:prstGeom>
          <a:noFill/>
          <a:ln>
            <a:solidFill>
              <a:srgbClr val="D5003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incinerated approximately 275,000 tons of plastic in 2014</a:t>
            </a:r>
            <a:r>
              <a:rPr lang="en-US" sz="28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C4542-706F-4674-833A-BDD31D72E46A}"/>
              </a:ext>
            </a:extLst>
          </p:cNvPr>
          <p:cNvSpPr txBox="1"/>
          <p:nvPr/>
        </p:nvSpPr>
        <p:spPr>
          <a:xfrm>
            <a:off x="8107421" y="1307653"/>
            <a:ext cx="3237491" cy="2246769"/>
          </a:xfrm>
          <a:prstGeom prst="rect">
            <a:avLst/>
          </a:prstGeom>
          <a:noFill/>
          <a:ln>
            <a:solidFill>
              <a:srgbClr val="D5003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recycling facilities marketed approximately 15,000 tons of plastic in 2014</a:t>
            </a:r>
            <a:r>
              <a:rPr lang="en-US" sz="28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C9EC3D-CAC3-4B0F-97DA-8A9A5682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8638" y="4068442"/>
            <a:ext cx="1091528" cy="812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2FCBD5-940E-49CA-8979-DB90D215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32763" y="4074132"/>
            <a:ext cx="1091528" cy="812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3ED134-DA5F-4572-910D-0861C33C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81903" y="4068444"/>
            <a:ext cx="1091528" cy="812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934691-DC33-41F8-8909-01E88AB71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51602" y="4068444"/>
            <a:ext cx="1091528" cy="812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0BD11B-7A9A-495C-A28E-1650C504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21301" y="4068443"/>
            <a:ext cx="1091528" cy="812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280D44-C9BF-4FE8-9C08-49B42596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21302" y="3204886"/>
            <a:ext cx="1091528" cy="8127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13636A-6450-43EF-902D-BC3475A0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57178" y="3204887"/>
            <a:ext cx="1091528" cy="8127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C461A1-4950-4CED-A32E-DC1E7CAA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93053" y="3204887"/>
            <a:ext cx="1091528" cy="812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E8F50E-03ED-4DCD-A040-226B4B35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32763" y="3209518"/>
            <a:ext cx="1091528" cy="8127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145BEA-6D2B-46B9-A3CB-91F4B05B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8637" y="4938745"/>
            <a:ext cx="1091528" cy="812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5F3E54-3293-4A89-9042-E282DE04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32762" y="4944435"/>
            <a:ext cx="1091528" cy="8127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92860F-7421-4FD7-A02C-EFCCB846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81902" y="4938747"/>
            <a:ext cx="1091528" cy="8127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C848C98-7E1F-47D4-AD23-E243AB22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51601" y="4938747"/>
            <a:ext cx="1091528" cy="8127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27AD2D-7CB2-4758-AD2C-D2B33E69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21300" y="4938746"/>
            <a:ext cx="1091528" cy="8127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530082-15EC-409F-9F16-E9E70256B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95420" y="4068442"/>
            <a:ext cx="1091528" cy="8127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DE13E3-0541-4875-AAE5-18AACD393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95421" y="3204885"/>
            <a:ext cx="1091528" cy="812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0F07CA-29AF-4F2E-BA7C-09680839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95419" y="4938745"/>
            <a:ext cx="1091528" cy="81271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515CEC-0481-4A88-9CB2-EE63436CA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19809" y="4068441"/>
            <a:ext cx="812713" cy="8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3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597779" y="205055"/>
            <a:ext cx="1099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Plastics Production is Growing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88FF8-9628-48B9-9670-64C5CBA913BE}"/>
              </a:ext>
            </a:extLst>
          </p:cNvPr>
          <p:cNvSpPr txBox="1"/>
          <p:nvPr/>
        </p:nvSpPr>
        <p:spPr>
          <a:xfrm>
            <a:off x="6095997" y="1425772"/>
            <a:ext cx="58108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Plastics Production:</a:t>
            </a:r>
          </a:p>
          <a:p>
            <a:pPr algn="ctr"/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= 2,000,000 metric tons</a:t>
            </a:r>
          </a:p>
          <a:p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= 380,000,000 metric tons</a:t>
            </a:r>
          </a:p>
          <a:p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= 1,800,000,000 metric tons</a:t>
            </a:r>
            <a:r>
              <a:rPr lang="en-US" sz="28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B4DED0-7213-4C2B-AB03-51CB138D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7" y="1314012"/>
            <a:ext cx="5340844" cy="5447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F9A27F-6AE7-4331-90B6-A942441A7A26}"/>
              </a:ext>
            </a:extLst>
          </p:cNvPr>
          <p:cNvSpPr txBox="1"/>
          <p:nvPr/>
        </p:nvSpPr>
        <p:spPr>
          <a:xfrm>
            <a:off x="6448279" y="4846319"/>
            <a:ext cx="515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Azouly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Plastic &amp; Health: The Hidden Costs of a Plastic Planet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6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677399" y="298350"/>
            <a:ext cx="1083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Plastics and Climate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6040512"/>
            <a:ext cx="947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Hamilton, Plastic &amp; Climate: The Hidden Costs of a Plastic Planet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2305E-0F0A-4C44-8734-22DAD436A3F0}"/>
              </a:ext>
            </a:extLst>
          </p:cNvPr>
          <p:cNvSpPr txBox="1"/>
          <p:nvPr/>
        </p:nvSpPr>
        <p:spPr>
          <a:xfrm>
            <a:off x="8106493" y="1436257"/>
            <a:ext cx="4085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these trends continue, emissions from plastics production and incineration will consume 10-13% of the planet’s remaining carbon budget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7F898-5EF0-4E24-BB92-A964B2C29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" t="12592" r="-1"/>
          <a:stretch/>
        </p:blipFill>
        <p:spPr>
          <a:xfrm>
            <a:off x="677399" y="1436257"/>
            <a:ext cx="7256375" cy="44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61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533098" y="298350"/>
            <a:ext cx="1112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Plastics Pollute at Every Stage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6040512"/>
            <a:ext cx="947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Azouly, Plastic &amp; Health: The Hidden Costs of a Plastic Planet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2305E-0F0A-4C44-8734-22DAD436A3F0}"/>
              </a:ext>
            </a:extLst>
          </p:cNvPr>
          <p:cNvSpPr txBox="1"/>
          <p:nvPr/>
        </p:nvSpPr>
        <p:spPr>
          <a:xfrm>
            <a:off x="739495" y="1504826"/>
            <a:ext cx="107130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 fuel extraction → releases more than 170 chemicals known to cause cancer and liver, kidney, reproductive, and/or development toxicity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 → releases carbon monoxide, nitrogen oxides, benzene, and toluene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Incineration → releases dioxins, PCBs, VOCs,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litter → breaks down into microplastics in our water, air, and food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22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FE25B-9C18-4F0A-A8A0-0B0A2E79A72B}"/>
              </a:ext>
            </a:extLst>
          </p:cNvPr>
          <p:cNvSpPr txBox="1"/>
          <p:nvPr/>
        </p:nvSpPr>
        <p:spPr>
          <a:xfrm>
            <a:off x="533098" y="298350"/>
            <a:ext cx="1112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Moving Beyond Plastics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A954D-87F0-4A50-9217-29968DB97B1A}"/>
              </a:ext>
            </a:extLst>
          </p:cNvPr>
          <p:cNvSpPr txBox="1"/>
          <p:nvPr/>
        </p:nvSpPr>
        <p:spPr>
          <a:xfrm>
            <a:off x="677399" y="6040512"/>
            <a:ext cx="947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CT Statewide Waste Characterization Study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2305E-0F0A-4C44-8734-22DAD436A3F0}"/>
              </a:ext>
            </a:extLst>
          </p:cNvPr>
          <p:cNvSpPr txBox="1"/>
          <p:nvPr/>
        </p:nvSpPr>
        <p:spPr>
          <a:xfrm>
            <a:off x="1141343" y="1468838"/>
            <a:ext cx="9909305" cy="584775"/>
          </a:xfrm>
          <a:prstGeom prst="rect">
            <a:avLst/>
          </a:prstGeom>
          <a:noFill/>
          <a:ln w="28575">
            <a:solidFill>
              <a:srgbClr val="D5003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recycle our way out of the plastics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7131A-4865-4AFC-8B89-D1769C95C7C4}"/>
              </a:ext>
            </a:extLst>
          </p:cNvPr>
          <p:cNvSpPr txBox="1"/>
          <p:nvPr/>
        </p:nvSpPr>
        <p:spPr>
          <a:xfrm>
            <a:off x="956695" y="2320429"/>
            <a:ext cx="1086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solve the myriad problems caused by single-use plastics is to stop the manufacture and distribution of single-use plastics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 comprise more than 10% of the MSW and recycling that your communities and residents are paying for</a:t>
            </a:r>
            <a:r>
              <a:rPr lang="en-US" sz="32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F1674-EDF8-4D53-8D73-6B641D6BF04B}"/>
              </a:ext>
            </a:extLst>
          </p:cNvPr>
          <p:cNvSpPr txBox="1"/>
          <p:nvPr/>
        </p:nvSpPr>
        <p:spPr>
          <a:xfrm>
            <a:off x="302068" y="140734"/>
            <a:ext cx="1158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Single-Use Plastics Bans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E5C653-1E1E-47E4-B93F-35B8F711BCE8}"/>
              </a:ext>
            </a:extLst>
          </p:cNvPr>
          <p:cNvSpPr txBox="1"/>
          <p:nvPr/>
        </p:nvSpPr>
        <p:spPr>
          <a:xfrm>
            <a:off x="539056" y="1300136"/>
            <a:ext cx="6990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200,000 tons of the plastics incinerated each year in Connecticut are single-use plastics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16,900 tons plastic bags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14,500+ tons polystyrene</a:t>
            </a:r>
          </a:p>
        </p:txBody>
      </p:sp>
      <p:pic>
        <p:nvPicPr>
          <p:cNvPr id="6" name="Picture 5" descr="A picture containing bottle, food, lotion, cup&#10;&#10;Description automatically generated">
            <a:extLst>
              <a:ext uri="{FF2B5EF4-FFF2-40B4-BE49-F238E27FC236}">
                <a16:creationId xmlns:a16="http://schemas.microsoft.com/office/drawing/2014/main" id="{32306AE2-1228-4E64-8CAE-6C775E00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29862" y="1452653"/>
            <a:ext cx="4070455" cy="1939826"/>
          </a:xfrm>
          <a:prstGeom prst="rect">
            <a:avLst/>
          </a:prstGeom>
        </p:spPr>
      </p:pic>
      <p:pic>
        <p:nvPicPr>
          <p:cNvPr id="5" name="Picture 4" descr="A picture containing animal, water, turtle, sitting&#10;&#10;Description automatically generated">
            <a:extLst>
              <a:ext uri="{FF2B5EF4-FFF2-40B4-BE49-F238E27FC236}">
                <a16:creationId xmlns:a16="http://schemas.microsoft.com/office/drawing/2014/main" id="{217814C5-D408-4675-B732-0BE3B89CF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43026" y="4112747"/>
            <a:ext cx="4521097" cy="2513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244156-4919-4322-B2B2-176333A9C8A7}"/>
              </a:ext>
            </a:extLst>
          </p:cNvPr>
          <p:cNvSpPr txBox="1"/>
          <p:nvPr/>
        </p:nvSpPr>
        <p:spPr>
          <a:xfrm>
            <a:off x="6078193" y="4170298"/>
            <a:ext cx="464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Single-use plastics bans stop plastics pollution at its source</a:t>
            </a:r>
          </a:p>
        </p:txBody>
      </p:sp>
    </p:spTree>
    <p:extLst>
      <p:ext uri="{BB962C8B-B14F-4D97-AF65-F5344CB8AC3E}">
        <p14:creationId xmlns:p14="http://schemas.microsoft.com/office/powerpoint/2010/main" val="3275228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16AF9-3E7E-4259-9025-4FD23B10C017}"/>
              </a:ext>
            </a:extLst>
          </p:cNvPr>
          <p:cNvSpPr txBox="1"/>
          <p:nvPr/>
        </p:nvSpPr>
        <p:spPr>
          <a:xfrm>
            <a:off x="2399218" y="352309"/>
            <a:ext cx="739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EPR for Packaging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E028B-616D-2A49-8A6E-A87B7026ABAF}"/>
              </a:ext>
            </a:extLst>
          </p:cNvPr>
          <p:cNvGrpSpPr/>
          <p:nvPr/>
        </p:nvGrpSpPr>
        <p:grpSpPr>
          <a:xfrm>
            <a:off x="3185942" y="4275170"/>
            <a:ext cx="6606838" cy="861774"/>
            <a:chOff x="3123280" y="4334685"/>
            <a:chExt cx="6606838" cy="861774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0655B7A-88AC-4E60-9613-D1278C2C48CD}"/>
                </a:ext>
              </a:extLst>
            </p:cNvPr>
            <p:cNvSpPr/>
            <p:nvPr/>
          </p:nvSpPr>
          <p:spPr>
            <a:xfrm>
              <a:off x="5238776" y="4334685"/>
              <a:ext cx="1714448" cy="861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COSTS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67BC54-B517-4001-8320-89F6159F6C9C}"/>
                </a:ext>
              </a:extLst>
            </p:cNvPr>
            <p:cNvSpPr txBox="1"/>
            <p:nvPr/>
          </p:nvSpPr>
          <p:spPr>
            <a:xfrm>
              <a:off x="3123280" y="4516143"/>
              <a:ext cx="12737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D500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D0FE8A-B421-4530-823B-3720F999199D}"/>
                </a:ext>
              </a:extLst>
            </p:cNvPr>
            <p:cNvSpPr txBox="1"/>
            <p:nvPr/>
          </p:nvSpPr>
          <p:spPr>
            <a:xfrm>
              <a:off x="7794973" y="4517403"/>
              <a:ext cx="19351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D500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Producers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632056-A08A-4FAE-85DA-6F3BCC4DB592}"/>
              </a:ext>
            </a:extLst>
          </p:cNvPr>
          <p:cNvSpPr txBox="1"/>
          <p:nvPr/>
        </p:nvSpPr>
        <p:spPr>
          <a:xfrm>
            <a:off x="802960" y="3074930"/>
            <a:ext cx="10805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producers manage collection and disposal of packaging waste </a:t>
            </a:r>
            <a:r>
              <a:rPr lang="en-US" sz="2500" b="1" u="sng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 for the cost of recycling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03BDD0-8D35-EF44-9486-53E121FCB57E}"/>
              </a:ext>
            </a:extLst>
          </p:cNvPr>
          <p:cNvGrpSpPr/>
          <p:nvPr/>
        </p:nvGrpSpPr>
        <p:grpSpPr>
          <a:xfrm>
            <a:off x="1731277" y="1905174"/>
            <a:ext cx="8729446" cy="800219"/>
            <a:chOff x="1731277" y="1905174"/>
            <a:chExt cx="8729446" cy="8002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68DE05-28B7-4C5F-AC6F-5877579C413D}"/>
                </a:ext>
              </a:extLst>
            </p:cNvPr>
            <p:cNvSpPr txBox="1"/>
            <p:nvPr/>
          </p:nvSpPr>
          <p:spPr>
            <a:xfrm>
              <a:off x="1731277" y="1905174"/>
              <a:ext cx="3166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D500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Producers Design Packaging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9E62E9-1DA0-4052-8497-C3A677143BC0}"/>
                </a:ext>
              </a:extLst>
            </p:cNvPr>
            <p:cNvSpPr txBox="1"/>
            <p:nvPr/>
          </p:nvSpPr>
          <p:spPr>
            <a:xfrm>
              <a:off x="7294545" y="1905174"/>
              <a:ext cx="31661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D500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Towns Handle Packaging Waste</a:t>
              </a:r>
            </a:p>
          </p:txBody>
        </p:sp>
        <p:sp>
          <p:nvSpPr>
            <p:cNvPr id="19" name="Not Equal 18">
              <a:extLst>
                <a:ext uri="{FF2B5EF4-FFF2-40B4-BE49-F238E27FC236}">
                  <a16:creationId xmlns:a16="http://schemas.microsoft.com/office/drawing/2014/main" id="{C2E40609-E263-43C2-B735-6CF7E3499CE5}"/>
                </a:ext>
              </a:extLst>
            </p:cNvPr>
            <p:cNvSpPr/>
            <p:nvPr/>
          </p:nvSpPr>
          <p:spPr>
            <a:xfrm>
              <a:off x="5348008" y="1997734"/>
              <a:ext cx="1495983" cy="653578"/>
            </a:xfrm>
            <a:prstGeom prst="mathNotEqua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C0E312-4956-4C3E-8526-5D299E16036A}"/>
              </a:ext>
            </a:extLst>
          </p:cNvPr>
          <p:cNvSpPr txBox="1"/>
          <p:nvPr/>
        </p:nvSpPr>
        <p:spPr>
          <a:xfrm>
            <a:off x="802960" y="5475410"/>
            <a:ext cx="8419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→ </a:t>
            </a:r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burdens off towns and incentivize reusable or easy to recycle packaging</a:t>
            </a:r>
          </a:p>
        </p:txBody>
      </p:sp>
    </p:spTree>
    <p:extLst>
      <p:ext uri="{BB962C8B-B14F-4D97-AF65-F5344CB8AC3E}">
        <p14:creationId xmlns:p14="http://schemas.microsoft.com/office/powerpoint/2010/main" val="33584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C31A7-0060-4ED0-9DF8-60245035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B638A-C722-4AF9-92BF-5F7AE38C217D}"/>
              </a:ext>
            </a:extLst>
          </p:cNvPr>
          <p:cNvSpPr txBox="1"/>
          <p:nvPr/>
        </p:nvSpPr>
        <p:spPr>
          <a:xfrm>
            <a:off x="2267711" y="980033"/>
            <a:ext cx="76565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Connecticut Waste and Recycling </a:t>
            </a:r>
          </a:p>
        </p:txBody>
      </p:sp>
    </p:spTree>
    <p:extLst>
      <p:ext uri="{BB962C8B-B14F-4D97-AF65-F5344CB8AC3E}">
        <p14:creationId xmlns:p14="http://schemas.microsoft.com/office/powerpoint/2010/main" val="346099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16AF9-3E7E-4259-9025-4FD23B10C017}"/>
              </a:ext>
            </a:extLst>
          </p:cNvPr>
          <p:cNvSpPr txBox="1"/>
          <p:nvPr/>
        </p:nvSpPr>
        <p:spPr>
          <a:xfrm>
            <a:off x="2836582" y="365760"/>
            <a:ext cx="6518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The Path Ahead</a:t>
            </a:r>
          </a:p>
        </p:txBody>
      </p:sp>
      <p:pic>
        <p:nvPicPr>
          <p:cNvPr id="15" name="Picture 14" descr="A picture containing knife, display&#10;&#10;Description automatically generated">
            <a:extLst>
              <a:ext uri="{FF2B5EF4-FFF2-40B4-BE49-F238E27FC236}">
                <a16:creationId xmlns:a16="http://schemas.microsoft.com/office/drawing/2014/main" id="{1BC3D791-A60E-47C6-9493-F5448F8E6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96" y="1706880"/>
            <a:ext cx="3810000" cy="381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FDB00D-F50D-4E16-B8C3-7C8208AF9223}"/>
              </a:ext>
            </a:extLst>
          </p:cNvPr>
          <p:cNvSpPr txBox="1"/>
          <p:nvPr/>
        </p:nvSpPr>
        <p:spPr>
          <a:xfrm>
            <a:off x="5282004" y="1842165"/>
            <a:ext cx="5701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upgraded bottle bill, single-use plastics bans, and EPR for packaging are all steps on a path that lead us away from wasteful, toxic plastics and toward refillable, reusable solutions</a:t>
            </a:r>
          </a:p>
        </p:txBody>
      </p:sp>
    </p:spTree>
    <p:extLst>
      <p:ext uri="{BB962C8B-B14F-4D97-AF65-F5344CB8AC3E}">
        <p14:creationId xmlns:p14="http://schemas.microsoft.com/office/powerpoint/2010/main" val="650486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A673E9-47FC-4A82-A36B-5537E45459B2}"/>
              </a:ext>
            </a:extLst>
          </p:cNvPr>
          <p:cNvSpPr txBox="1"/>
          <p:nvPr/>
        </p:nvSpPr>
        <p:spPr>
          <a:xfrm>
            <a:off x="1027536" y="1932401"/>
            <a:ext cx="1086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your legislators to support the bottle bill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fight single-use plastics at the local level: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single-use plastics bans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EPR for packaging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with any questions: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401-228-1910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kbudris@clf.org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BD848-1614-48EC-BED1-83B97E56E110}"/>
              </a:ext>
            </a:extLst>
          </p:cNvPr>
          <p:cNvSpPr txBox="1"/>
          <p:nvPr/>
        </p:nvSpPr>
        <p:spPr>
          <a:xfrm>
            <a:off x="533098" y="298350"/>
            <a:ext cx="1112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662974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F0B2C-6CAF-4364-8551-47188662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4B00D-0726-410B-BBC0-CB7CBF278CB9}"/>
              </a:ext>
            </a:extLst>
          </p:cNvPr>
          <p:cNvSpPr txBox="1"/>
          <p:nvPr/>
        </p:nvSpPr>
        <p:spPr>
          <a:xfrm>
            <a:off x="1245393" y="2273732"/>
            <a:ext cx="9701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0025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BBE00-6893-4B0D-9284-739E8AC1D36F}"/>
              </a:ext>
            </a:extLst>
          </p:cNvPr>
          <p:cNvSpPr txBox="1"/>
          <p:nvPr/>
        </p:nvSpPr>
        <p:spPr>
          <a:xfrm>
            <a:off x="517227" y="2459504"/>
            <a:ext cx="3735762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Statewide: </a:t>
            </a:r>
          </a:p>
          <a:p>
            <a:pPr algn="ctr"/>
            <a:r>
              <a:rPr lang="en-US" sz="4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Million Tons Per Year</a:t>
            </a:r>
            <a:r>
              <a:rPr lang="en-US" sz="40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D2F9B9-BE49-4C92-B3E5-5ABAFD8B9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52698"/>
              </p:ext>
            </p:extLst>
          </p:nvPr>
        </p:nvGraphicFramePr>
        <p:xfrm>
          <a:off x="4770216" y="1235294"/>
          <a:ext cx="6267022" cy="526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42181D-3532-46F1-AFCB-B916FCC19CC1}"/>
              </a:ext>
            </a:extLst>
          </p:cNvPr>
          <p:cNvSpPr txBox="1"/>
          <p:nvPr/>
        </p:nvSpPr>
        <p:spPr>
          <a:xfrm>
            <a:off x="2682982" y="373520"/>
            <a:ext cx="6816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1B365D"/>
                </a:solidFill>
                <a:latin typeface="Gill Sans MT" panose="020B0502020104020203" pitchFamily="34" charset="77"/>
              </a:rPr>
              <a:t>Municipal Solid Waste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58174-2E17-4727-9404-BF84851E1B1F}"/>
              </a:ext>
            </a:extLst>
          </p:cNvPr>
          <p:cNvSpPr txBox="1"/>
          <p:nvPr/>
        </p:nvSpPr>
        <p:spPr>
          <a:xfrm>
            <a:off x="579158" y="6158556"/>
            <a:ext cx="5565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2015 CT Statewide Waste Characterization Study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E4CDB8D-816E-46BA-A05D-2D5DF423DAAA}"/>
              </a:ext>
            </a:extLst>
          </p:cNvPr>
          <p:cNvSpPr txBox="1"/>
          <p:nvPr/>
        </p:nvSpPr>
        <p:spPr>
          <a:xfrm>
            <a:off x="7293670" y="1278805"/>
            <a:ext cx="4410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8.7% (200,000 tons) single-use plastic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1.1% (&gt;26,000 tons) PET plastic containers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1.6% (~37,000 tons) glass containers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3069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8" grpId="0" build="allAtOnce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BBE00-6893-4B0D-9284-739E8AC1D36F}"/>
              </a:ext>
            </a:extLst>
          </p:cNvPr>
          <p:cNvSpPr txBox="1"/>
          <p:nvPr/>
        </p:nvSpPr>
        <p:spPr>
          <a:xfrm>
            <a:off x="691923" y="2305615"/>
            <a:ext cx="3162790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Statewide: Approximately</a:t>
            </a:r>
          </a:p>
          <a:p>
            <a:pPr algn="ctr"/>
            <a:r>
              <a:rPr lang="en-US" sz="3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500,000 Tons Per Year</a:t>
            </a:r>
            <a:r>
              <a:rPr lang="en-US" sz="3500" baseline="300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5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D2F9B9-BE49-4C92-B3E5-5ABAFD8B9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861077"/>
              </p:ext>
            </p:extLst>
          </p:nvPr>
        </p:nvGraphicFramePr>
        <p:xfrm>
          <a:off x="3597157" y="1212240"/>
          <a:ext cx="7741920" cy="655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42181D-3532-46F1-AFCB-B916FCC19CC1}"/>
              </a:ext>
            </a:extLst>
          </p:cNvPr>
          <p:cNvSpPr txBox="1"/>
          <p:nvPr/>
        </p:nvSpPr>
        <p:spPr>
          <a:xfrm>
            <a:off x="3144529" y="348220"/>
            <a:ext cx="5902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1B365D"/>
                </a:solidFill>
                <a:latin typeface="Gill Sans MT" panose="020B0502020104020203" pitchFamily="34" charset="77"/>
              </a:rPr>
              <a:t>Residential Recycling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15259-49BC-4015-88CC-7BFC51C999FF}"/>
              </a:ext>
            </a:extLst>
          </p:cNvPr>
          <p:cNvSpPr txBox="1"/>
          <p:nvPr/>
        </p:nvSpPr>
        <p:spPr>
          <a:xfrm>
            <a:off x="691923" y="6171226"/>
            <a:ext cx="919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2016-2017 CT DEEP Solid Waste Data; 2015 CT Statewide Waste Characterization Study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77FE7CD-7F70-4C8E-8ADC-BBE174263ABA}"/>
              </a:ext>
            </a:extLst>
          </p:cNvPr>
          <p:cNvSpPr txBox="1"/>
          <p:nvPr/>
        </p:nvSpPr>
        <p:spPr>
          <a:xfrm>
            <a:off x="7234035" y="1905505"/>
            <a:ext cx="4410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3.4% PET plastic containers</a:t>
            </a:r>
          </a:p>
          <a:p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17.5% glass containers and broken glass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4753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F0B2C-6CAF-4364-8551-47188662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4B00D-0726-410B-BBC0-CB7CBF278CB9}"/>
              </a:ext>
            </a:extLst>
          </p:cNvPr>
          <p:cNvSpPr txBox="1"/>
          <p:nvPr/>
        </p:nvSpPr>
        <p:spPr>
          <a:xfrm>
            <a:off x="662739" y="600807"/>
            <a:ext cx="9701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Towns and Cities </a:t>
            </a:r>
          </a:p>
          <a:p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are Footing the Bill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FD55A-3BD3-4846-9012-6E26AA481D1E}"/>
              </a:ext>
            </a:extLst>
          </p:cNvPr>
          <p:cNvSpPr txBox="1"/>
          <p:nvPr/>
        </p:nvSpPr>
        <p:spPr>
          <a:xfrm>
            <a:off x="662739" y="2949800"/>
            <a:ext cx="10300433" cy="241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Fees for MSW are $60-$90+ per ton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Curbside single-stream recycling now costs $20-$70+ per ton</a:t>
            </a:r>
          </a:p>
        </p:txBody>
      </p:sp>
    </p:spTree>
    <p:extLst>
      <p:ext uri="{BB962C8B-B14F-4D97-AF65-F5344CB8AC3E}">
        <p14:creationId xmlns:p14="http://schemas.microsoft.com/office/powerpoint/2010/main" val="1513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7BE79-2CE2-4289-80E4-09B063DA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AE40F-F2AC-4F4F-B57D-7629A5E36DFE}"/>
              </a:ext>
            </a:extLst>
          </p:cNvPr>
          <p:cNvSpPr txBox="1"/>
          <p:nvPr/>
        </p:nvSpPr>
        <p:spPr>
          <a:xfrm>
            <a:off x="1991349" y="341426"/>
            <a:ext cx="820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Our Recycling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415B4-8621-4558-85E5-328701EDA320}"/>
              </a:ext>
            </a:extLst>
          </p:cNvPr>
          <p:cNvSpPr txBox="1"/>
          <p:nvPr/>
        </p:nvSpPr>
        <p:spPr>
          <a:xfrm>
            <a:off x="1032094" y="4536674"/>
            <a:ext cx="8111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Bridgeport: +$129,512/year → </a:t>
            </a:r>
            <a:r>
              <a:rPr lang="en-US" sz="25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-$394,380/year</a:t>
            </a:r>
          </a:p>
          <a:p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Milford: +$85,000/year → </a:t>
            </a:r>
            <a:r>
              <a:rPr lang="en-US" sz="25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-$250,000/year</a:t>
            </a:r>
            <a:endParaRPr lang="en-US" sz="25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Hamden: $0 → </a:t>
            </a:r>
            <a:r>
              <a:rPr lang="en-US" sz="25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-$190,000/year</a:t>
            </a:r>
            <a:endParaRPr lang="en-US" sz="2500" dirty="0">
              <a:solidFill>
                <a:srgbClr val="1B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Haven: +$0/ton → </a:t>
            </a:r>
            <a:r>
              <a:rPr lang="en-US" sz="2500" dirty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-$70/ton</a:t>
            </a:r>
            <a:r>
              <a:rPr lang="en-US" sz="2500" baseline="30000" dirty="0">
                <a:solidFill>
                  <a:srgbClr val="878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500" dirty="0">
              <a:solidFill>
                <a:srgbClr val="D5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84DD6-2D81-4B9A-A285-23616970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99" y="1790848"/>
            <a:ext cx="8342600" cy="238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58F96-99E3-48C5-9698-6FB0AAE140DA}"/>
              </a:ext>
            </a:extLst>
          </p:cNvPr>
          <p:cNvSpPr txBox="1"/>
          <p:nvPr/>
        </p:nvSpPr>
        <p:spPr>
          <a:xfrm>
            <a:off x="1032094" y="6213550"/>
            <a:ext cx="4777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Connecticut Conference of Municipalities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9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03FEA-E7DC-4964-806E-33243BAE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91A19-BED3-445C-AC18-7ADBC8970B4D}"/>
              </a:ext>
            </a:extLst>
          </p:cNvPr>
          <p:cNvSpPr txBox="1"/>
          <p:nvPr/>
        </p:nvSpPr>
        <p:spPr>
          <a:xfrm>
            <a:off x="652843" y="265226"/>
            <a:ext cx="111733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Upgrading and Expanding </a:t>
            </a:r>
          </a:p>
          <a:p>
            <a:pPr algn="ctr"/>
            <a:r>
              <a:rPr lang="en-US" sz="6600" b="1" dirty="0">
                <a:solidFill>
                  <a:srgbClr val="1B365D"/>
                </a:solidFill>
                <a:latin typeface="Gill Sans MT" panose="020B0502020104020203" pitchFamily="34" charset="77"/>
              </a:rPr>
              <a:t>the Bottle Bill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4F90A-A254-4DF1-B2E7-62EAD69FB7C2}"/>
              </a:ext>
            </a:extLst>
          </p:cNvPr>
          <p:cNvSpPr txBox="1"/>
          <p:nvPr/>
        </p:nvSpPr>
        <p:spPr>
          <a:xfrm>
            <a:off x="913307" y="2716702"/>
            <a:ext cx="10652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problems: plastic and glass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solution: divert material to the system that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for cities and towns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benefits of an upgraded, expanded bottle bill</a:t>
            </a:r>
          </a:p>
        </p:txBody>
      </p:sp>
    </p:spTree>
    <p:extLst>
      <p:ext uri="{BB962C8B-B14F-4D97-AF65-F5344CB8AC3E}">
        <p14:creationId xmlns:p14="http://schemas.microsoft.com/office/powerpoint/2010/main" val="352970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19539</TotalTime>
  <Words>1661</Words>
  <Application>Microsoft Office PowerPoint</Application>
  <PresentationFormat>Widescreen</PresentationFormat>
  <Paragraphs>227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Garamond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Budris</dc:creator>
  <cp:lastModifiedBy>Kevin Budris</cp:lastModifiedBy>
  <cp:revision>198</cp:revision>
  <dcterms:created xsi:type="dcterms:W3CDTF">2019-09-10T16:27:26Z</dcterms:created>
  <dcterms:modified xsi:type="dcterms:W3CDTF">2020-01-08T20:30:13Z</dcterms:modified>
</cp:coreProperties>
</file>