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74" r:id="rId2"/>
    <p:sldId id="294" r:id="rId3"/>
    <p:sldId id="399" r:id="rId4"/>
    <p:sldId id="440" r:id="rId5"/>
    <p:sldId id="400" r:id="rId6"/>
    <p:sldId id="295" r:id="rId7"/>
    <p:sldId id="401" r:id="rId8"/>
    <p:sldId id="437" r:id="rId9"/>
    <p:sldId id="438" r:id="rId10"/>
    <p:sldId id="441" r:id="rId11"/>
    <p:sldId id="442" r:id="rId12"/>
    <p:sldId id="443" r:id="rId13"/>
    <p:sldId id="444" r:id="rId14"/>
    <p:sldId id="445" r:id="rId15"/>
    <p:sldId id="446" r:id="rId16"/>
    <p:sldId id="447" r:id="rId17"/>
    <p:sldId id="448" r:id="rId18"/>
    <p:sldId id="449" r:id="rId19"/>
    <p:sldId id="450" r:id="rId20"/>
    <p:sldId id="408" r:id="rId21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isacky, Patricia" initials="BP" lastIdx="8" clrIdx="0">
    <p:extLst>
      <p:ext uri="{19B8F6BF-5375-455C-9EA6-DF929625EA0E}">
        <p15:presenceInfo xmlns:p15="http://schemas.microsoft.com/office/powerpoint/2012/main" userId="S-1-5-21-746137067-854245398-682003330-62755" providerId="AD"/>
      </p:ext>
    </p:extLst>
  </p:cmAuthor>
  <p:cmAuthor id="2" name="Anna L. Hagstrom" initials="ALH" lastIdx="22" clrIdx="1">
    <p:extLst>
      <p:ext uri="{19B8F6BF-5375-455C-9EA6-DF929625EA0E}">
        <p15:presenceInfo xmlns:p15="http://schemas.microsoft.com/office/powerpoint/2012/main" userId="S-1-5-21-1668284364-3927605653-1505094145-172533" providerId="AD"/>
      </p:ext>
    </p:extLst>
  </p:cmAuthor>
  <p:cmAuthor id="3" name="Shannon Pociu" initials="SP" lastIdx="41" clrIdx="2">
    <p:extLst>
      <p:ext uri="{19B8F6BF-5375-455C-9EA6-DF929625EA0E}">
        <p15:presenceInfo xmlns:p15="http://schemas.microsoft.com/office/powerpoint/2012/main" userId="S-1-5-21-1668284364-3927605653-1505094145-351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2761"/>
    <a:srgbClr val="00B8FF"/>
    <a:srgbClr val="FF6600"/>
    <a:srgbClr val="7EC234"/>
    <a:srgbClr val="89FFC4"/>
    <a:srgbClr val="92D050"/>
    <a:srgbClr val="0082C8"/>
    <a:srgbClr val="8300A9"/>
    <a:srgbClr val="D3FCFE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611" autoAdjust="0"/>
    <p:restoredTop sz="81466" autoAdjust="0"/>
  </p:normalViewPr>
  <p:slideViewPr>
    <p:cSldViewPr snapToGrid="0">
      <p:cViewPr varScale="1">
        <p:scale>
          <a:sx n="62" d="100"/>
          <a:sy n="62" d="100"/>
        </p:scale>
        <p:origin x="700" y="4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74" d="100"/>
        <a:sy n="74" d="100"/>
      </p:scale>
      <p:origin x="0" y="0"/>
    </p:cViewPr>
  </p:sorterViewPr>
  <p:notesViewPr>
    <p:cSldViewPr snapToGrid="0">
      <p:cViewPr varScale="1">
        <p:scale>
          <a:sx n="61" d="100"/>
          <a:sy n="61" d="100"/>
        </p:scale>
        <p:origin x="3216" y="3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24853FC-EFD1-4A87-B0FD-8E3482391EBE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6B3D541-B720-41E8-82AF-D9A0C0A2082F}">
      <dgm:prSet phldrT="[Text]"/>
      <dgm:spPr>
        <a:solidFill>
          <a:srgbClr val="00B8FF"/>
        </a:solidFill>
      </dgm:spPr>
      <dgm:t>
        <a:bodyPr/>
        <a:lstStyle/>
        <a:p>
          <a:r>
            <a:rPr lang="en-US" dirty="0" smtClean="0"/>
            <a:t>Dept. of Public Health</a:t>
          </a:r>
        </a:p>
        <a:p>
          <a:r>
            <a:rPr lang="en-US" dirty="0" smtClean="0"/>
            <a:t>Drinking Water Section</a:t>
          </a:r>
          <a:endParaRPr lang="en-US" dirty="0"/>
        </a:p>
      </dgm:t>
    </dgm:pt>
    <dgm:pt modelId="{9E0F74B7-B5DF-4606-8236-707A95A4D4C6}" type="parTrans" cxnId="{B99A958D-823C-494B-A1C6-E7844040F53B}">
      <dgm:prSet/>
      <dgm:spPr/>
      <dgm:t>
        <a:bodyPr/>
        <a:lstStyle/>
        <a:p>
          <a:endParaRPr lang="en-US"/>
        </a:p>
      </dgm:t>
    </dgm:pt>
    <dgm:pt modelId="{E2BC9771-7EB5-4172-894D-F5CDAB551414}" type="sibTrans" cxnId="{B99A958D-823C-494B-A1C6-E7844040F53B}">
      <dgm:prSet/>
      <dgm:spPr/>
      <dgm:t>
        <a:bodyPr/>
        <a:lstStyle/>
        <a:p>
          <a:endParaRPr lang="en-US"/>
        </a:p>
      </dgm:t>
    </dgm:pt>
    <dgm:pt modelId="{F1BD03DF-DDF9-4E99-88F4-D688EAB521AB}">
      <dgm:prSet phldrT="[Text]"/>
      <dgm:spPr>
        <a:solidFill>
          <a:schemeClr val="accent2">
            <a:lumMod val="40000"/>
            <a:lumOff val="6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Purity and adequacy of public drinking water</a:t>
          </a:r>
          <a:endParaRPr lang="en-US" dirty="0">
            <a:solidFill>
              <a:schemeClr val="tx1"/>
            </a:solidFill>
          </a:endParaRPr>
        </a:p>
      </dgm:t>
    </dgm:pt>
    <dgm:pt modelId="{9CBDAA35-E82A-49D4-8F3E-A24EADAE8232}" type="parTrans" cxnId="{96C2ED47-6506-4F94-A93B-62758B876CDB}">
      <dgm:prSet/>
      <dgm:spPr/>
      <dgm:t>
        <a:bodyPr/>
        <a:lstStyle/>
        <a:p>
          <a:endParaRPr lang="en-US"/>
        </a:p>
      </dgm:t>
    </dgm:pt>
    <dgm:pt modelId="{EDE3DA09-160B-4040-ABFB-DCFA53E27E11}" type="sibTrans" cxnId="{96C2ED47-6506-4F94-A93B-62758B876CDB}">
      <dgm:prSet/>
      <dgm:spPr/>
      <dgm:t>
        <a:bodyPr/>
        <a:lstStyle/>
        <a:p>
          <a:endParaRPr lang="en-US"/>
        </a:p>
      </dgm:t>
    </dgm:pt>
    <dgm:pt modelId="{E95F65C9-9E8C-4D9D-B158-A18742442733}">
      <dgm:prSet phldrT="[Text]" custT="1"/>
      <dgm:spPr>
        <a:solidFill>
          <a:schemeClr val="accent2">
            <a:lumMod val="40000"/>
            <a:lumOff val="60000"/>
          </a:schemeClr>
        </a:solidFill>
        <a:ln>
          <a:solidFill>
            <a:schemeClr val="tx1"/>
          </a:solidFill>
        </a:ln>
      </dgm:spPr>
      <dgm:t>
        <a:bodyPr/>
        <a:lstStyle/>
        <a:p>
          <a:endParaRPr lang="en-US" sz="2000" dirty="0" smtClean="0">
            <a:solidFill>
              <a:schemeClr val="tx1"/>
            </a:solidFill>
          </a:endParaRPr>
        </a:p>
        <a:p>
          <a:r>
            <a:rPr lang="en-US" sz="2000" dirty="0" smtClean="0">
              <a:solidFill>
                <a:schemeClr val="tx1"/>
              </a:solidFill>
            </a:rPr>
            <a:t>2500 public water systems</a:t>
          </a:r>
        </a:p>
        <a:p>
          <a:r>
            <a:rPr lang="en-US" sz="2000" dirty="0" smtClean="0">
              <a:solidFill>
                <a:schemeClr val="tx1"/>
              </a:solidFill>
            </a:rPr>
            <a:t>150 reservoir systems</a:t>
          </a:r>
        </a:p>
        <a:p>
          <a:r>
            <a:rPr lang="en-US" sz="2000" dirty="0" smtClean="0">
              <a:solidFill>
                <a:schemeClr val="tx1"/>
              </a:solidFill>
            </a:rPr>
            <a:t>4000 groundwater sources</a:t>
          </a:r>
        </a:p>
        <a:p>
          <a:endParaRPr lang="en-US" sz="1600" dirty="0">
            <a:solidFill>
              <a:schemeClr val="tx1"/>
            </a:solidFill>
          </a:endParaRPr>
        </a:p>
      </dgm:t>
    </dgm:pt>
    <dgm:pt modelId="{B0872AD8-2169-414A-9E2E-ADDB7EA15488}" type="parTrans" cxnId="{4F4354CD-96EB-470E-92E8-B0C7E59E69CB}">
      <dgm:prSet/>
      <dgm:spPr/>
      <dgm:t>
        <a:bodyPr/>
        <a:lstStyle/>
        <a:p>
          <a:endParaRPr lang="en-US"/>
        </a:p>
      </dgm:t>
    </dgm:pt>
    <dgm:pt modelId="{DCB652C3-FC38-473D-A94D-FF710EE728F2}" type="sibTrans" cxnId="{4F4354CD-96EB-470E-92E8-B0C7E59E69CB}">
      <dgm:prSet/>
      <dgm:spPr/>
      <dgm:t>
        <a:bodyPr/>
        <a:lstStyle/>
        <a:p>
          <a:endParaRPr lang="en-US"/>
        </a:p>
      </dgm:t>
    </dgm:pt>
    <dgm:pt modelId="{797123C9-F891-4DC6-AC66-4CDBA78BC6A4}">
      <dgm:prSet phldrT="[Text]"/>
      <dgm:spPr>
        <a:solidFill>
          <a:srgbClr val="92D050"/>
        </a:solidFill>
      </dgm:spPr>
      <dgm:t>
        <a:bodyPr/>
        <a:lstStyle/>
        <a:p>
          <a:r>
            <a:rPr lang="en-US" dirty="0" smtClean="0"/>
            <a:t>Dept. of Public Health </a:t>
          </a:r>
        </a:p>
        <a:p>
          <a:r>
            <a:rPr lang="en-US" dirty="0" smtClean="0"/>
            <a:t>Environmental Health Section</a:t>
          </a:r>
          <a:endParaRPr lang="en-US" dirty="0"/>
        </a:p>
      </dgm:t>
    </dgm:pt>
    <dgm:pt modelId="{0B8D9539-E563-4795-A232-56BD09CEC265}" type="parTrans" cxnId="{7040F9F3-6881-4FD7-BAC2-04A529C548FF}">
      <dgm:prSet/>
      <dgm:spPr/>
      <dgm:t>
        <a:bodyPr/>
        <a:lstStyle/>
        <a:p>
          <a:endParaRPr lang="en-US"/>
        </a:p>
      </dgm:t>
    </dgm:pt>
    <dgm:pt modelId="{D53CD6FD-0F2B-409B-B03E-9ED0E3845877}" type="sibTrans" cxnId="{7040F9F3-6881-4FD7-BAC2-04A529C548FF}">
      <dgm:prSet/>
      <dgm:spPr/>
      <dgm:t>
        <a:bodyPr/>
        <a:lstStyle/>
        <a:p>
          <a:endParaRPr lang="en-US"/>
        </a:p>
      </dgm:t>
    </dgm:pt>
    <dgm:pt modelId="{9E4FF868-01DF-4AEA-805B-55584509A88D}">
      <dgm:prSet phldrT="[Text]"/>
      <dgm:spPr>
        <a:solidFill>
          <a:srgbClr val="89FFC4"/>
        </a:solidFill>
        <a:ln>
          <a:solidFill>
            <a:schemeClr val="tx1"/>
          </a:solidFill>
        </a:ln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Toxicology and Health Messaging</a:t>
          </a:r>
          <a:endParaRPr lang="en-US" dirty="0">
            <a:solidFill>
              <a:schemeClr val="tx1"/>
            </a:solidFill>
          </a:endParaRPr>
        </a:p>
      </dgm:t>
    </dgm:pt>
    <dgm:pt modelId="{0A461DBB-4854-4D8E-B22A-09A3598FB1C6}" type="parTrans" cxnId="{0DCFF26D-C649-4386-8FF0-84EAD96BD510}">
      <dgm:prSet/>
      <dgm:spPr/>
      <dgm:t>
        <a:bodyPr/>
        <a:lstStyle/>
        <a:p>
          <a:endParaRPr lang="en-US"/>
        </a:p>
      </dgm:t>
    </dgm:pt>
    <dgm:pt modelId="{B8467A9D-6FDF-4CDD-BFE6-74CEB6EE39C1}" type="sibTrans" cxnId="{0DCFF26D-C649-4386-8FF0-84EAD96BD510}">
      <dgm:prSet/>
      <dgm:spPr/>
      <dgm:t>
        <a:bodyPr/>
        <a:lstStyle/>
        <a:p>
          <a:endParaRPr lang="en-US"/>
        </a:p>
      </dgm:t>
    </dgm:pt>
    <dgm:pt modelId="{F48874BE-346C-43AA-8FE7-752146B9E30A}">
      <dgm:prSet phldrT="[Text]"/>
      <dgm:spPr>
        <a:solidFill>
          <a:srgbClr val="89FFC4"/>
        </a:solidFill>
        <a:ln>
          <a:solidFill>
            <a:schemeClr val="tx1"/>
          </a:solidFill>
        </a:ln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Private Well Program</a:t>
          </a:r>
          <a:endParaRPr lang="en-US" dirty="0">
            <a:solidFill>
              <a:schemeClr val="tx1"/>
            </a:solidFill>
          </a:endParaRPr>
        </a:p>
      </dgm:t>
    </dgm:pt>
    <dgm:pt modelId="{1C70D699-EE8B-471D-8960-E2957635DA42}" type="parTrans" cxnId="{5E1FC893-731B-41C5-95F2-A89D36806409}">
      <dgm:prSet/>
      <dgm:spPr/>
      <dgm:t>
        <a:bodyPr/>
        <a:lstStyle/>
        <a:p>
          <a:endParaRPr lang="en-US"/>
        </a:p>
      </dgm:t>
    </dgm:pt>
    <dgm:pt modelId="{DE19D3EF-4250-4309-958B-2AE8D8485731}" type="sibTrans" cxnId="{5E1FC893-731B-41C5-95F2-A89D36806409}">
      <dgm:prSet/>
      <dgm:spPr/>
      <dgm:t>
        <a:bodyPr/>
        <a:lstStyle/>
        <a:p>
          <a:endParaRPr lang="en-US"/>
        </a:p>
      </dgm:t>
    </dgm:pt>
    <dgm:pt modelId="{C7635946-273A-4452-BB43-9AB948F76DA9}">
      <dgm:prSet phldrT="[Text]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en-US" dirty="0" smtClean="0"/>
            <a:t>Dept. of Energy and Environmental Protection</a:t>
          </a:r>
        </a:p>
        <a:p>
          <a:r>
            <a:rPr lang="en-US" dirty="0" smtClean="0"/>
            <a:t>  </a:t>
          </a:r>
          <a:endParaRPr lang="en-US" dirty="0"/>
        </a:p>
      </dgm:t>
    </dgm:pt>
    <dgm:pt modelId="{674E5985-917C-4E98-BA93-9A067C0C92B4}" type="parTrans" cxnId="{76C4117B-4679-44E4-968F-FF90E2827173}">
      <dgm:prSet/>
      <dgm:spPr/>
      <dgm:t>
        <a:bodyPr/>
        <a:lstStyle/>
        <a:p>
          <a:endParaRPr lang="en-US"/>
        </a:p>
      </dgm:t>
    </dgm:pt>
    <dgm:pt modelId="{3C41747D-5243-49CE-964D-82F6DD2C814E}" type="sibTrans" cxnId="{76C4117B-4679-44E4-968F-FF90E2827173}">
      <dgm:prSet/>
      <dgm:spPr/>
      <dgm:t>
        <a:bodyPr/>
        <a:lstStyle/>
        <a:p>
          <a:endParaRPr lang="en-US"/>
        </a:p>
      </dgm:t>
    </dgm:pt>
    <dgm:pt modelId="{E13678C0-EDD9-46EF-82E5-D2F031F09B06}">
      <dgm:prSet phldrT="[Text]"/>
      <dgm:spPr>
        <a:solidFill>
          <a:schemeClr val="accent6">
            <a:lumMod val="20000"/>
            <a:lumOff val="8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Remediation</a:t>
          </a:r>
          <a:endParaRPr lang="en-US" dirty="0">
            <a:solidFill>
              <a:schemeClr val="tx1"/>
            </a:solidFill>
          </a:endParaRPr>
        </a:p>
      </dgm:t>
    </dgm:pt>
    <dgm:pt modelId="{FEE6D42A-E078-4174-8623-14374D68D6ED}" type="parTrans" cxnId="{EBD080D8-00C3-4675-B43B-385A2F40006F}">
      <dgm:prSet/>
      <dgm:spPr/>
      <dgm:t>
        <a:bodyPr/>
        <a:lstStyle/>
        <a:p>
          <a:endParaRPr lang="en-US"/>
        </a:p>
      </dgm:t>
    </dgm:pt>
    <dgm:pt modelId="{877DD1D1-8B63-4740-BC82-3D79C8573D8D}" type="sibTrans" cxnId="{EBD080D8-00C3-4675-B43B-385A2F40006F}">
      <dgm:prSet/>
      <dgm:spPr/>
      <dgm:t>
        <a:bodyPr/>
        <a:lstStyle/>
        <a:p>
          <a:endParaRPr lang="en-US"/>
        </a:p>
      </dgm:t>
    </dgm:pt>
    <dgm:pt modelId="{484DEF6F-359C-40CF-8D4F-23E65A1CFED9}">
      <dgm:prSet phldrT="[Text]"/>
      <dgm:spPr>
        <a:solidFill>
          <a:schemeClr val="accent6">
            <a:lumMod val="20000"/>
            <a:lumOff val="8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Spill Response </a:t>
          </a:r>
          <a:endParaRPr lang="en-US" dirty="0">
            <a:solidFill>
              <a:schemeClr val="tx1"/>
            </a:solidFill>
          </a:endParaRPr>
        </a:p>
      </dgm:t>
    </dgm:pt>
    <dgm:pt modelId="{CAB6CC1B-0F17-4CC8-BFE0-9E04EF45EE8F}" type="parTrans" cxnId="{18DB4B46-2C0A-43DB-ACFA-F67B0EB4E338}">
      <dgm:prSet/>
      <dgm:spPr/>
      <dgm:t>
        <a:bodyPr/>
        <a:lstStyle/>
        <a:p>
          <a:endParaRPr lang="en-US"/>
        </a:p>
      </dgm:t>
    </dgm:pt>
    <dgm:pt modelId="{B5E90890-FE30-496D-9FA5-C3D89E648B1D}" type="sibTrans" cxnId="{18DB4B46-2C0A-43DB-ACFA-F67B0EB4E338}">
      <dgm:prSet/>
      <dgm:spPr/>
      <dgm:t>
        <a:bodyPr/>
        <a:lstStyle/>
        <a:p>
          <a:endParaRPr lang="en-US"/>
        </a:p>
      </dgm:t>
    </dgm:pt>
    <dgm:pt modelId="{DC50052F-AA8F-4AE8-978E-C622682F94CC}" type="pres">
      <dgm:prSet presAssocID="{824853FC-EFD1-4A87-B0FD-8E3482391EBE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441A477-A547-4449-948D-A8F10CAB2383}" type="pres">
      <dgm:prSet presAssocID="{06B3D541-B720-41E8-82AF-D9A0C0A2082F}" presName="compNode" presStyleCnt="0"/>
      <dgm:spPr/>
    </dgm:pt>
    <dgm:pt modelId="{72291B26-28BC-46BB-882D-BF53D4E59464}" type="pres">
      <dgm:prSet presAssocID="{06B3D541-B720-41E8-82AF-D9A0C0A2082F}" presName="aNode" presStyleLbl="bgShp" presStyleIdx="0" presStyleCnt="3"/>
      <dgm:spPr/>
      <dgm:t>
        <a:bodyPr/>
        <a:lstStyle/>
        <a:p>
          <a:endParaRPr lang="en-US"/>
        </a:p>
      </dgm:t>
    </dgm:pt>
    <dgm:pt modelId="{5EB26592-5D32-4C44-AA6C-103352AC00C3}" type="pres">
      <dgm:prSet presAssocID="{06B3D541-B720-41E8-82AF-D9A0C0A2082F}" presName="textNode" presStyleLbl="bgShp" presStyleIdx="0" presStyleCnt="3"/>
      <dgm:spPr/>
      <dgm:t>
        <a:bodyPr/>
        <a:lstStyle/>
        <a:p>
          <a:endParaRPr lang="en-US"/>
        </a:p>
      </dgm:t>
    </dgm:pt>
    <dgm:pt modelId="{FE9C05D0-BD48-458A-A708-9C7021868218}" type="pres">
      <dgm:prSet presAssocID="{06B3D541-B720-41E8-82AF-D9A0C0A2082F}" presName="compChildNode" presStyleCnt="0"/>
      <dgm:spPr/>
    </dgm:pt>
    <dgm:pt modelId="{C29B8FFB-7BA7-4E30-8BC8-B37D23AF90AB}" type="pres">
      <dgm:prSet presAssocID="{06B3D541-B720-41E8-82AF-D9A0C0A2082F}" presName="theInnerList" presStyleCnt="0"/>
      <dgm:spPr/>
    </dgm:pt>
    <dgm:pt modelId="{E6F15C80-9709-4F4A-9693-B5B84F650456}" type="pres">
      <dgm:prSet presAssocID="{F1BD03DF-DDF9-4E99-88F4-D688EAB521AB}" presName="childNode" presStyleLbl="node1" presStyleIdx="0" presStyleCnt="6" custScaleX="101612" custScaleY="95643" custLinFactNeighborX="2723" custLinFactNeighborY="1580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0D5037-5F29-4F81-9EED-5A4F6C618397}" type="pres">
      <dgm:prSet presAssocID="{F1BD03DF-DDF9-4E99-88F4-D688EAB521AB}" presName="aSpace2" presStyleCnt="0"/>
      <dgm:spPr/>
    </dgm:pt>
    <dgm:pt modelId="{B0CF537E-7243-48A8-8A9B-9C942E755C7C}" type="pres">
      <dgm:prSet presAssocID="{E95F65C9-9E8C-4D9D-B158-A18742442733}" presName="childNode" presStyleLbl="node1" presStyleIdx="1" presStyleCnt="6" custScaleY="140566" custLinFactNeighborX="99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66E88B-DD70-4A6F-A644-330855CB1137}" type="pres">
      <dgm:prSet presAssocID="{06B3D541-B720-41E8-82AF-D9A0C0A2082F}" presName="aSpace" presStyleCnt="0"/>
      <dgm:spPr/>
    </dgm:pt>
    <dgm:pt modelId="{B8E35CCC-AFE5-4E96-A17D-BCE2C81D5BC6}" type="pres">
      <dgm:prSet presAssocID="{797123C9-F891-4DC6-AC66-4CDBA78BC6A4}" presName="compNode" presStyleCnt="0"/>
      <dgm:spPr/>
    </dgm:pt>
    <dgm:pt modelId="{15E9F247-CC49-4AE4-8E48-D719985FB1B8}" type="pres">
      <dgm:prSet presAssocID="{797123C9-F891-4DC6-AC66-4CDBA78BC6A4}" presName="aNode" presStyleLbl="bgShp" presStyleIdx="1" presStyleCnt="3" custLinFactNeighborX="261" custLinFactNeighborY="-136"/>
      <dgm:spPr/>
      <dgm:t>
        <a:bodyPr/>
        <a:lstStyle/>
        <a:p>
          <a:endParaRPr lang="en-US"/>
        </a:p>
      </dgm:t>
    </dgm:pt>
    <dgm:pt modelId="{5094EC96-DEB9-452D-9F2F-CA8796CCCB97}" type="pres">
      <dgm:prSet presAssocID="{797123C9-F891-4DC6-AC66-4CDBA78BC6A4}" presName="textNode" presStyleLbl="bgShp" presStyleIdx="1" presStyleCnt="3"/>
      <dgm:spPr/>
      <dgm:t>
        <a:bodyPr/>
        <a:lstStyle/>
        <a:p>
          <a:endParaRPr lang="en-US"/>
        </a:p>
      </dgm:t>
    </dgm:pt>
    <dgm:pt modelId="{B164DE89-9A97-4834-B607-FA9AAB58E8F3}" type="pres">
      <dgm:prSet presAssocID="{797123C9-F891-4DC6-AC66-4CDBA78BC6A4}" presName="compChildNode" presStyleCnt="0"/>
      <dgm:spPr/>
    </dgm:pt>
    <dgm:pt modelId="{D1C305D3-DC54-4B4B-9B9B-CE5EB4344010}" type="pres">
      <dgm:prSet presAssocID="{797123C9-F891-4DC6-AC66-4CDBA78BC6A4}" presName="theInnerList" presStyleCnt="0"/>
      <dgm:spPr/>
    </dgm:pt>
    <dgm:pt modelId="{C3E51E42-1069-4CEF-A93C-A1773CF7033B}" type="pres">
      <dgm:prSet presAssocID="{9E4FF868-01DF-4AEA-805B-55584509A88D}" presName="childNode" presStyleLbl="node1" presStyleIdx="2" presStyleCnt="6" custLinFactNeighborX="1326" custLinFactNeighborY="277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3CCB7A-77FA-4872-968D-A0EAD60DCB57}" type="pres">
      <dgm:prSet presAssocID="{9E4FF868-01DF-4AEA-805B-55584509A88D}" presName="aSpace2" presStyleCnt="0"/>
      <dgm:spPr/>
    </dgm:pt>
    <dgm:pt modelId="{47661CB9-E4E3-4C2A-BAF0-16D3694B9644}" type="pres">
      <dgm:prSet presAssocID="{F48874BE-346C-43AA-8FE7-752146B9E30A}" presName="child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0699A0-DA13-4B3D-A118-B86418A17D44}" type="pres">
      <dgm:prSet presAssocID="{797123C9-F891-4DC6-AC66-4CDBA78BC6A4}" presName="aSpace" presStyleCnt="0"/>
      <dgm:spPr/>
    </dgm:pt>
    <dgm:pt modelId="{7A37C8EB-9B31-4001-B8D9-417BBFABFB18}" type="pres">
      <dgm:prSet presAssocID="{C7635946-273A-4452-BB43-9AB948F76DA9}" presName="compNode" presStyleCnt="0"/>
      <dgm:spPr/>
    </dgm:pt>
    <dgm:pt modelId="{D044545A-9339-4321-9B2F-F18D64A7153A}" type="pres">
      <dgm:prSet presAssocID="{C7635946-273A-4452-BB43-9AB948F76DA9}" presName="aNode" presStyleLbl="bgShp" presStyleIdx="2" presStyleCnt="3" custLinFactNeighborX="388" custLinFactNeighborY="0"/>
      <dgm:spPr/>
      <dgm:t>
        <a:bodyPr/>
        <a:lstStyle/>
        <a:p>
          <a:endParaRPr lang="en-US"/>
        </a:p>
      </dgm:t>
    </dgm:pt>
    <dgm:pt modelId="{76A609FC-6CB7-4464-85B6-9BE3717A5922}" type="pres">
      <dgm:prSet presAssocID="{C7635946-273A-4452-BB43-9AB948F76DA9}" presName="textNode" presStyleLbl="bgShp" presStyleIdx="2" presStyleCnt="3"/>
      <dgm:spPr/>
      <dgm:t>
        <a:bodyPr/>
        <a:lstStyle/>
        <a:p>
          <a:endParaRPr lang="en-US"/>
        </a:p>
      </dgm:t>
    </dgm:pt>
    <dgm:pt modelId="{CD34DF35-9DE1-42FE-A022-8152725ECE36}" type="pres">
      <dgm:prSet presAssocID="{C7635946-273A-4452-BB43-9AB948F76DA9}" presName="compChildNode" presStyleCnt="0"/>
      <dgm:spPr/>
    </dgm:pt>
    <dgm:pt modelId="{C34A1083-716A-4D75-B846-74C24F28493B}" type="pres">
      <dgm:prSet presAssocID="{C7635946-273A-4452-BB43-9AB948F76DA9}" presName="theInnerList" presStyleCnt="0"/>
      <dgm:spPr/>
    </dgm:pt>
    <dgm:pt modelId="{B24681B8-7876-4150-A520-84090A792EF4}" type="pres">
      <dgm:prSet presAssocID="{E13678C0-EDD9-46EF-82E5-D2F031F09B06}" presName="childNode" presStyleLbl="node1" presStyleIdx="4" presStyleCnt="6" custScaleY="34533" custLinFactY="-1936" custLinFactNeighborX="-135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3ED936-D453-4B7B-9D0D-64F9CF07A767}" type="pres">
      <dgm:prSet presAssocID="{E13678C0-EDD9-46EF-82E5-D2F031F09B06}" presName="aSpace2" presStyleCnt="0"/>
      <dgm:spPr/>
    </dgm:pt>
    <dgm:pt modelId="{7AB636E0-DE0A-4474-B66B-4B0ED593E5EB}" type="pres">
      <dgm:prSet presAssocID="{484DEF6F-359C-40CF-8D4F-23E65A1CFED9}" presName="childNode" presStyleLbl="node1" presStyleIdx="5" presStyleCnt="6" custScaleY="35848" custLinFactNeighborX="-135" custLinFactNeighborY="5174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9EB33F6-9F2E-4798-AF43-C7F480E998CE}" type="presOf" srcId="{797123C9-F891-4DC6-AC66-4CDBA78BC6A4}" destId="{5094EC96-DEB9-452D-9F2F-CA8796CCCB97}" srcOrd="1" destOrd="0" presId="urn:microsoft.com/office/officeart/2005/8/layout/lProcess2"/>
    <dgm:cxn modelId="{3C8C3D6E-B9AD-4806-9CF4-DE066E998B88}" type="presOf" srcId="{797123C9-F891-4DC6-AC66-4CDBA78BC6A4}" destId="{15E9F247-CC49-4AE4-8E48-D719985FB1B8}" srcOrd="0" destOrd="0" presId="urn:microsoft.com/office/officeart/2005/8/layout/lProcess2"/>
    <dgm:cxn modelId="{691E09C8-9A66-4E18-911C-346078E595C3}" type="presOf" srcId="{824853FC-EFD1-4A87-B0FD-8E3482391EBE}" destId="{DC50052F-AA8F-4AE8-978E-C622682F94CC}" srcOrd="0" destOrd="0" presId="urn:microsoft.com/office/officeart/2005/8/layout/lProcess2"/>
    <dgm:cxn modelId="{0DCFF26D-C649-4386-8FF0-84EAD96BD510}" srcId="{797123C9-F891-4DC6-AC66-4CDBA78BC6A4}" destId="{9E4FF868-01DF-4AEA-805B-55584509A88D}" srcOrd="0" destOrd="0" parTransId="{0A461DBB-4854-4D8E-B22A-09A3598FB1C6}" sibTransId="{B8467A9D-6FDF-4CDD-BFE6-74CEB6EE39C1}"/>
    <dgm:cxn modelId="{51446127-4AC8-4C4D-82F4-6A87332A3B47}" type="presOf" srcId="{E13678C0-EDD9-46EF-82E5-D2F031F09B06}" destId="{B24681B8-7876-4150-A520-84090A792EF4}" srcOrd="0" destOrd="0" presId="urn:microsoft.com/office/officeart/2005/8/layout/lProcess2"/>
    <dgm:cxn modelId="{B97357CA-3978-4091-BEAE-496E232BCD3B}" type="presOf" srcId="{C7635946-273A-4452-BB43-9AB948F76DA9}" destId="{76A609FC-6CB7-4464-85B6-9BE3717A5922}" srcOrd="1" destOrd="0" presId="urn:microsoft.com/office/officeart/2005/8/layout/lProcess2"/>
    <dgm:cxn modelId="{D07B837F-5B25-4C57-920B-D90DAD34512F}" type="presOf" srcId="{484DEF6F-359C-40CF-8D4F-23E65A1CFED9}" destId="{7AB636E0-DE0A-4474-B66B-4B0ED593E5EB}" srcOrd="0" destOrd="0" presId="urn:microsoft.com/office/officeart/2005/8/layout/lProcess2"/>
    <dgm:cxn modelId="{EBD080D8-00C3-4675-B43B-385A2F40006F}" srcId="{C7635946-273A-4452-BB43-9AB948F76DA9}" destId="{E13678C0-EDD9-46EF-82E5-D2F031F09B06}" srcOrd="0" destOrd="0" parTransId="{FEE6D42A-E078-4174-8623-14374D68D6ED}" sibTransId="{877DD1D1-8B63-4740-BC82-3D79C8573D8D}"/>
    <dgm:cxn modelId="{CB0D845F-760D-476E-91D3-E5819D946678}" type="presOf" srcId="{9E4FF868-01DF-4AEA-805B-55584509A88D}" destId="{C3E51E42-1069-4CEF-A93C-A1773CF7033B}" srcOrd="0" destOrd="0" presId="urn:microsoft.com/office/officeart/2005/8/layout/lProcess2"/>
    <dgm:cxn modelId="{76C4117B-4679-44E4-968F-FF90E2827173}" srcId="{824853FC-EFD1-4A87-B0FD-8E3482391EBE}" destId="{C7635946-273A-4452-BB43-9AB948F76DA9}" srcOrd="2" destOrd="0" parTransId="{674E5985-917C-4E98-BA93-9A067C0C92B4}" sibTransId="{3C41747D-5243-49CE-964D-82F6DD2C814E}"/>
    <dgm:cxn modelId="{18DB4B46-2C0A-43DB-ACFA-F67B0EB4E338}" srcId="{C7635946-273A-4452-BB43-9AB948F76DA9}" destId="{484DEF6F-359C-40CF-8D4F-23E65A1CFED9}" srcOrd="1" destOrd="0" parTransId="{CAB6CC1B-0F17-4CC8-BFE0-9E04EF45EE8F}" sibTransId="{B5E90890-FE30-496D-9FA5-C3D89E648B1D}"/>
    <dgm:cxn modelId="{16584CE8-87E8-42DD-BF4D-4148A5E4BF69}" type="presOf" srcId="{F1BD03DF-DDF9-4E99-88F4-D688EAB521AB}" destId="{E6F15C80-9709-4F4A-9693-B5B84F650456}" srcOrd="0" destOrd="0" presId="urn:microsoft.com/office/officeart/2005/8/layout/lProcess2"/>
    <dgm:cxn modelId="{B99A958D-823C-494B-A1C6-E7844040F53B}" srcId="{824853FC-EFD1-4A87-B0FD-8E3482391EBE}" destId="{06B3D541-B720-41E8-82AF-D9A0C0A2082F}" srcOrd="0" destOrd="0" parTransId="{9E0F74B7-B5DF-4606-8236-707A95A4D4C6}" sibTransId="{E2BC9771-7EB5-4172-894D-F5CDAB551414}"/>
    <dgm:cxn modelId="{7040F9F3-6881-4FD7-BAC2-04A529C548FF}" srcId="{824853FC-EFD1-4A87-B0FD-8E3482391EBE}" destId="{797123C9-F891-4DC6-AC66-4CDBA78BC6A4}" srcOrd="1" destOrd="0" parTransId="{0B8D9539-E563-4795-A232-56BD09CEC265}" sibTransId="{D53CD6FD-0F2B-409B-B03E-9ED0E3845877}"/>
    <dgm:cxn modelId="{A471178E-4CA3-4D6F-A543-B98712B43797}" type="presOf" srcId="{06B3D541-B720-41E8-82AF-D9A0C0A2082F}" destId="{72291B26-28BC-46BB-882D-BF53D4E59464}" srcOrd="0" destOrd="0" presId="urn:microsoft.com/office/officeart/2005/8/layout/lProcess2"/>
    <dgm:cxn modelId="{0454BC68-7899-43B7-B418-39F8C5008713}" type="presOf" srcId="{C7635946-273A-4452-BB43-9AB948F76DA9}" destId="{D044545A-9339-4321-9B2F-F18D64A7153A}" srcOrd="0" destOrd="0" presId="urn:microsoft.com/office/officeart/2005/8/layout/lProcess2"/>
    <dgm:cxn modelId="{797926FA-76C9-4B4D-8F92-0594F1D5A14F}" type="presOf" srcId="{E95F65C9-9E8C-4D9D-B158-A18742442733}" destId="{B0CF537E-7243-48A8-8A9B-9C942E755C7C}" srcOrd="0" destOrd="0" presId="urn:microsoft.com/office/officeart/2005/8/layout/lProcess2"/>
    <dgm:cxn modelId="{96C2ED47-6506-4F94-A93B-62758B876CDB}" srcId="{06B3D541-B720-41E8-82AF-D9A0C0A2082F}" destId="{F1BD03DF-DDF9-4E99-88F4-D688EAB521AB}" srcOrd="0" destOrd="0" parTransId="{9CBDAA35-E82A-49D4-8F3E-A24EADAE8232}" sibTransId="{EDE3DA09-160B-4040-ABFB-DCFA53E27E11}"/>
    <dgm:cxn modelId="{855A7F33-DC17-49BA-9557-B0410C05DF1F}" type="presOf" srcId="{06B3D541-B720-41E8-82AF-D9A0C0A2082F}" destId="{5EB26592-5D32-4C44-AA6C-103352AC00C3}" srcOrd="1" destOrd="0" presId="urn:microsoft.com/office/officeart/2005/8/layout/lProcess2"/>
    <dgm:cxn modelId="{5E1FC893-731B-41C5-95F2-A89D36806409}" srcId="{797123C9-F891-4DC6-AC66-4CDBA78BC6A4}" destId="{F48874BE-346C-43AA-8FE7-752146B9E30A}" srcOrd="1" destOrd="0" parTransId="{1C70D699-EE8B-471D-8960-E2957635DA42}" sibTransId="{DE19D3EF-4250-4309-958B-2AE8D8485731}"/>
    <dgm:cxn modelId="{4F4354CD-96EB-470E-92E8-B0C7E59E69CB}" srcId="{06B3D541-B720-41E8-82AF-D9A0C0A2082F}" destId="{E95F65C9-9E8C-4D9D-B158-A18742442733}" srcOrd="1" destOrd="0" parTransId="{B0872AD8-2169-414A-9E2E-ADDB7EA15488}" sibTransId="{DCB652C3-FC38-473D-A94D-FF710EE728F2}"/>
    <dgm:cxn modelId="{0A1F99B5-CCEF-4AAA-981D-8273354BCE09}" type="presOf" srcId="{F48874BE-346C-43AA-8FE7-752146B9E30A}" destId="{47661CB9-E4E3-4C2A-BAF0-16D3694B9644}" srcOrd="0" destOrd="0" presId="urn:microsoft.com/office/officeart/2005/8/layout/lProcess2"/>
    <dgm:cxn modelId="{776D858C-586D-4150-80BF-1F3226A60145}" type="presParOf" srcId="{DC50052F-AA8F-4AE8-978E-C622682F94CC}" destId="{A441A477-A547-4449-948D-A8F10CAB2383}" srcOrd="0" destOrd="0" presId="urn:microsoft.com/office/officeart/2005/8/layout/lProcess2"/>
    <dgm:cxn modelId="{9A3AA443-0B48-42A3-82E7-B243360D4B55}" type="presParOf" srcId="{A441A477-A547-4449-948D-A8F10CAB2383}" destId="{72291B26-28BC-46BB-882D-BF53D4E59464}" srcOrd="0" destOrd="0" presId="urn:microsoft.com/office/officeart/2005/8/layout/lProcess2"/>
    <dgm:cxn modelId="{1B8DAA5A-4F87-420C-B07C-6B282BF58972}" type="presParOf" srcId="{A441A477-A547-4449-948D-A8F10CAB2383}" destId="{5EB26592-5D32-4C44-AA6C-103352AC00C3}" srcOrd="1" destOrd="0" presId="urn:microsoft.com/office/officeart/2005/8/layout/lProcess2"/>
    <dgm:cxn modelId="{98AA6548-4FAF-42E0-A5DE-2DDC392F2D8D}" type="presParOf" srcId="{A441A477-A547-4449-948D-A8F10CAB2383}" destId="{FE9C05D0-BD48-458A-A708-9C7021868218}" srcOrd="2" destOrd="0" presId="urn:microsoft.com/office/officeart/2005/8/layout/lProcess2"/>
    <dgm:cxn modelId="{BABD9746-C035-4169-A768-C9EE9816EFA0}" type="presParOf" srcId="{FE9C05D0-BD48-458A-A708-9C7021868218}" destId="{C29B8FFB-7BA7-4E30-8BC8-B37D23AF90AB}" srcOrd="0" destOrd="0" presId="urn:microsoft.com/office/officeart/2005/8/layout/lProcess2"/>
    <dgm:cxn modelId="{DDD86F6E-FBE0-467E-AE1C-5245913EB9A9}" type="presParOf" srcId="{C29B8FFB-7BA7-4E30-8BC8-B37D23AF90AB}" destId="{E6F15C80-9709-4F4A-9693-B5B84F650456}" srcOrd="0" destOrd="0" presId="urn:microsoft.com/office/officeart/2005/8/layout/lProcess2"/>
    <dgm:cxn modelId="{54642840-3A9A-445F-8FA8-9C67ED12709F}" type="presParOf" srcId="{C29B8FFB-7BA7-4E30-8BC8-B37D23AF90AB}" destId="{020D5037-5F29-4F81-9EED-5A4F6C618397}" srcOrd="1" destOrd="0" presId="urn:microsoft.com/office/officeart/2005/8/layout/lProcess2"/>
    <dgm:cxn modelId="{3550D4FB-67EB-48FF-B69E-289DE3E5432F}" type="presParOf" srcId="{C29B8FFB-7BA7-4E30-8BC8-B37D23AF90AB}" destId="{B0CF537E-7243-48A8-8A9B-9C942E755C7C}" srcOrd="2" destOrd="0" presId="urn:microsoft.com/office/officeart/2005/8/layout/lProcess2"/>
    <dgm:cxn modelId="{35BABAB0-8ED5-44EF-83F0-77CA38FB839A}" type="presParOf" srcId="{DC50052F-AA8F-4AE8-978E-C622682F94CC}" destId="{D166E88B-DD70-4A6F-A644-330855CB1137}" srcOrd="1" destOrd="0" presId="urn:microsoft.com/office/officeart/2005/8/layout/lProcess2"/>
    <dgm:cxn modelId="{BCE64A0E-C0BD-4007-9973-A44742C41B86}" type="presParOf" srcId="{DC50052F-AA8F-4AE8-978E-C622682F94CC}" destId="{B8E35CCC-AFE5-4E96-A17D-BCE2C81D5BC6}" srcOrd="2" destOrd="0" presId="urn:microsoft.com/office/officeart/2005/8/layout/lProcess2"/>
    <dgm:cxn modelId="{9AC72592-32B7-43E0-A380-F726ED015461}" type="presParOf" srcId="{B8E35CCC-AFE5-4E96-A17D-BCE2C81D5BC6}" destId="{15E9F247-CC49-4AE4-8E48-D719985FB1B8}" srcOrd="0" destOrd="0" presId="urn:microsoft.com/office/officeart/2005/8/layout/lProcess2"/>
    <dgm:cxn modelId="{33F2E64D-E7E5-489B-956C-3EDFB6A8AAA2}" type="presParOf" srcId="{B8E35CCC-AFE5-4E96-A17D-BCE2C81D5BC6}" destId="{5094EC96-DEB9-452D-9F2F-CA8796CCCB97}" srcOrd="1" destOrd="0" presId="urn:microsoft.com/office/officeart/2005/8/layout/lProcess2"/>
    <dgm:cxn modelId="{66501590-408C-47FC-A68F-37B94BBECAD4}" type="presParOf" srcId="{B8E35CCC-AFE5-4E96-A17D-BCE2C81D5BC6}" destId="{B164DE89-9A97-4834-B607-FA9AAB58E8F3}" srcOrd="2" destOrd="0" presId="urn:microsoft.com/office/officeart/2005/8/layout/lProcess2"/>
    <dgm:cxn modelId="{AC918D1A-DDAD-406F-936F-FD6447DC2123}" type="presParOf" srcId="{B164DE89-9A97-4834-B607-FA9AAB58E8F3}" destId="{D1C305D3-DC54-4B4B-9B9B-CE5EB4344010}" srcOrd="0" destOrd="0" presId="urn:microsoft.com/office/officeart/2005/8/layout/lProcess2"/>
    <dgm:cxn modelId="{AB2FB74A-E74D-4C0B-AF92-1EE49BBB0142}" type="presParOf" srcId="{D1C305D3-DC54-4B4B-9B9B-CE5EB4344010}" destId="{C3E51E42-1069-4CEF-A93C-A1773CF7033B}" srcOrd="0" destOrd="0" presId="urn:microsoft.com/office/officeart/2005/8/layout/lProcess2"/>
    <dgm:cxn modelId="{7A380A3A-14A3-4AD9-986E-FA5F327ECD6D}" type="presParOf" srcId="{D1C305D3-DC54-4B4B-9B9B-CE5EB4344010}" destId="{D23CCB7A-77FA-4872-968D-A0EAD60DCB57}" srcOrd="1" destOrd="0" presId="urn:microsoft.com/office/officeart/2005/8/layout/lProcess2"/>
    <dgm:cxn modelId="{5A5B7250-12ED-4F66-9C9D-A05FF40F4E3A}" type="presParOf" srcId="{D1C305D3-DC54-4B4B-9B9B-CE5EB4344010}" destId="{47661CB9-E4E3-4C2A-BAF0-16D3694B9644}" srcOrd="2" destOrd="0" presId="urn:microsoft.com/office/officeart/2005/8/layout/lProcess2"/>
    <dgm:cxn modelId="{2345A053-7D1C-4822-A8D2-F0C978D2A482}" type="presParOf" srcId="{DC50052F-AA8F-4AE8-978E-C622682F94CC}" destId="{0D0699A0-DA13-4B3D-A118-B86418A17D44}" srcOrd="3" destOrd="0" presId="urn:microsoft.com/office/officeart/2005/8/layout/lProcess2"/>
    <dgm:cxn modelId="{2F1AC7C7-BBFB-4BB3-BC2F-2DD289BAE7DF}" type="presParOf" srcId="{DC50052F-AA8F-4AE8-978E-C622682F94CC}" destId="{7A37C8EB-9B31-4001-B8D9-417BBFABFB18}" srcOrd="4" destOrd="0" presId="urn:microsoft.com/office/officeart/2005/8/layout/lProcess2"/>
    <dgm:cxn modelId="{B6FC0716-76F1-4923-BFF9-E434C3820B00}" type="presParOf" srcId="{7A37C8EB-9B31-4001-B8D9-417BBFABFB18}" destId="{D044545A-9339-4321-9B2F-F18D64A7153A}" srcOrd="0" destOrd="0" presId="urn:microsoft.com/office/officeart/2005/8/layout/lProcess2"/>
    <dgm:cxn modelId="{100149B8-0B8F-4440-A659-6E8893F60E31}" type="presParOf" srcId="{7A37C8EB-9B31-4001-B8D9-417BBFABFB18}" destId="{76A609FC-6CB7-4464-85B6-9BE3717A5922}" srcOrd="1" destOrd="0" presId="urn:microsoft.com/office/officeart/2005/8/layout/lProcess2"/>
    <dgm:cxn modelId="{124CE7CF-0DDF-4357-BE2A-8D4B2C1F684A}" type="presParOf" srcId="{7A37C8EB-9B31-4001-B8D9-417BBFABFB18}" destId="{CD34DF35-9DE1-42FE-A022-8152725ECE36}" srcOrd="2" destOrd="0" presId="urn:microsoft.com/office/officeart/2005/8/layout/lProcess2"/>
    <dgm:cxn modelId="{2D98ABC8-6C7D-487D-985E-378CA686AA2E}" type="presParOf" srcId="{CD34DF35-9DE1-42FE-A022-8152725ECE36}" destId="{C34A1083-716A-4D75-B846-74C24F28493B}" srcOrd="0" destOrd="0" presId="urn:microsoft.com/office/officeart/2005/8/layout/lProcess2"/>
    <dgm:cxn modelId="{EC54FA22-DD07-4E46-BEF1-BDE5959BBE08}" type="presParOf" srcId="{C34A1083-716A-4D75-B846-74C24F28493B}" destId="{B24681B8-7876-4150-A520-84090A792EF4}" srcOrd="0" destOrd="0" presId="urn:microsoft.com/office/officeart/2005/8/layout/lProcess2"/>
    <dgm:cxn modelId="{45EC62B6-CE1E-4EC3-97A6-F7618C307489}" type="presParOf" srcId="{C34A1083-716A-4D75-B846-74C24F28493B}" destId="{A83ED936-D453-4B7B-9D0D-64F9CF07A767}" srcOrd="1" destOrd="0" presId="urn:microsoft.com/office/officeart/2005/8/layout/lProcess2"/>
    <dgm:cxn modelId="{36E93B3B-B804-4A6E-8C1E-21722F087365}" type="presParOf" srcId="{C34A1083-716A-4D75-B846-74C24F28493B}" destId="{7AB636E0-DE0A-4474-B66B-4B0ED593E5EB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C66406D-4862-4B89-828A-A046D395144A}" type="doc">
      <dgm:prSet loTypeId="urn:microsoft.com/office/officeart/2005/8/layout/balance1" loCatId="relationship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A6C67A28-8510-42C9-A0AC-1DFAA3794BB5}">
      <dgm:prSet phldrT="[Text]"/>
      <dgm:spPr>
        <a:solidFill>
          <a:srgbClr val="92D050">
            <a:alpha val="40000"/>
          </a:srgbClr>
        </a:solidFill>
        <a:ln>
          <a:noFill/>
        </a:ln>
      </dgm:spPr>
      <dgm:t>
        <a:bodyPr/>
        <a:lstStyle/>
        <a:p>
          <a:r>
            <a:rPr lang="en-US" dirty="0" smtClean="0"/>
            <a:t>Good</a:t>
          </a:r>
          <a:endParaRPr lang="en-US" dirty="0"/>
        </a:p>
      </dgm:t>
    </dgm:pt>
    <dgm:pt modelId="{8869F9E1-8DAB-4EEE-BDC9-1996DEAC3160}" type="parTrans" cxnId="{B33ABBBF-834B-4D0F-9679-3E29AEF3D861}">
      <dgm:prSet/>
      <dgm:spPr/>
      <dgm:t>
        <a:bodyPr/>
        <a:lstStyle/>
        <a:p>
          <a:endParaRPr lang="en-US"/>
        </a:p>
      </dgm:t>
    </dgm:pt>
    <dgm:pt modelId="{4A2B405F-D7A2-4364-BBF5-B6FBF0728CCE}" type="sibTrans" cxnId="{B33ABBBF-834B-4D0F-9679-3E29AEF3D861}">
      <dgm:prSet/>
      <dgm:spPr/>
      <dgm:t>
        <a:bodyPr/>
        <a:lstStyle/>
        <a:p>
          <a:endParaRPr lang="en-US"/>
        </a:p>
      </dgm:t>
    </dgm:pt>
    <dgm:pt modelId="{CB121208-6790-49BE-BA61-C301F0818855}">
      <dgm:prSet phldrT="[Text]" custT="1"/>
      <dgm:spPr>
        <a:solidFill>
          <a:srgbClr val="92D050"/>
        </a:solidFill>
        <a:ln>
          <a:solidFill>
            <a:srgbClr val="92D050"/>
          </a:solidFill>
        </a:ln>
      </dgm:spPr>
      <dgm:t>
        <a:bodyPr/>
        <a:lstStyle/>
        <a:p>
          <a:r>
            <a:rPr lang="en-US" sz="1800" dirty="0" smtClean="0">
              <a:solidFill>
                <a:schemeClr val="tx1"/>
              </a:solidFill>
            </a:rPr>
            <a:t>Stable</a:t>
          </a:r>
          <a:endParaRPr lang="en-US" sz="1600" dirty="0">
            <a:solidFill>
              <a:schemeClr val="tx1"/>
            </a:solidFill>
          </a:endParaRPr>
        </a:p>
      </dgm:t>
    </dgm:pt>
    <dgm:pt modelId="{0FA8E09F-A2C5-400B-822F-059097BED1F5}" type="parTrans" cxnId="{A62C495B-337C-4EF2-899F-F7E1E22FE74B}">
      <dgm:prSet/>
      <dgm:spPr/>
      <dgm:t>
        <a:bodyPr/>
        <a:lstStyle/>
        <a:p>
          <a:endParaRPr lang="en-US"/>
        </a:p>
      </dgm:t>
    </dgm:pt>
    <dgm:pt modelId="{1C848310-9B1A-4F6D-BD46-037C72F575E4}" type="sibTrans" cxnId="{A62C495B-337C-4EF2-899F-F7E1E22FE74B}">
      <dgm:prSet/>
      <dgm:spPr/>
      <dgm:t>
        <a:bodyPr/>
        <a:lstStyle/>
        <a:p>
          <a:endParaRPr lang="en-US"/>
        </a:p>
      </dgm:t>
    </dgm:pt>
    <dgm:pt modelId="{11A2FE84-198F-480A-AD72-072D2DE42F5C}">
      <dgm:prSet phldrT="[Text]" custT="1"/>
      <dgm:spPr>
        <a:solidFill>
          <a:srgbClr val="92D050"/>
        </a:solidFill>
        <a:ln>
          <a:solidFill>
            <a:srgbClr val="92D050"/>
          </a:solidFill>
        </a:ln>
      </dgm:spPr>
      <dgm:t>
        <a:bodyPr/>
        <a:lstStyle/>
        <a:p>
          <a:r>
            <a:rPr lang="en-US" sz="1600" dirty="0" smtClean="0">
              <a:solidFill>
                <a:schemeClr val="tx1"/>
              </a:solidFill>
            </a:rPr>
            <a:t>Repels oil, grease, water, heat</a:t>
          </a:r>
          <a:endParaRPr lang="en-US" sz="1600" dirty="0">
            <a:solidFill>
              <a:schemeClr val="tx1"/>
            </a:solidFill>
          </a:endParaRPr>
        </a:p>
      </dgm:t>
    </dgm:pt>
    <dgm:pt modelId="{A98FC806-9A8A-440C-B9E5-379946F3ECA8}" type="parTrans" cxnId="{FCC994E5-1A0F-4A32-B755-E86118D22003}">
      <dgm:prSet/>
      <dgm:spPr/>
      <dgm:t>
        <a:bodyPr/>
        <a:lstStyle/>
        <a:p>
          <a:endParaRPr lang="en-US"/>
        </a:p>
      </dgm:t>
    </dgm:pt>
    <dgm:pt modelId="{B237C265-F568-4D63-9D78-70952D9C9DC7}" type="sibTrans" cxnId="{FCC994E5-1A0F-4A32-B755-E86118D22003}">
      <dgm:prSet/>
      <dgm:spPr/>
      <dgm:t>
        <a:bodyPr/>
        <a:lstStyle/>
        <a:p>
          <a:endParaRPr lang="en-US"/>
        </a:p>
      </dgm:t>
    </dgm:pt>
    <dgm:pt modelId="{701EF0B1-A74C-491B-9E97-9BDFF9863518}">
      <dgm:prSet phldrT="[Text]"/>
      <dgm:spPr/>
      <dgm:t>
        <a:bodyPr/>
        <a:lstStyle/>
        <a:p>
          <a:r>
            <a:rPr lang="en-US" smtClean="0"/>
            <a:t>Bad</a:t>
          </a:r>
          <a:endParaRPr lang="en-US" dirty="0"/>
        </a:p>
      </dgm:t>
    </dgm:pt>
    <dgm:pt modelId="{79411B75-0455-4EAD-9BA0-A191222E51A9}" type="parTrans" cxnId="{C5D8BE09-0FB0-4FA2-8D04-D91E9066C97E}">
      <dgm:prSet/>
      <dgm:spPr/>
      <dgm:t>
        <a:bodyPr/>
        <a:lstStyle/>
        <a:p>
          <a:endParaRPr lang="en-US"/>
        </a:p>
      </dgm:t>
    </dgm:pt>
    <dgm:pt modelId="{35E4D0F2-BACF-479C-8C3E-228C36CCA52A}" type="sibTrans" cxnId="{C5D8BE09-0FB0-4FA2-8D04-D91E9066C97E}">
      <dgm:prSet/>
      <dgm:spPr/>
      <dgm:t>
        <a:bodyPr/>
        <a:lstStyle/>
        <a:p>
          <a:endParaRPr lang="en-US"/>
        </a:p>
      </dgm:t>
    </dgm:pt>
    <dgm:pt modelId="{4D9D4F07-58A2-471F-BC10-94C341ADD926}">
      <dgm:prSet phldrT="[Text]" custT="1"/>
      <dgm:spPr/>
      <dgm:t>
        <a:bodyPr/>
        <a:lstStyle/>
        <a:p>
          <a:r>
            <a:rPr lang="en-US" sz="1600" dirty="0" smtClean="0">
              <a:solidFill>
                <a:schemeClr val="tx1"/>
              </a:solidFill>
            </a:rPr>
            <a:t>Migrates easily in air and water</a:t>
          </a:r>
        </a:p>
      </dgm:t>
    </dgm:pt>
    <dgm:pt modelId="{0FB2566B-17A3-4CE3-A889-417956E64242}" type="parTrans" cxnId="{0D983BA0-41C2-4612-88A0-71B88DE69FC0}">
      <dgm:prSet/>
      <dgm:spPr/>
      <dgm:t>
        <a:bodyPr/>
        <a:lstStyle/>
        <a:p>
          <a:endParaRPr lang="en-US"/>
        </a:p>
      </dgm:t>
    </dgm:pt>
    <dgm:pt modelId="{70F48428-400F-4880-A2BA-C83F2035549F}" type="sibTrans" cxnId="{0D983BA0-41C2-4612-88A0-71B88DE69FC0}">
      <dgm:prSet/>
      <dgm:spPr/>
      <dgm:t>
        <a:bodyPr/>
        <a:lstStyle/>
        <a:p>
          <a:endParaRPr lang="en-US"/>
        </a:p>
      </dgm:t>
    </dgm:pt>
    <dgm:pt modelId="{6BCA3241-11AE-4E97-AE58-D59221ED00B4}">
      <dgm:prSet custT="1"/>
      <dgm:spPr/>
      <dgm:t>
        <a:bodyPr/>
        <a:lstStyle/>
        <a:p>
          <a:r>
            <a:rPr lang="en-US" sz="1800" dirty="0" err="1" smtClean="0">
              <a:solidFill>
                <a:schemeClr val="tx1"/>
              </a:solidFill>
            </a:rPr>
            <a:t>Bioaccumulative</a:t>
          </a:r>
          <a:endParaRPr lang="en-US" sz="1800" dirty="0" smtClean="0">
            <a:solidFill>
              <a:schemeClr val="tx1"/>
            </a:solidFill>
          </a:endParaRPr>
        </a:p>
      </dgm:t>
    </dgm:pt>
    <dgm:pt modelId="{E6F5B8EF-0DEA-4A80-94B3-E91B385019ED}" type="parTrans" cxnId="{437B09CF-0C83-4327-9D05-04CF2C12B00D}">
      <dgm:prSet/>
      <dgm:spPr/>
      <dgm:t>
        <a:bodyPr/>
        <a:lstStyle/>
        <a:p>
          <a:endParaRPr lang="en-US"/>
        </a:p>
      </dgm:t>
    </dgm:pt>
    <dgm:pt modelId="{0875CB2C-A69B-4BF4-AD39-0E9E3FA9359C}" type="sibTrans" cxnId="{437B09CF-0C83-4327-9D05-04CF2C12B00D}">
      <dgm:prSet/>
      <dgm:spPr/>
      <dgm:t>
        <a:bodyPr/>
        <a:lstStyle/>
        <a:p>
          <a:endParaRPr lang="en-US"/>
        </a:p>
      </dgm:t>
    </dgm:pt>
    <dgm:pt modelId="{1695E0C1-67B4-4388-AED3-79D9E72A190F}">
      <dgm:prSet phldrT="[Text]" custT="1"/>
      <dgm:spPr/>
      <dgm:t>
        <a:bodyPr/>
        <a:lstStyle/>
        <a:p>
          <a:r>
            <a:rPr lang="en-US" sz="2000" dirty="0" smtClean="0">
              <a:solidFill>
                <a:schemeClr val="tx1"/>
              </a:solidFill>
            </a:rPr>
            <a:t>Toxic</a:t>
          </a:r>
        </a:p>
      </dgm:t>
    </dgm:pt>
    <dgm:pt modelId="{50C10C06-857C-4CBA-AACB-65654C931378}" type="parTrans" cxnId="{E019B8DB-E88C-4183-A9F9-0E11EDB822D5}">
      <dgm:prSet/>
      <dgm:spPr/>
      <dgm:t>
        <a:bodyPr/>
        <a:lstStyle/>
        <a:p>
          <a:endParaRPr lang="en-US"/>
        </a:p>
      </dgm:t>
    </dgm:pt>
    <dgm:pt modelId="{6882EF1D-8A74-4369-B525-7C0212896EE5}" type="sibTrans" cxnId="{E019B8DB-E88C-4183-A9F9-0E11EDB822D5}">
      <dgm:prSet/>
      <dgm:spPr/>
      <dgm:t>
        <a:bodyPr/>
        <a:lstStyle/>
        <a:p>
          <a:endParaRPr lang="en-US"/>
        </a:p>
      </dgm:t>
    </dgm:pt>
    <dgm:pt modelId="{8F4FD03D-FCF7-446E-82BE-CFAB33E49F71}">
      <dgm:prSet custT="1"/>
      <dgm:spPr/>
      <dgm:t>
        <a:bodyPr/>
        <a:lstStyle/>
        <a:p>
          <a:r>
            <a:rPr lang="en-US" sz="1600" dirty="0" smtClean="0">
              <a:solidFill>
                <a:schemeClr val="tx1"/>
              </a:solidFill>
            </a:rPr>
            <a:t>Extremely persistent, Resists degradation</a:t>
          </a:r>
        </a:p>
      </dgm:t>
    </dgm:pt>
    <dgm:pt modelId="{CE983B71-B18F-4A04-9D35-36459D9FEC38}" type="parTrans" cxnId="{45FFB48E-C55A-4AE6-9D3E-621578ADCD02}">
      <dgm:prSet/>
      <dgm:spPr/>
      <dgm:t>
        <a:bodyPr/>
        <a:lstStyle/>
        <a:p>
          <a:endParaRPr lang="en-US"/>
        </a:p>
      </dgm:t>
    </dgm:pt>
    <dgm:pt modelId="{B2E826EF-289B-4012-869D-BE031850EA0B}" type="sibTrans" cxnId="{45FFB48E-C55A-4AE6-9D3E-621578ADCD02}">
      <dgm:prSet/>
      <dgm:spPr/>
      <dgm:t>
        <a:bodyPr/>
        <a:lstStyle/>
        <a:p>
          <a:endParaRPr lang="en-US"/>
        </a:p>
      </dgm:t>
    </dgm:pt>
    <dgm:pt modelId="{ACED5E2C-1C5C-4603-825D-5A474BB1FE57}" type="pres">
      <dgm:prSet presAssocID="{6C66406D-4862-4B89-828A-A046D395144A}" presName="outerComposite" presStyleCnt="0">
        <dgm:presLayoutVars>
          <dgm:chMax val="2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4B95B60-45D4-45AB-B6C6-300698AE925A}" type="pres">
      <dgm:prSet presAssocID="{6C66406D-4862-4B89-828A-A046D395144A}" presName="dummyMaxCanvas" presStyleCnt="0"/>
      <dgm:spPr/>
      <dgm:t>
        <a:bodyPr/>
        <a:lstStyle/>
        <a:p>
          <a:endParaRPr lang="en-US"/>
        </a:p>
      </dgm:t>
    </dgm:pt>
    <dgm:pt modelId="{6834FFB7-7D66-4AF6-82D2-1D3925BCA1D9}" type="pres">
      <dgm:prSet presAssocID="{6C66406D-4862-4B89-828A-A046D395144A}" presName="parentComposite" presStyleCnt="0"/>
      <dgm:spPr/>
      <dgm:t>
        <a:bodyPr/>
        <a:lstStyle/>
        <a:p>
          <a:endParaRPr lang="en-US"/>
        </a:p>
      </dgm:t>
    </dgm:pt>
    <dgm:pt modelId="{62CAE825-D2B9-433C-BADE-F926F43B839A}" type="pres">
      <dgm:prSet presAssocID="{6C66406D-4862-4B89-828A-A046D395144A}" presName="parent1" presStyleLbl="alignAccFollowNode1" presStyleIdx="0" presStyleCnt="4" custScaleX="65415" custScaleY="75688" custLinFactY="17773" custLinFactNeighborX="6231" custLinFactNeighborY="100000">
        <dgm:presLayoutVars>
          <dgm:chMax val="4"/>
        </dgm:presLayoutVars>
      </dgm:prSet>
      <dgm:spPr/>
      <dgm:t>
        <a:bodyPr/>
        <a:lstStyle/>
        <a:p>
          <a:endParaRPr lang="en-US"/>
        </a:p>
      </dgm:t>
    </dgm:pt>
    <dgm:pt modelId="{8E59907B-4609-4A51-83B8-CCA1BEA305A3}" type="pres">
      <dgm:prSet presAssocID="{6C66406D-4862-4B89-828A-A046D395144A}" presName="parent2" presStyleLbl="alignAccFollowNode1" presStyleIdx="1" presStyleCnt="4" custScaleX="65415" custScaleY="75688" custLinFactNeighborX="8179" custLinFactNeighborY="15267">
        <dgm:presLayoutVars>
          <dgm:chMax val="4"/>
        </dgm:presLayoutVars>
      </dgm:prSet>
      <dgm:spPr/>
      <dgm:t>
        <a:bodyPr/>
        <a:lstStyle/>
        <a:p>
          <a:endParaRPr lang="en-US"/>
        </a:p>
      </dgm:t>
    </dgm:pt>
    <dgm:pt modelId="{43F96213-56F4-48A2-8917-2F3553CCAD86}" type="pres">
      <dgm:prSet presAssocID="{6C66406D-4862-4B89-828A-A046D395144A}" presName="childrenComposite" presStyleCnt="0"/>
      <dgm:spPr/>
      <dgm:t>
        <a:bodyPr/>
        <a:lstStyle/>
        <a:p>
          <a:endParaRPr lang="en-US"/>
        </a:p>
      </dgm:t>
    </dgm:pt>
    <dgm:pt modelId="{ADD7BA2B-9734-43DC-B6A8-6A9461220A1E}" type="pres">
      <dgm:prSet presAssocID="{6C66406D-4862-4B89-828A-A046D395144A}" presName="dummyMaxCanvas_ChildArea" presStyleCnt="0"/>
      <dgm:spPr/>
      <dgm:t>
        <a:bodyPr/>
        <a:lstStyle/>
        <a:p>
          <a:endParaRPr lang="en-US"/>
        </a:p>
      </dgm:t>
    </dgm:pt>
    <dgm:pt modelId="{44830AFE-CFC8-445F-A97C-5A1B3AC0C06A}" type="pres">
      <dgm:prSet presAssocID="{6C66406D-4862-4B89-828A-A046D395144A}" presName="fulcrum" presStyleLbl="alignAccFollowNode1" presStyleIdx="2" presStyleCnt="4"/>
      <dgm:spPr>
        <a:solidFill>
          <a:schemeClr val="bg2">
            <a:lumMod val="90000"/>
            <a:alpha val="90000"/>
          </a:schemeClr>
        </a:solidFill>
        <a:ln>
          <a:noFill/>
        </a:ln>
      </dgm:spPr>
      <dgm:t>
        <a:bodyPr/>
        <a:lstStyle/>
        <a:p>
          <a:endParaRPr lang="en-US"/>
        </a:p>
      </dgm:t>
    </dgm:pt>
    <dgm:pt modelId="{4F3E0131-3177-41EA-9C38-FF0AD908BCA1}" type="pres">
      <dgm:prSet presAssocID="{6C66406D-4862-4B89-828A-A046D395144A}" presName="balance_24" presStyleLbl="alignAccFollowNode1" presStyleIdx="3" presStyleCnt="4">
        <dgm:presLayoutVars>
          <dgm:bulletEnabled val="1"/>
        </dgm:presLayoutVars>
      </dgm:prSet>
      <dgm:spPr>
        <a:solidFill>
          <a:schemeClr val="bg2">
            <a:lumMod val="90000"/>
            <a:alpha val="90000"/>
          </a:schemeClr>
        </a:solidFill>
        <a:ln>
          <a:noFill/>
        </a:ln>
      </dgm:spPr>
      <dgm:t>
        <a:bodyPr/>
        <a:lstStyle/>
        <a:p>
          <a:endParaRPr lang="en-US"/>
        </a:p>
      </dgm:t>
    </dgm:pt>
    <dgm:pt modelId="{B752472F-11C3-4067-8F25-6A4ADE2ABB24}" type="pres">
      <dgm:prSet presAssocID="{6C66406D-4862-4B89-828A-A046D395144A}" presName="right_24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44E63E-D221-40FE-81EE-03659338FAF0}" type="pres">
      <dgm:prSet presAssocID="{6C66406D-4862-4B89-828A-A046D395144A}" presName="right_24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DB3444-5D8C-4AB7-8F2B-13A50E575860}" type="pres">
      <dgm:prSet presAssocID="{6C66406D-4862-4B89-828A-A046D395144A}" presName="right_24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22EA1D-8135-4D7D-8669-87466B660DE3}" type="pres">
      <dgm:prSet presAssocID="{6C66406D-4862-4B89-828A-A046D395144A}" presName="right_24_4" presStyleLbl="node1" presStyleIdx="3" presStyleCnt="6" custScaleY="118185" custLinFactNeighborX="1395" custLinFactNeighborY="-518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823BA2-792C-4591-BDC7-EE40B12BD25F}" type="pres">
      <dgm:prSet presAssocID="{6C66406D-4862-4B89-828A-A046D395144A}" presName="left_24_1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4E841C-E78C-4FAE-8275-16CDB50098F4}" type="pres">
      <dgm:prSet presAssocID="{6C66406D-4862-4B89-828A-A046D395144A}" presName="left_24_2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019B8DB-E88C-4183-A9F9-0E11EDB822D5}" srcId="{701EF0B1-A74C-491B-9E97-9BDFF9863518}" destId="{1695E0C1-67B4-4388-AED3-79D9E72A190F}" srcOrd="1" destOrd="0" parTransId="{50C10C06-857C-4CBA-AACB-65654C931378}" sibTransId="{6882EF1D-8A74-4369-B525-7C0212896EE5}"/>
    <dgm:cxn modelId="{816CDA49-E64F-45E4-8C1E-EECAACF63ADB}" type="presOf" srcId="{4D9D4F07-58A2-471F-BC10-94C341ADD926}" destId="{B752472F-11C3-4067-8F25-6A4ADE2ABB24}" srcOrd="0" destOrd="0" presId="urn:microsoft.com/office/officeart/2005/8/layout/balance1"/>
    <dgm:cxn modelId="{227548DC-15A5-47A4-BE57-A8395A8337DE}" type="presOf" srcId="{1695E0C1-67B4-4388-AED3-79D9E72A190F}" destId="{F944E63E-D221-40FE-81EE-03659338FAF0}" srcOrd="0" destOrd="0" presId="urn:microsoft.com/office/officeart/2005/8/layout/balance1"/>
    <dgm:cxn modelId="{FCC994E5-1A0F-4A32-B755-E86118D22003}" srcId="{A6C67A28-8510-42C9-A0AC-1DFAA3794BB5}" destId="{11A2FE84-198F-480A-AD72-072D2DE42F5C}" srcOrd="1" destOrd="0" parTransId="{A98FC806-9A8A-440C-B9E5-379946F3ECA8}" sibTransId="{B237C265-F568-4D63-9D78-70952D9C9DC7}"/>
    <dgm:cxn modelId="{D7534301-7DEA-4D99-8A99-79F6163DAF9C}" type="presOf" srcId="{11A2FE84-198F-480A-AD72-072D2DE42F5C}" destId="{814E841C-E78C-4FAE-8275-16CDB50098F4}" srcOrd="0" destOrd="0" presId="urn:microsoft.com/office/officeart/2005/8/layout/balance1"/>
    <dgm:cxn modelId="{E7546653-BB9A-4C50-86A5-7C66FA78C896}" type="presOf" srcId="{8F4FD03D-FCF7-446E-82BE-CFAB33E49F71}" destId="{5F22EA1D-8135-4D7D-8669-87466B660DE3}" srcOrd="0" destOrd="0" presId="urn:microsoft.com/office/officeart/2005/8/layout/balance1"/>
    <dgm:cxn modelId="{A62C495B-337C-4EF2-899F-F7E1E22FE74B}" srcId="{A6C67A28-8510-42C9-A0AC-1DFAA3794BB5}" destId="{CB121208-6790-49BE-BA61-C301F0818855}" srcOrd="0" destOrd="0" parTransId="{0FA8E09F-A2C5-400B-822F-059097BED1F5}" sibTransId="{1C848310-9B1A-4F6D-BD46-037C72F575E4}"/>
    <dgm:cxn modelId="{C5D8BE09-0FB0-4FA2-8D04-D91E9066C97E}" srcId="{6C66406D-4862-4B89-828A-A046D395144A}" destId="{701EF0B1-A74C-491B-9E97-9BDFF9863518}" srcOrd="1" destOrd="0" parTransId="{79411B75-0455-4EAD-9BA0-A191222E51A9}" sibTransId="{35E4D0F2-BACF-479C-8C3E-228C36CCA52A}"/>
    <dgm:cxn modelId="{215C8227-590D-4985-A642-6177BD88DB80}" type="presOf" srcId="{A6C67A28-8510-42C9-A0AC-1DFAA3794BB5}" destId="{62CAE825-D2B9-433C-BADE-F926F43B839A}" srcOrd="0" destOrd="0" presId="urn:microsoft.com/office/officeart/2005/8/layout/balance1"/>
    <dgm:cxn modelId="{DCC92551-4A3F-42F8-BCE1-D18E5BDF22AA}" type="presOf" srcId="{6BCA3241-11AE-4E97-AE58-D59221ED00B4}" destId="{BADB3444-5D8C-4AB7-8F2B-13A50E575860}" srcOrd="0" destOrd="0" presId="urn:microsoft.com/office/officeart/2005/8/layout/balance1"/>
    <dgm:cxn modelId="{B33ABBBF-834B-4D0F-9679-3E29AEF3D861}" srcId="{6C66406D-4862-4B89-828A-A046D395144A}" destId="{A6C67A28-8510-42C9-A0AC-1DFAA3794BB5}" srcOrd="0" destOrd="0" parTransId="{8869F9E1-8DAB-4EEE-BDC9-1996DEAC3160}" sibTransId="{4A2B405F-D7A2-4364-BBF5-B6FBF0728CCE}"/>
    <dgm:cxn modelId="{0D983BA0-41C2-4612-88A0-71B88DE69FC0}" srcId="{701EF0B1-A74C-491B-9E97-9BDFF9863518}" destId="{4D9D4F07-58A2-471F-BC10-94C341ADD926}" srcOrd="0" destOrd="0" parTransId="{0FB2566B-17A3-4CE3-A889-417956E64242}" sibTransId="{70F48428-400F-4880-A2BA-C83F2035549F}"/>
    <dgm:cxn modelId="{7E332D45-756B-46FD-9775-83A544A58206}" type="presOf" srcId="{701EF0B1-A74C-491B-9E97-9BDFF9863518}" destId="{8E59907B-4609-4A51-83B8-CCA1BEA305A3}" srcOrd="0" destOrd="0" presId="urn:microsoft.com/office/officeart/2005/8/layout/balance1"/>
    <dgm:cxn modelId="{B5D83BA1-3BD1-4405-AA59-267EDC959E21}" type="presOf" srcId="{6C66406D-4862-4B89-828A-A046D395144A}" destId="{ACED5E2C-1C5C-4603-825D-5A474BB1FE57}" srcOrd="0" destOrd="0" presId="urn:microsoft.com/office/officeart/2005/8/layout/balance1"/>
    <dgm:cxn modelId="{E5788FB1-5914-432E-82AA-A7412C99A68A}" type="presOf" srcId="{CB121208-6790-49BE-BA61-C301F0818855}" destId="{F2823BA2-792C-4591-BDC7-EE40B12BD25F}" srcOrd="0" destOrd="0" presId="urn:microsoft.com/office/officeart/2005/8/layout/balance1"/>
    <dgm:cxn modelId="{45FFB48E-C55A-4AE6-9D3E-621578ADCD02}" srcId="{701EF0B1-A74C-491B-9E97-9BDFF9863518}" destId="{8F4FD03D-FCF7-446E-82BE-CFAB33E49F71}" srcOrd="3" destOrd="0" parTransId="{CE983B71-B18F-4A04-9D35-36459D9FEC38}" sibTransId="{B2E826EF-289B-4012-869D-BE031850EA0B}"/>
    <dgm:cxn modelId="{437B09CF-0C83-4327-9D05-04CF2C12B00D}" srcId="{701EF0B1-A74C-491B-9E97-9BDFF9863518}" destId="{6BCA3241-11AE-4E97-AE58-D59221ED00B4}" srcOrd="2" destOrd="0" parTransId="{E6F5B8EF-0DEA-4A80-94B3-E91B385019ED}" sibTransId="{0875CB2C-A69B-4BF4-AD39-0E9E3FA9359C}"/>
    <dgm:cxn modelId="{7CA748D9-21E1-4A59-A286-EC0A2CA90933}" type="presParOf" srcId="{ACED5E2C-1C5C-4603-825D-5A474BB1FE57}" destId="{A4B95B60-45D4-45AB-B6C6-300698AE925A}" srcOrd="0" destOrd="0" presId="urn:microsoft.com/office/officeart/2005/8/layout/balance1"/>
    <dgm:cxn modelId="{2FE187B4-A0B4-4EC2-B2A8-9DE9B9E1C0CA}" type="presParOf" srcId="{ACED5E2C-1C5C-4603-825D-5A474BB1FE57}" destId="{6834FFB7-7D66-4AF6-82D2-1D3925BCA1D9}" srcOrd="1" destOrd="0" presId="urn:microsoft.com/office/officeart/2005/8/layout/balance1"/>
    <dgm:cxn modelId="{BF3AA3FB-A643-4734-AED7-53A6C89E486B}" type="presParOf" srcId="{6834FFB7-7D66-4AF6-82D2-1D3925BCA1D9}" destId="{62CAE825-D2B9-433C-BADE-F926F43B839A}" srcOrd="0" destOrd="0" presId="urn:microsoft.com/office/officeart/2005/8/layout/balance1"/>
    <dgm:cxn modelId="{2F1F6F97-4E71-4FEB-BEC2-AFE1A8F678B7}" type="presParOf" srcId="{6834FFB7-7D66-4AF6-82D2-1D3925BCA1D9}" destId="{8E59907B-4609-4A51-83B8-CCA1BEA305A3}" srcOrd="1" destOrd="0" presId="urn:microsoft.com/office/officeart/2005/8/layout/balance1"/>
    <dgm:cxn modelId="{C33E38BE-21D4-4010-AB9F-F1DA42F4B117}" type="presParOf" srcId="{ACED5E2C-1C5C-4603-825D-5A474BB1FE57}" destId="{43F96213-56F4-48A2-8917-2F3553CCAD86}" srcOrd="2" destOrd="0" presId="urn:microsoft.com/office/officeart/2005/8/layout/balance1"/>
    <dgm:cxn modelId="{6B361342-34F9-4B96-89AC-1D6BE50D4983}" type="presParOf" srcId="{43F96213-56F4-48A2-8917-2F3553CCAD86}" destId="{ADD7BA2B-9734-43DC-B6A8-6A9461220A1E}" srcOrd="0" destOrd="0" presId="urn:microsoft.com/office/officeart/2005/8/layout/balance1"/>
    <dgm:cxn modelId="{BC83063A-7AF3-468C-9562-A95254405F2C}" type="presParOf" srcId="{43F96213-56F4-48A2-8917-2F3553CCAD86}" destId="{44830AFE-CFC8-445F-A97C-5A1B3AC0C06A}" srcOrd="1" destOrd="0" presId="urn:microsoft.com/office/officeart/2005/8/layout/balance1"/>
    <dgm:cxn modelId="{67E9DBB2-CDF8-45F0-A5FC-3B6F6F11ED63}" type="presParOf" srcId="{43F96213-56F4-48A2-8917-2F3553CCAD86}" destId="{4F3E0131-3177-41EA-9C38-FF0AD908BCA1}" srcOrd="2" destOrd="0" presId="urn:microsoft.com/office/officeart/2005/8/layout/balance1"/>
    <dgm:cxn modelId="{D1030227-3471-476A-BB1B-B3097C25993D}" type="presParOf" srcId="{43F96213-56F4-48A2-8917-2F3553CCAD86}" destId="{B752472F-11C3-4067-8F25-6A4ADE2ABB24}" srcOrd="3" destOrd="0" presId="urn:microsoft.com/office/officeart/2005/8/layout/balance1"/>
    <dgm:cxn modelId="{776E752C-E55A-404B-AED1-322F6CBF7363}" type="presParOf" srcId="{43F96213-56F4-48A2-8917-2F3553CCAD86}" destId="{F944E63E-D221-40FE-81EE-03659338FAF0}" srcOrd="4" destOrd="0" presId="urn:microsoft.com/office/officeart/2005/8/layout/balance1"/>
    <dgm:cxn modelId="{0C07F0BB-1687-45CE-949B-C6FF963F4FD4}" type="presParOf" srcId="{43F96213-56F4-48A2-8917-2F3553CCAD86}" destId="{BADB3444-5D8C-4AB7-8F2B-13A50E575860}" srcOrd="5" destOrd="0" presId="urn:microsoft.com/office/officeart/2005/8/layout/balance1"/>
    <dgm:cxn modelId="{7C05BF87-E7B9-46D4-B6B4-4220DF9AD2AC}" type="presParOf" srcId="{43F96213-56F4-48A2-8917-2F3553CCAD86}" destId="{5F22EA1D-8135-4D7D-8669-87466B660DE3}" srcOrd="6" destOrd="0" presId="urn:microsoft.com/office/officeart/2005/8/layout/balance1"/>
    <dgm:cxn modelId="{2445AB0A-904A-4933-B81D-0B12C040B11B}" type="presParOf" srcId="{43F96213-56F4-48A2-8917-2F3553CCAD86}" destId="{F2823BA2-792C-4591-BDC7-EE40B12BD25F}" srcOrd="7" destOrd="0" presId="urn:microsoft.com/office/officeart/2005/8/layout/balance1"/>
    <dgm:cxn modelId="{6D094D38-B69C-4C91-8E57-E59C9EAA4C72}" type="presParOf" srcId="{43F96213-56F4-48A2-8917-2F3553CCAD86}" destId="{814E841C-E78C-4FAE-8275-16CDB50098F4}" srcOrd="8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3EF6B3A-0303-418F-B1D0-17475AC7E3E6}" type="doc">
      <dgm:prSet loTypeId="urn:microsoft.com/office/officeart/2005/8/layout/vList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628AB455-7E29-4F25-AFC9-18FF5705B3E3}">
      <dgm:prSet phldrT="[Text]" custT="1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>
        <a:ln>
          <a:solidFill>
            <a:srgbClr val="00B8FF"/>
          </a:solidFill>
        </a:ln>
      </dgm:spPr>
      <dgm:t>
        <a:bodyPr/>
        <a:lstStyle/>
        <a:p>
          <a:r>
            <a:rPr lang="en-US" sz="2400" dirty="0" smtClean="0">
              <a:solidFill>
                <a:schemeClr val="tx1"/>
              </a:solidFill>
            </a:rPr>
            <a:t>Health effects on multiple organs and phases of life</a:t>
          </a:r>
          <a:endParaRPr lang="en-US" sz="1800" dirty="0">
            <a:solidFill>
              <a:schemeClr val="tx1"/>
            </a:solidFill>
          </a:endParaRPr>
        </a:p>
      </dgm:t>
    </dgm:pt>
    <dgm:pt modelId="{0B3A106C-4B7D-4BBD-9530-3E561FA2CDA1}" type="parTrans" cxnId="{D79B7AD5-D4F9-4C08-9403-88130F43DA8B}">
      <dgm:prSet/>
      <dgm:spPr/>
      <dgm:t>
        <a:bodyPr/>
        <a:lstStyle/>
        <a:p>
          <a:endParaRPr lang="en-US"/>
        </a:p>
      </dgm:t>
    </dgm:pt>
    <dgm:pt modelId="{BDDF4EA9-1CB1-4179-9E5C-A5984DD0AD3C}" type="sibTrans" cxnId="{D79B7AD5-D4F9-4C08-9403-88130F43DA8B}">
      <dgm:prSet/>
      <dgm:spPr/>
      <dgm:t>
        <a:bodyPr/>
        <a:lstStyle/>
        <a:p>
          <a:endParaRPr lang="en-US"/>
        </a:p>
      </dgm:t>
    </dgm:pt>
    <dgm:pt modelId="{802BD96E-35C6-4306-8817-3C8188E577DB}">
      <dgm:prSet phldrT="[Text]" custT="1"/>
      <dgm:spPr/>
      <dgm:t>
        <a:bodyPr/>
        <a:lstStyle/>
        <a:p>
          <a:r>
            <a:rPr lang="en-US" sz="2400" dirty="0" smtClean="0">
              <a:solidFill>
                <a:schemeClr val="tx1"/>
              </a:solidFill>
            </a:rPr>
            <a:t>Present in human blood worldwide</a:t>
          </a:r>
          <a:endParaRPr lang="en-US" sz="2400" dirty="0">
            <a:solidFill>
              <a:schemeClr val="tx1"/>
            </a:solidFill>
          </a:endParaRPr>
        </a:p>
      </dgm:t>
    </dgm:pt>
    <dgm:pt modelId="{164D12B8-2F8D-4556-895A-F2073BE23AC4}" type="parTrans" cxnId="{9EB9854E-4695-48A0-8FCD-D632E3B1B267}">
      <dgm:prSet/>
      <dgm:spPr/>
      <dgm:t>
        <a:bodyPr/>
        <a:lstStyle/>
        <a:p>
          <a:endParaRPr lang="en-US"/>
        </a:p>
      </dgm:t>
    </dgm:pt>
    <dgm:pt modelId="{8D5AA1B5-C114-430F-8E3A-368561EDA55A}" type="sibTrans" cxnId="{9EB9854E-4695-48A0-8FCD-D632E3B1B267}">
      <dgm:prSet/>
      <dgm:spPr/>
      <dgm:t>
        <a:bodyPr/>
        <a:lstStyle/>
        <a:p>
          <a:endParaRPr lang="en-US"/>
        </a:p>
      </dgm:t>
    </dgm:pt>
    <dgm:pt modelId="{C857F65A-C3AA-4B5F-91C6-C3A472D8459F}">
      <dgm:prSet custT="1"/>
      <dgm:spPr/>
      <dgm:t>
        <a:bodyPr/>
        <a:lstStyle/>
        <a:p>
          <a:r>
            <a:rPr lang="en-US" sz="2400" dirty="0" smtClean="0">
              <a:solidFill>
                <a:schemeClr val="tx1"/>
              </a:solidFill>
            </a:rPr>
            <a:t>Polluted drinking water supplies worldwide – now issue in US</a:t>
          </a:r>
          <a:endParaRPr lang="en-US" sz="1800" dirty="0">
            <a:solidFill>
              <a:schemeClr val="tx1"/>
            </a:solidFill>
          </a:endParaRPr>
        </a:p>
      </dgm:t>
    </dgm:pt>
    <dgm:pt modelId="{B584AD15-B59B-4CCE-BBB1-30F86F0ED597}" type="parTrans" cxnId="{D04FFA48-9DF6-43D3-956F-B657AB9B87A0}">
      <dgm:prSet/>
      <dgm:spPr/>
      <dgm:t>
        <a:bodyPr/>
        <a:lstStyle/>
        <a:p>
          <a:endParaRPr lang="en-US"/>
        </a:p>
      </dgm:t>
    </dgm:pt>
    <dgm:pt modelId="{511D0A03-FCCF-47E8-B361-8B03BBD2BD74}" type="sibTrans" cxnId="{D04FFA48-9DF6-43D3-956F-B657AB9B87A0}">
      <dgm:prSet/>
      <dgm:spPr/>
      <dgm:t>
        <a:bodyPr/>
        <a:lstStyle/>
        <a:p>
          <a:endParaRPr lang="en-US"/>
        </a:p>
      </dgm:t>
    </dgm:pt>
    <dgm:pt modelId="{44B98AD9-21E4-49E4-B7F0-58905A3CFD39}">
      <dgm:prSet custT="1"/>
      <dgm:spPr/>
      <dgm:t>
        <a:bodyPr/>
        <a:lstStyle/>
        <a:p>
          <a:r>
            <a:rPr lang="en-US" sz="2400" dirty="0" smtClean="0">
              <a:solidFill>
                <a:schemeClr val="tx1"/>
              </a:solidFill>
            </a:rPr>
            <a:t>Replacement chemicals also a problem</a:t>
          </a:r>
          <a:endParaRPr lang="en-US" sz="2400" dirty="0">
            <a:solidFill>
              <a:schemeClr val="tx1"/>
            </a:solidFill>
          </a:endParaRPr>
        </a:p>
      </dgm:t>
    </dgm:pt>
    <dgm:pt modelId="{887E12B8-58DB-4E8D-92E6-A2F3B4A6A14C}" type="parTrans" cxnId="{208D5990-727F-445D-80FE-1EBDA64CFE6A}">
      <dgm:prSet/>
      <dgm:spPr/>
      <dgm:t>
        <a:bodyPr/>
        <a:lstStyle/>
        <a:p>
          <a:endParaRPr lang="en-US"/>
        </a:p>
      </dgm:t>
    </dgm:pt>
    <dgm:pt modelId="{24042A5D-4350-4E40-9D4B-BB3645D6E6DB}" type="sibTrans" cxnId="{208D5990-727F-445D-80FE-1EBDA64CFE6A}">
      <dgm:prSet/>
      <dgm:spPr/>
      <dgm:t>
        <a:bodyPr/>
        <a:lstStyle/>
        <a:p>
          <a:endParaRPr lang="en-US"/>
        </a:p>
      </dgm:t>
    </dgm:pt>
    <dgm:pt modelId="{81AF8BEA-7394-49B2-8155-66CE04EB7966}">
      <dgm:prSet custT="1"/>
      <dgm:spPr/>
      <dgm:t>
        <a:bodyPr/>
        <a:lstStyle/>
        <a:p>
          <a:r>
            <a:rPr lang="en-US" sz="2400" dirty="0" smtClean="0">
              <a:solidFill>
                <a:schemeClr val="tx1"/>
              </a:solidFill>
            </a:rPr>
            <a:t>Ubiquitous discovery in the environment</a:t>
          </a:r>
          <a:endParaRPr lang="en-US" sz="1800" dirty="0">
            <a:solidFill>
              <a:schemeClr val="tx1"/>
            </a:solidFill>
          </a:endParaRPr>
        </a:p>
      </dgm:t>
    </dgm:pt>
    <dgm:pt modelId="{89107172-C773-4B44-92A9-2F18C27C69AE}" type="parTrans" cxnId="{D9699360-83FE-4565-A3A2-FF7B60F286F9}">
      <dgm:prSet/>
      <dgm:spPr/>
      <dgm:t>
        <a:bodyPr/>
        <a:lstStyle/>
        <a:p>
          <a:endParaRPr lang="en-US"/>
        </a:p>
      </dgm:t>
    </dgm:pt>
    <dgm:pt modelId="{2E32E67C-9604-4AE8-BE0B-88A5CD2BA976}" type="sibTrans" cxnId="{D9699360-83FE-4565-A3A2-FF7B60F286F9}">
      <dgm:prSet/>
      <dgm:spPr/>
      <dgm:t>
        <a:bodyPr/>
        <a:lstStyle/>
        <a:p>
          <a:endParaRPr lang="en-US"/>
        </a:p>
      </dgm:t>
    </dgm:pt>
    <dgm:pt modelId="{2E0DED9D-7608-4523-8A4E-A1885BDD34A4}">
      <dgm:prSet custT="1"/>
      <dgm:spPr/>
      <dgm:t>
        <a:bodyPr/>
        <a:lstStyle/>
        <a:p>
          <a:r>
            <a:rPr lang="en-US" sz="2400" dirty="0" smtClean="0">
              <a:solidFill>
                <a:schemeClr val="tx1"/>
              </a:solidFill>
            </a:rPr>
            <a:t>Developmental effects to fetuses and infants</a:t>
          </a:r>
          <a:endParaRPr lang="en-US" sz="2400" dirty="0">
            <a:solidFill>
              <a:schemeClr val="tx1"/>
            </a:solidFill>
          </a:endParaRPr>
        </a:p>
      </dgm:t>
    </dgm:pt>
    <dgm:pt modelId="{B8D88B28-BC75-4A3A-8270-48F4DA0CACB7}" type="parTrans" cxnId="{3EAADF14-3F06-44A8-A153-1664062A9294}">
      <dgm:prSet/>
      <dgm:spPr/>
      <dgm:t>
        <a:bodyPr/>
        <a:lstStyle/>
        <a:p>
          <a:endParaRPr lang="en-US"/>
        </a:p>
      </dgm:t>
    </dgm:pt>
    <dgm:pt modelId="{F9A6A2C2-25CD-4B9C-BF86-FC316BE080D3}" type="sibTrans" cxnId="{3EAADF14-3F06-44A8-A153-1664062A9294}">
      <dgm:prSet/>
      <dgm:spPr/>
      <dgm:t>
        <a:bodyPr/>
        <a:lstStyle/>
        <a:p>
          <a:endParaRPr lang="en-US"/>
        </a:p>
      </dgm:t>
    </dgm:pt>
    <dgm:pt modelId="{37829645-550D-48F5-B4AC-709197CD62B9}" type="pres">
      <dgm:prSet presAssocID="{93EF6B3A-0303-418F-B1D0-17475AC7E3E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6473F86-71B9-4D42-BBA6-B03221327382}" type="pres">
      <dgm:prSet presAssocID="{628AB455-7E29-4F25-AFC9-18FF5705B3E3}" presName="parentText" presStyleLbl="node1" presStyleIdx="0" presStyleCnt="6" custScaleY="59465" custLinFactNeighborX="-133" custLinFactNeighborY="-1874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5C8004-4C7F-4B8C-8D68-DE37EC0D843E}" type="pres">
      <dgm:prSet presAssocID="{BDDF4EA9-1CB1-4179-9E5C-A5984DD0AD3C}" presName="spacer" presStyleCnt="0"/>
      <dgm:spPr/>
    </dgm:pt>
    <dgm:pt modelId="{250BF3F4-16CE-4836-96B4-41DC29A64EBD}" type="pres">
      <dgm:prSet presAssocID="{2E0DED9D-7608-4523-8A4E-A1885BDD34A4}" presName="parentText" presStyleLbl="node1" presStyleIdx="1" presStyleCnt="6" custScaleY="5946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5F79AD-7EB3-4CFF-909E-0251E3A3E4BE}" type="pres">
      <dgm:prSet presAssocID="{F9A6A2C2-25CD-4B9C-BF86-FC316BE080D3}" presName="spacer" presStyleCnt="0"/>
      <dgm:spPr/>
    </dgm:pt>
    <dgm:pt modelId="{4A276127-699E-4FA0-B06D-150DE8D9A9BF}" type="pres">
      <dgm:prSet presAssocID="{802BD96E-35C6-4306-8817-3C8188E577DB}" presName="parentText" presStyleLbl="node1" presStyleIdx="2" presStyleCnt="6" custScaleY="5946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6DEA45-DEE6-4E6F-A7C0-1E0D120601A3}" type="pres">
      <dgm:prSet presAssocID="{8D5AA1B5-C114-430F-8E3A-368561EDA55A}" presName="spacer" presStyleCnt="0"/>
      <dgm:spPr/>
      <dgm:t>
        <a:bodyPr/>
        <a:lstStyle/>
        <a:p>
          <a:endParaRPr lang="en-US"/>
        </a:p>
      </dgm:t>
    </dgm:pt>
    <dgm:pt modelId="{3AA0C664-3664-40DB-999D-980FA203DEB9}" type="pres">
      <dgm:prSet presAssocID="{C857F65A-C3AA-4B5F-91C6-C3A472D8459F}" presName="parentText" presStyleLbl="node1" presStyleIdx="3" presStyleCnt="6" custScaleY="5946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EDBF4B-A86F-4DBD-B5FE-40535D0F77EE}" type="pres">
      <dgm:prSet presAssocID="{511D0A03-FCCF-47E8-B361-8B03BBD2BD74}" presName="spacer" presStyleCnt="0"/>
      <dgm:spPr/>
    </dgm:pt>
    <dgm:pt modelId="{ADBEDFEC-A652-4FAB-97AB-0220D639F3FF}" type="pres">
      <dgm:prSet presAssocID="{81AF8BEA-7394-49B2-8155-66CE04EB7966}" presName="parentText" presStyleLbl="node1" presStyleIdx="4" presStyleCnt="6" custScaleY="5946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06866C-A78C-4638-A6FE-8BEE86ED6B96}" type="pres">
      <dgm:prSet presAssocID="{2E32E67C-9604-4AE8-BE0B-88A5CD2BA976}" presName="spacer" presStyleCnt="0"/>
      <dgm:spPr/>
    </dgm:pt>
    <dgm:pt modelId="{A8A5F41B-65D8-4A98-8217-8EF1EB4F7DD6}" type="pres">
      <dgm:prSet presAssocID="{44B98AD9-21E4-49E4-B7F0-58905A3CFD39}" presName="parentText" presStyleLbl="node1" presStyleIdx="5" presStyleCnt="6" custScaleY="5946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4CDAD70-529D-4B6D-AC16-0BE109081C7C}" type="presOf" srcId="{C857F65A-C3AA-4B5F-91C6-C3A472D8459F}" destId="{3AA0C664-3664-40DB-999D-980FA203DEB9}" srcOrd="0" destOrd="0" presId="urn:microsoft.com/office/officeart/2005/8/layout/vList2"/>
    <dgm:cxn modelId="{DA8ED79E-70A5-4137-858B-E196764A4F78}" type="presOf" srcId="{93EF6B3A-0303-418F-B1D0-17475AC7E3E6}" destId="{37829645-550D-48F5-B4AC-709197CD62B9}" srcOrd="0" destOrd="0" presId="urn:microsoft.com/office/officeart/2005/8/layout/vList2"/>
    <dgm:cxn modelId="{4EBD3219-3241-4D79-93CB-DD5ED3267196}" type="presOf" srcId="{44B98AD9-21E4-49E4-B7F0-58905A3CFD39}" destId="{A8A5F41B-65D8-4A98-8217-8EF1EB4F7DD6}" srcOrd="0" destOrd="0" presId="urn:microsoft.com/office/officeart/2005/8/layout/vList2"/>
    <dgm:cxn modelId="{208D5990-727F-445D-80FE-1EBDA64CFE6A}" srcId="{93EF6B3A-0303-418F-B1D0-17475AC7E3E6}" destId="{44B98AD9-21E4-49E4-B7F0-58905A3CFD39}" srcOrd="5" destOrd="0" parTransId="{887E12B8-58DB-4E8D-92E6-A2F3B4A6A14C}" sibTransId="{24042A5D-4350-4E40-9D4B-BB3645D6E6DB}"/>
    <dgm:cxn modelId="{3EAADF14-3F06-44A8-A153-1664062A9294}" srcId="{93EF6B3A-0303-418F-B1D0-17475AC7E3E6}" destId="{2E0DED9D-7608-4523-8A4E-A1885BDD34A4}" srcOrd="1" destOrd="0" parTransId="{B8D88B28-BC75-4A3A-8270-48F4DA0CACB7}" sibTransId="{F9A6A2C2-25CD-4B9C-BF86-FC316BE080D3}"/>
    <dgm:cxn modelId="{9EB9854E-4695-48A0-8FCD-D632E3B1B267}" srcId="{93EF6B3A-0303-418F-B1D0-17475AC7E3E6}" destId="{802BD96E-35C6-4306-8817-3C8188E577DB}" srcOrd="2" destOrd="0" parTransId="{164D12B8-2F8D-4556-895A-F2073BE23AC4}" sibTransId="{8D5AA1B5-C114-430F-8E3A-368561EDA55A}"/>
    <dgm:cxn modelId="{676A045C-28DD-42C7-B69A-03FFDA5AB704}" type="presOf" srcId="{628AB455-7E29-4F25-AFC9-18FF5705B3E3}" destId="{D6473F86-71B9-4D42-BBA6-B03221327382}" srcOrd="0" destOrd="0" presId="urn:microsoft.com/office/officeart/2005/8/layout/vList2"/>
    <dgm:cxn modelId="{D79B7AD5-D4F9-4C08-9403-88130F43DA8B}" srcId="{93EF6B3A-0303-418F-B1D0-17475AC7E3E6}" destId="{628AB455-7E29-4F25-AFC9-18FF5705B3E3}" srcOrd="0" destOrd="0" parTransId="{0B3A106C-4B7D-4BBD-9530-3E561FA2CDA1}" sibTransId="{BDDF4EA9-1CB1-4179-9E5C-A5984DD0AD3C}"/>
    <dgm:cxn modelId="{D04FFA48-9DF6-43D3-956F-B657AB9B87A0}" srcId="{93EF6B3A-0303-418F-B1D0-17475AC7E3E6}" destId="{C857F65A-C3AA-4B5F-91C6-C3A472D8459F}" srcOrd="3" destOrd="0" parTransId="{B584AD15-B59B-4CCE-BBB1-30F86F0ED597}" sibTransId="{511D0A03-FCCF-47E8-B361-8B03BBD2BD74}"/>
    <dgm:cxn modelId="{D9699360-83FE-4565-A3A2-FF7B60F286F9}" srcId="{93EF6B3A-0303-418F-B1D0-17475AC7E3E6}" destId="{81AF8BEA-7394-49B2-8155-66CE04EB7966}" srcOrd="4" destOrd="0" parTransId="{89107172-C773-4B44-92A9-2F18C27C69AE}" sibTransId="{2E32E67C-9604-4AE8-BE0B-88A5CD2BA976}"/>
    <dgm:cxn modelId="{3D9715DD-A7E3-411F-90DA-5EABDF34F563}" type="presOf" srcId="{802BD96E-35C6-4306-8817-3C8188E577DB}" destId="{4A276127-699E-4FA0-B06D-150DE8D9A9BF}" srcOrd="0" destOrd="0" presId="urn:microsoft.com/office/officeart/2005/8/layout/vList2"/>
    <dgm:cxn modelId="{F4A52BD6-E28F-44AF-AF3B-B62E81EEA789}" type="presOf" srcId="{2E0DED9D-7608-4523-8A4E-A1885BDD34A4}" destId="{250BF3F4-16CE-4836-96B4-41DC29A64EBD}" srcOrd="0" destOrd="0" presId="urn:microsoft.com/office/officeart/2005/8/layout/vList2"/>
    <dgm:cxn modelId="{B4C1EE6F-D81C-4207-BBB2-D73697973772}" type="presOf" srcId="{81AF8BEA-7394-49B2-8155-66CE04EB7966}" destId="{ADBEDFEC-A652-4FAB-97AB-0220D639F3FF}" srcOrd="0" destOrd="0" presId="urn:microsoft.com/office/officeart/2005/8/layout/vList2"/>
    <dgm:cxn modelId="{9BA88100-DE34-4E29-AD3A-6AEA83F94078}" type="presParOf" srcId="{37829645-550D-48F5-B4AC-709197CD62B9}" destId="{D6473F86-71B9-4D42-BBA6-B03221327382}" srcOrd="0" destOrd="0" presId="urn:microsoft.com/office/officeart/2005/8/layout/vList2"/>
    <dgm:cxn modelId="{03227B74-4C05-4B97-B05D-1601A57303AD}" type="presParOf" srcId="{37829645-550D-48F5-B4AC-709197CD62B9}" destId="{7A5C8004-4C7F-4B8C-8D68-DE37EC0D843E}" srcOrd="1" destOrd="0" presId="urn:microsoft.com/office/officeart/2005/8/layout/vList2"/>
    <dgm:cxn modelId="{2490CBBA-4121-4944-BBD8-E82A3D159A8A}" type="presParOf" srcId="{37829645-550D-48F5-B4AC-709197CD62B9}" destId="{250BF3F4-16CE-4836-96B4-41DC29A64EBD}" srcOrd="2" destOrd="0" presId="urn:microsoft.com/office/officeart/2005/8/layout/vList2"/>
    <dgm:cxn modelId="{68A6E2F7-8818-4FA4-BC70-77CC2E74D6E7}" type="presParOf" srcId="{37829645-550D-48F5-B4AC-709197CD62B9}" destId="{965F79AD-7EB3-4CFF-909E-0251E3A3E4BE}" srcOrd="3" destOrd="0" presId="urn:microsoft.com/office/officeart/2005/8/layout/vList2"/>
    <dgm:cxn modelId="{EF7E8102-D5DC-46DC-98AF-EDD1E93961CD}" type="presParOf" srcId="{37829645-550D-48F5-B4AC-709197CD62B9}" destId="{4A276127-699E-4FA0-B06D-150DE8D9A9BF}" srcOrd="4" destOrd="0" presId="urn:microsoft.com/office/officeart/2005/8/layout/vList2"/>
    <dgm:cxn modelId="{922681F7-0B1C-4239-A2D1-2AD753126524}" type="presParOf" srcId="{37829645-550D-48F5-B4AC-709197CD62B9}" destId="{FB6DEA45-DEE6-4E6F-A7C0-1E0D120601A3}" srcOrd="5" destOrd="0" presId="urn:microsoft.com/office/officeart/2005/8/layout/vList2"/>
    <dgm:cxn modelId="{256AF7E6-FF2C-4DBA-BC99-79C9C0D27473}" type="presParOf" srcId="{37829645-550D-48F5-B4AC-709197CD62B9}" destId="{3AA0C664-3664-40DB-999D-980FA203DEB9}" srcOrd="6" destOrd="0" presId="urn:microsoft.com/office/officeart/2005/8/layout/vList2"/>
    <dgm:cxn modelId="{1F1D5D84-905F-4DEE-A844-4183DBD56A53}" type="presParOf" srcId="{37829645-550D-48F5-B4AC-709197CD62B9}" destId="{34EDBF4B-A86F-4DBD-B5FE-40535D0F77EE}" srcOrd="7" destOrd="0" presId="urn:microsoft.com/office/officeart/2005/8/layout/vList2"/>
    <dgm:cxn modelId="{D5B6323A-1CBA-4AA6-B8CE-59882D34A8F5}" type="presParOf" srcId="{37829645-550D-48F5-B4AC-709197CD62B9}" destId="{ADBEDFEC-A652-4FAB-97AB-0220D639F3FF}" srcOrd="8" destOrd="0" presId="urn:microsoft.com/office/officeart/2005/8/layout/vList2"/>
    <dgm:cxn modelId="{66C10A3C-826F-4328-BDEF-CAAD3C6BC9FA}" type="presParOf" srcId="{37829645-550D-48F5-B4AC-709197CD62B9}" destId="{FB06866C-A78C-4638-A6FE-8BEE86ED6B96}" srcOrd="9" destOrd="0" presId="urn:microsoft.com/office/officeart/2005/8/layout/vList2"/>
    <dgm:cxn modelId="{D51A4D95-3E89-49CF-B5E1-1CD3DA96E445}" type="presParOf" srcId="{37829645-550D-48F5-B4AC-709197CD62B9}" destId="{A8A5F41B-65D8-4A98-8217-8EF1EB4F7DD6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291B26-28BC-46BB-882D-BF53D4E59464}">
      <dsp:nvSpPr>
        <dsp:cNvPr id="0" name=""/>
        <dsp:cNvSpPr/>
      </dsp:nvSpPr>
      <dsp:spPr>
        <a:xfrm>
          <a:off x="1073" y="0"/>
          <a:ext cx="2790807" cy="5827491"/>
        </a:xfrm>
        <a:prstGeom prst="roundRect">
          <a:avLst>
            <a:gd name="adj" fmla="val 10000"/>
          </a:avLst>
        </a:prstGeom>
        <a:solidFill>
          <a:srgbClr val="00B8FF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Dept. of Public Health</a:t>
          </a:r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Drinking Water Section</a:t>
          </a:r>
          <a:endParaRPr lang="en-US" sz="2500" kern="1200" dirty="0"/>
        </a:p>
      </dsp:txBody>
      <dsp:txXfrm>
        <a:off x="1073" y="0"/>
        <a:ext cx="2790807" cy="1748247"/>
      </dsp:txXfrm>
    </dsp:sp>
    <dsp:sp modelId="{E6F15C80-9709-4F4A-9693-B5B84F650456}">
      <dsp:nvSpPr>
        <dsp:cNvPr id="0" name=""/>
        <dsp:cNvSpPr/>
      </dsp:nvSpPr>
      <dsp:spPr>
        <a:xfrm>
          <a:off x="322953" y="1784871"/>
          <a:ext cx="2268635" cy="1439934"/>
        </a:xfrm>
        <a:prstGeom prst="roundRect">
          <a:avLst>
            <a:gd name="adj" fmla="val 10000"/>
          </a:avLst>
        </a:prstGeom>
        <a:solidFill>
          <a:schemeClr val="accent2">
            <a:lumMod val="40000"/>
            <a:lumOff val="6000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41910" rIns="5588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solidFill>
                <a:schemeClr val="tx1"/>
              </a:solidFill>
            </a:rPr>
            <a:t>Purity and adequacy of public drinking water</a:t>
          </a:r>
          <a:endParaRPr lang="en-US" sz="2200" kern="1200" dirty="0">
            <a:solidFill>
              <a:schemeClr val="tx1"/>
            </a:solidFill>
          </a:endParaRPr>
        </a:p>
      </dsp:txBody>
      <dsp:txXfrm>
        <a:off x="365127" y="1827045"/>
        <a:ext cx="2184287" cy="1355586"/>
      </dsp:txXfrm>
    </dsp:sp>
    <dsp:sp modelId="{B0CF537E-7243-48A8-8A9B-9C942E755C7C}">
      <dsp:nvSpPr>
        <dsp:cNvPr id="0" name=""/>
        <dsp:cNvSpPr/>
      </dsp:nvSpPr>
      <dsp:spPr>
        <a:xfrm>
          <a:off x="302346" y="3419827"/>
          <a:ext cx="2232645" cy="2116263"/>
        </a:xfrm>
        <a:prstGeom prst="roundRect">
          <a:avLst>
            <a:gd name="adj" fmla="val 10000"/>
          </a:avLst>
        </a:prstGeom>
        <a:solidFill>
          <a:schemeClr val="accent2">
            <a:lumMod val="40000"/>
            <a:lumOff val="6000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dirty="0" smtClean="0">
            <a:solidFill>
              <a:schemeClr val="tx1"/>
            </a:solidFill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tx1"/>
              </a:solidFill>
            </a:rPr>
            <a:t>2500 public water systems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tx1"/>
              </a:solidFill>
            </a:rPr>
            <a:t>150 reservoir systems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tx1"/>
              </a:solidFill>
            </a:rPr>
            <a:t>4000 groundwater sources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>
            <a:solidFill>
              <a:schemeClr val="tx1"/>
            </a:solidFill>
          </a:endParaRPr>
        </a:p>
      </dsp:txBody>
      <dsp:txXfrm>
        <a:off x="364329" y="3481810"/>
        <a:ext cx="2108679" cy="1992297"/>
      </dsp:txXfrm>
    </dsp:sp>
    <dsp:sp modelId="{15E9F247-CC49-4AE4-8E48-D719985FB1B8}">
      <dsp:nvSpPr>
        <dsp:cNvPr id="0" name=""/>
        <dsp:cNvSpPr/>
      </dsp:nvSpPr>
      <dsp:spPr>
        <a:xfrm>
          <a:off x="3008474" y="0"/>
          <a:ext cx="2790807" cy="5827491"/>
        </a:xfrm>
        <a:prstGeom prst="roundRect">
          <a:avLst>
            <a:gd name="adj" fmla="val 10000"/>
          </a:avLst>
        </a:prstGeom>
        <a:solidFill>
          <a:srgbClr val="92D05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Dept. of Public Health </a:t>
          </a:r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Environmental Health Section</a:t>
          </a:r>
          <a:endParaRPr lang="en-US" sz="2500" kern="1200" dirty="0"/>
        </a:p>
      </dsp:txBody>
      <dsp:txXfrm>
        <a:off x="3008474" y="0"/>
        <a:ext cx="2790807" cy="1748247"/>
      </dsp:txXfrm>
    </dsp:sp>
    <dsp:sp modelId="{C3E51E42-1069-4CEF-A93C-A1773CF7033B}">
      <dsp:nvSpPr>
        <dsp:cNvPr id="0" name=""/>
        <dsp:cNvSpPr/>
      </dsp:nvSpPr>
      <dsp:spPr>
        <a:xfrm>
          <a:off x="3309876" y="1757450"/>
          <a:ext cx="2232645" cy="1757068"/>
        </a:xfrm>
        <a:prstGeom prst="roundRect">
          <a:avLst>
            <a:gd name="adj" fmla="val 10000"/>
          </a:avLst>
        </a:prstGeom>
        <a:solidFill>
          <a:srgbClr val="89FFC4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41910" rIns="5588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solidFill>
                <a:schemeClr val="tx1"/>
              </a:solidFill>
            </a:rPr>
            <a:t>Toxicology and Health Messaging</a:t>
          </a:r>
          <a:endParaRPr lang="en-US" sz="2200" kern="1200" dirty="0">
            <a:solidFill>
              <a:schemeClr val="tx1"/>
            </a:solidFill>
          </a:endParaRPr>
        </a:p>
      </dsp:txBody>
      <dsp:txXfrm>
        <a:off x="3361339" y="1808913"/>
        <a:ext cx="2129719" cy="1654142"/>
      </dsp:txXfrm>
    </dsp:sp>
    <dsp:sp modelId="{47661CB9-E4E3-4C2A-BAF0-16D3694B9644}">
      <dsp:nvSpPr>
        <dsp:cNvPr id="0" name=""/>
        <dsp:cNvSpPr/>
      </dsp:nvSpPr>
      <dsp:spPr>
        <a:xfrm>
          <a:off x="3280271" y="3777340"/>
          <a:ext cx="2232645" cy="1757068"/>
        </a:xfrm>
        <a:prstGeom prst="roundRect">
          <a:avLst>
            <a:gd name="adj" fmla="val 10000"/>
          </a:avLst>
        </a:prstGeom>
        <a:solidFill>
          <a:srgbClr val="89FFC4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41910" rIns="5588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solidFill>
                <a:schemeClr val="tx1"/>
              </a:solidFill>
            </a:rPr>
            <a:t>Private Well Program</a:t>
          </a:r>
          <a:endParaRPr lang="en-US" sz="2200" kern="1200" dirty="0">
            <a:solidFill>
              <a:schemeClr val="tx1"/>
            </a:solidFill>
          </a:endParaRPr>
        </a:p>
      </dsp:txBody>
      <dsp:txXfrm>
        <a:off x="3331734" y="3828803"/>
        <a:ext cx="2129719" cy="1654142"/>
      </dsp:txXfrm>
    </dsp:sp>
    <dsp:sp modelId="{D044545A-9339-4321-9B2F-F18D64A7153A}">
      <dsp:nvSpPr>
        <dsp:cNvPr id="0" name=""/>
        <dsp:cNvSpPr/>
      </dsp:nvSpPr>
      <dsp:spPr>
        <a:xfrm>
          <a:off x="6002381" y="0"/>
          <a:ext cx="2790807" cy="5827491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Dept. of Energy and Environmental Protection</a:t>
          </a:r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  </a:t>
          </a:r>
          <a:endParaRPr lang="en-US" sz="2500" kern="1200" dirty="0"/>
        </a:p>
      </dsp:txBody>
      <dsp:txXfrm>
        <a:off x="6002381" y="0"/>
        <a:ext cx="2790807" cy="1748247"/>
      </dsp:txXfrm>
    </dsp:sp>
    <dsp:sp modelId="{B24681B8-7876-4150-A520-84090A792EF4}">
      <dsp:nvSpPr>
        <dsp:cNvPr id="0" name=""/>
        <dsp:cNvSpPr/>
      </dsp:nvSpPr>
      <dsp:spPr>
        <a:xfrm>
          <a:off x="6277375" y="1361754"/>
          <a:ext cx="2232645" cy="1308064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41910" rIns="5588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solidFill>
                <a:schemeClr val="tx1"/>
              </a:solidFill>
            </a:rPr>
            <a:t>Remediation</a:t>
          </a:r>
          <a:endParaRPr lang="en-US" sz="2200" kern="1200" dirty="0">
            <a:solidFill>
              <a:schemeClr val="tx1"/>
            </a:solidFill>
          </a:endParaRPr>
        </a:p>
      </dsp:txBody>
      <dsp:txXfrm>
        <a:off x="6315687" y="1400066"/>
        <a:ext cx="2156021" cy="1231440"/>
      </dsp:txXfrm>
    </dsp:sp>
    <dsp:sp modelId="{7AB636E0-DE0A-4474-B66B-4B0ED593E5EB}">
      <dsp:nvSpPr>
        <dsp:cNvPr id="0" name=""/>
        <dsp:cNvSpPr/>
      </dsp:nvSpPr>
      <dsp:spPr>
        <a:xfrm>
          <a:off x="6277375" y="4210165"/>
          <a:ext cx="2232645" cy="1357875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41910" rIns="5588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solidFill>
                <a:schemeClr val="tx1"/>
              </a:solidFill>
            </a:rPr>
            <a:t>Spill Response </a:t>
          </a:r>
          <a:endParaRPr lang="en-US" sz="2200" kern="1200" dirty="0">
            <a:solidFill>
              <a:schemeClr val="tx1"/>
            </a:solidFill>
          </a:endParaRPr>
        </a:p>
      </dsp:txBody>
      <dsp:txXfrm>
        <a:off x="6317146" y="4249936"/>
        <a:ext cx="2153103" cy="127833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7240ACE-A5EE-4804-B244-5F74098C6253}" type="datetimeFigureOut">
              <a:rPr lang="en-US" smtClean="0"/>
              <a:t>1/8/2020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120360F-03A9-456F-9911-429B0ECAC46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42264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AE66C86-B358-4CBA-BDA6-C4DB53753CCF}" type="datetimeFigureOut">
              <a:rPr lang="en-US" smtClean="0"/>
              <a:t>1/8/2020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5CB50DA-9D99-4FA2-829E-6722A5383F5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25836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CB50DA-9D99-4FA2-829E-6722A5383F5C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62304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CB50DA-9D99-4FA2-829E-6722A5383F5C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51699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Determination of the universe of potential PFAS sources by: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Identifying the operations and processes that may be sources of PFAS contamination. These may include but are not limited to metal plating facilities, car washes, land-applied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biosolids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firefighting training facilities, landfills, waste-to-energy facilities, and spills and incidents where AFFF was used.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Identifying the consumer products that may contain PFAS. These may include but are not limited to food packaging, nonstick cookware, cleaners, waxes, and coated fabric and paper. 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Initiatives to minimize future releases of AFFF to the environment: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Legislation to establish an AFFF take-back program for state agencies and municipal fire departments.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Evaluation, selection, and procurement of fluorine-free alternative foams for Class B flammable liquid fires.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Development and implementation of best management practices for the handling and storage of AFFF concentrate, management of released AFFF, and disposal of associated impacted media.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Future legislation that would reduce future releases of AFFF to the environment, such as a ban on firefighting training with AFFF.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Establishment of standards and discharge/emission limits for PFAS in air, surface water, and wastewater.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Recommendation of state-sponsored baseline sampling at wastewater treatment plants.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Evaluation of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biosolids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 PFAS levels and ultimate use and/or disposal. 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Evaluation of PFAS levels in compost derived from food waste that included compostable food containers, disposable cutlery, and/or PFAS-treated paper products.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Consideration of PFAS-free consumer products for procurement by State agencies, such as cleaning products, food service ware, and food packaging.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Establishment of an ad hoc group to review the most current research and nationwide actions regarding PFAS in food packaging and consumer products. 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Continued involvement with NEBRA, NEWMOA, NEIWPCC, and interaction with regional state agencies.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CB50DA-9D99-4FA2-829E-6722A5383F5C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15261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CB50DA-9D99-4FA2-829E-6722A5383F5C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6371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CB50DA-9D99-4FA2-829E-6722A5383F5C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13819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CB50DA-9D99-4FA2-829E-6722A5383F5C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08688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CB50DA-9D99-4FA2-829E-6722A5383F5C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03010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CB50DA-9D99-4FA2-829E-6722A5383F5C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10499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CB50DA-9D99-4FA2-829E-6722A5383F5C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59784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deep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CB50DA-9D99-4FA2-829E-6722A5383F5C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47195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CB50DA-9D99-4FA2-829E-6722A5383F5C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19856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DPH  HEALTH: Developmental effects to fetuses and infants;</a:t>
            </a:r>
            <a:r>
              <a:rPr lang="en-US" baseline="0" dirty="0" smtClean="0"/>
              <a:t> </a:t>
            </a:r>
            <a:r>
              <a:rPr lang="en-US" dirty="0" smtClean="0"/>
              <a:t>Kidney and testicular cancer; liver, thyroid, cholesterol, immune system effects</a:t>
            </a:r>
          </a:p>
          <a:p>
            <a:r>
              <a:rPr lang="en-US" dirty="0" smtClean="0"/>
              <a:t>Polluted drinking water supplies esp. near PFAS industries, fire training areas, and DoD facilities.</a:t>
            </a:r>
          </a:p>
          <a:p>
            <a:r>
              <a:rPr lang="en-US" dirty="0" smtClean="0"/>
              <a:t>Discovery in drinking water, groundwater, soil, surface water, waste water treatment plants, biosolids, landfills, fish tissue, and plants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CB50DA-9D99-4FA2-829E-6722A5383F5C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04964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CB50DA-9D99-4FA2-829E-6722A5383F5C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619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</a:t>
            </a:r>
            <a:r>
              <a:rPr lang="en-US" baseline="0" dirty="0" smtClean="0"/>
              <a:t> had two productive meetings and have considered the input from the over 70 participants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CB50DA-9D99-4FA2-829E-6722A5383F5C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66729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CBFF6-7F03-4300-8763-C7F0EE7D91BD}" type="datetime1">
              <a:rPr lang="en-US" smtClean="0"/>
              <a:t>1/8/2020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CONNECTICUT DEPARTMENT of  PUBLIC HEALTH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A916F42-3B8C-47A1-B86D-0FFEB9E864B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0" y="386192"/>
            <a:ext cx="12203007" cy="11707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dirty="0" smtClean="0">
                <a:solidFill>
                  <a:srgbClr val="00B8E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CONNECTICUT DEPARTMENT </a:t>
            </a:r>
            <a:r>
              <a:rPr lang="en-US" sz="1800" b="1" dirty="0" smtClean="0">
                <a:solidFill>
                  <a:schemeClr val="bg2">
                    <a:lumMod val="50000"/>
                  </a:schemeClr>
                </a:solidFill>
                <a:latin typeface="Lucida Calligraphy" panose="03010101010101010101" pitchFamily="66" charset="0"/>
                <a:cs typeface="Arial" panose="020B0604020202020204" pitchFamily="34" charset="0"/>
              </a:rPr>
              <a:t>of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smtClean="0">
                <a:solidFill>
                  <a:srgbClr val="00B8E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PUBLIC HEALTH</a:t>
            </a:r>
          </a:p>
          <a:p>
            <a:pPr algn="ctr"/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DRINKING WATER SECTION</a:t>
            </a:r>
            <a:endParaRPr lang="en-US" sz="2400" b="1" dirty="0">
              <a:solidFill>
                <a:schemeClr val="accent3">
                  <a:lumMod val="75000"/>
                </a:schemeClr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intBrush/>
                    </a14:imgEffect>
                    <a14:imgEffect>
                      <a14:colorTemperature colorTemp="5900"/>
                    </a14:imgEffect>
                    <a14:imgEffect>
                      <a14:saturation sat="200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" y="0"/>
            <a:ext cx="12203010" cy="6858000"/>
          </a:xfrm>
          <a:prstGeom prst="rect">
            <a:avLst/>
          </a:prstGeom>
        </p:spPr>
      </p:pic>
      <p:sp>
        <p:nvSpPr>
          <p:cNvPr id="2" name="Snip Diagonal Corner Rectangle 1"/>
          <p:cNvSpPr/>
          <p:nvPr userDrawn="1"/>
        </p:nvSpPr>
        <p:spPr>
          <a:xfrm>
            <a:off x="0" y="739180"/>
            <a:ext cx="12203009" cy="1324378"/>
          </a:xfrm>
          <a:prstGeom prst="snip2DiagRect">
            <a:avLst/>
          </a:prstGeom>
          <a:solidFill>
            <a:srgbClr val="92D050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37586" y="1094062"/>
            <a:ext cx="121278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282761"/>
                </a:solidFill>
              </a:rPr>
              <a:t>Briefing on Per- and </a:t>
            </a:r>
            <a:r>
              <a:rPr lang="en-US" sz="3600" dirty="0" err="1" smtClean="0">
                <a:solidFill>
                  <a:srgbClr val="282761"/>
                </a:solidFill>
              </a:rPr>
              <a:t>Polyfluorinated</a:t>
            </a:r>
            <a:r>
              <a:rPr lang="en-US" sz="3600" dirty="0" smtClean="0">
                <a:solidFill>
                  <a:srgbClr val="282761"/>
                </a:solidFill>
              </a:rPr>
              <a:t> Alkyl Substances (PFAS)</a:t>
            </a:r>
            <a:endParaRPr lang="en-US" sz="3600" dirty="0">
              <a:solidFill>
                <a:srgbClr val="28276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1" name="Right Triangle 10"/>
          <p:cNvSpPr/>
          <p:nvPr userDrawn="1"/>
        </p:nvSpPr>
        <p:spPr>
          <a:xfrm>
            <a:off x="1" y="249667"/>
            <a:ext cx="12001500" cy="489513"/>
          </a:xfrm>
          <a:prstGeom prst="rtTriangle">
            <a:avLst/>
          </a:prstGeom>
          <a:solidFill>
            <a:srgbClr val="282761">
              <a:alpha val="59000"/>
            </a:srgb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 userDrawn="1"/>
        </p:nvSpPr>
        <p:spPr>
          <a:xfrm>
            <a:off x="3724261" y="1577607"/>
            <a:ext cx="47544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+mn-lt"/>
              </a:rPr>
              <a:t>DRINKING WATER SECTION</a:t>
            </a:r>
            <a:endParaRPr lang="en-US" sz="32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3" name="Right Triangle 12"/>
          <p:cNvSpPr/>
          <p:nvPr userDrawn="1"/>
        </p:nvSpPr>
        <p:spPr>
          <a:xfrm flipH="1" flipV="1">
            <a:off x="188313" y="2063557"/>
            <a:ext cx="12014694" cy="538709"/>
          </a:xfrm>
          <a:prstGeom prst="rtTriangle">
            <a:avLst/>
          </a:prstGeom>
          <a:solidFill>
            <a:srgbClr val="282761">
              <a:alpha val="59000"/>
            </a:srgb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367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87500" y="1163638"/>
            <a:ext cx="9144000" cy="5254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F0A47-EAA0-474C-8D7D-50D450FCCE5F}" type="datetime1">
              <a:rPr lang="en-US" smtClean="0"/>
              <a:t>1/8/2020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DEPARTMENT </a:t>
            </a:r>
            <a:r>
              <a:rPr lang="en-US" dirty="0" smtClean="0">
                <a:latin typeface="Lucida Calligraphy" panose="03010101010101010101" pitchFamily="66" charset="0"/>
              </a:rPr>
              <a:t>of </a:t>
            </a:r>
            <a:r>
              <a:rPr lang="en-US" dirty="0" smtClean="0"/>
              <a:t> PUBLIC HEALTH</a:t>
            </a:r>
          </a:p>
          <a:p>
            <a:r>
              <a:rPr lang="en-US" dirty="0" smtClean="0"/>
              <a:t>DEPARTMENT  </a:t>
            </a:r>
            <a:r>
              <a:rPr lang="en-US" dirty="0" smtClean="0">
                <a:latin typeface="Lucida Calligraphy" panose="03010101010101010101" pitchFamily="66" charset="0"/>
              </a:rPr>
              <a:t>of </a:t>
            </a:r>
            <a:r>
              <a:rPr lang="en-US" dirty="0" smtClean="0"/>
              <a:t>ENERGY AND ENVIRONMENTAL PROTECTION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72624" y="6356350"/>
            <a:ext cx="1781175" cy="365125"/>
          </a:xfrm>
          <a:prstGeom prst="rect">
            <a:avLst/>
          </a:prstGeom>
        </p:spPr>
        <p:txBody>
          <a:bodyPr/>
          <a:lstStyle/>
          <a:p>
            <a:fld id="{6A916F42-3B8C-47A1-B86D-0FFEB9E864B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4000"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5270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4000"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0595D-AE3B-43E2-AAE7-19467E66059B}" type="datetime1">
              <a:rPr lang="en-US" smtClean="0"/>
              <a:t>1/8/2020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CONNECTICUT DEPARTMENT of  PUBLIC HEALTH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A916F42-3B8C-47A1-B86D-0FFEB9E864B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9544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4000"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0595D-AE3B-43E2-AAE7-19467E66059B}" type="datetime1">
              <a:rPr lang="en-US" smtClean="0"/>
              <a:t>1/8/2020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CONNECTICUT DEPARTMENT of  PUBLIC HEALTH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A916F42-3B8C-47A1-B86D-0FFEB9E864B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8396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CBFF6-7F03-4300-8763-C7F0EE7D91BD}" type="datetime1">
              <a:rPr lang="en-US" smtClean="0"/>
              <a:t>1/8/2020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CONNECTICUT DEPARTMENT of  PUBLIC HEALTH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A916F42-3B8C-47A1-B86D-0FFEB9E864B9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220575" cy="6877051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 userDrawn="1"/>
        </p:nvSpPr>
        <p:spPr>
          <a:xfrm>
            <a:off x="681645" y="5619404"/>
            <a:ext cx="10889672" cy="9361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dirty="0" smtClean="0">
                <a:solidFill>
                  <a:schemeClr val="accent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DEPARTMENT </a:t>
            </a:r>
            <a:r>
              <a:rPr lang="en-US" sz="1800" b="1" dirty="0" smtClean="0">
                <a:solidFill>
                  <a:schemeClr val="bg2">
                    <a:lumMod val="50000"/>
                  </a:schemeClr>
                </a:solidFill>
                <a:latin typeface="Lucida Calligraphy" panose="03010101010101010101" pitchFamily="66" charset="0"/>
                <a:cs typeface="Arial" panose="020B0604020202020204" pitchFamily="34" charset="0"/>
              </a:rPr>
              <a:t>of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smtClean="0">
                <a:solidFill>
                  <a:schemeClr val="accent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PUBLIC HEALTH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smtClean="0">
                <a:solidFill>
                  <a:schemeClr val="accent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DEPARTMENT </a:t>
            </a:r>
            <a:r>
              <a:rPr lang="en-US" sz="1800" b="1" dirty="0" smtClean="0">
                <a:solidFill>
                  <a:schemeClr val="bg2">
                    <a:lumMod val="50000"/>
                  </a:schemeClr>
                </a:solidFill>
                <a:latin typeface="Lucida Calligraphy" panose="03010101010101010101" pitchFamily="66" charset="0"/>
                <a:cs typeface="Arial" panose="020B0604020202020204" pitchFamily="34" charset="0"/>
              </a:rPr>
              <a:t>of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smtClean="0">
                <a:solidFill>
                  <a:schemeClr val="accent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ENERGY</a:t>
            </a:r>
            <a:r>
              <a:rPr lang="en-US" sz="2800" b="1" baseline="0" dirty="0" smtClean="0">
                <a:solidFill>
                  <a:schemeClr val="accent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AND ENVIRONMENTAL PROTECTION</a:t>
            </a:r>
            <a:endParaRPr lang="en-US" sz="2800" b="1" dirty="0" smtClean="0">
              <a:solidFill>
                <a:schemeClr val="accent2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endParaRPr lang="en-US" sz="2800" b="1" dirty="0" smtClean="0">
              <a:solidFill>
                <a:schemeClr val="accent2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Snip Diagonal Corner Rectangle 8"/>
          <p:cNvSpPr/>
          <p:nvPr userDrawn="1"/>
        </p:nvSpPr>
        <p:spPr>
          <a:xfrm>
            <a:off x="-11009" y="2615605"/>
            <a:ext cx="12203009" cy="1324378"/>
          </a:xfrm>
          <a:prstGeom prst="snip2DiagRect">
            <a:avLst/>
          </a:prstGeom>
          <a:solidFill>
            <a:srgbClr val="282761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/>
          <p:cNvSpPr/>
          <p:nvPr userDrawn="1"/>
        </p:nvSpPr>
        <p:spPr>
          <a:xfrm>
            <a:off x="-11008" y="2126092"/>
            <a:ext cx="12001500" cy="489513"/>
          </a:xfrm>
          <a:prstGeom prst="rtTriangle">
            <a:avLst/>
          </a:prstGeom>
          <a:solidFill>
            <a:srgbClr val="0082C8">
              <a:alpha val="59000"/>
            </a:srgb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Triangle 10"/>
          <p:cNvSpPr/>
          <p:nvPr userDrawn="1"/>
        </p:nvSpPr>
        <p:spPr>
          <a:xfrm flipH="1" flipV="1">
            <a:off x="177304" y="3939982"/>
            <a:ext cx="12014694" cy="538709"/>
          </a:xfrm>
          <a:prstGeom prst="rtTriangle">
            <a:avLst/>
          </a:prstGeom>
          <a:solidFill>
            <a:srgbClr val="0082C8">
              <a:alpha val="59000"/>
            </a:srgb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 userDrawn="1"/>
        </p:nvSpPr>
        <p:spPr>
          <a:xfrm>
            <a:off x="51645" y="2950682"/>
            <a:ext cx="12077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aseline="0" dirty="0" smtClean="0">
                <a:solidFill>
                  <a:schemeClr val="bg1"/>
                </a:solidFill>
                <a:latin typeface="+mn-lt"/>
              </a:rPr>
              <a:t>CT PFAS ACTION PLAN</a:t>
            </a:r>
            <a:endParaRPr lang="en-US" sz="36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299" y="5389611"/>
            <a:ext cx="1338828" cy="133186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39658" y="5350003"/>
            <a:ext cx="1250834" cy="1331864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1704109" y="4106487"/>
            <a:ext cx="8896695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Sustainable Waste Management</a:t>
            </a:r>
            <a:r>
              <a:rPr lang="en-US" sz="1600" b="1" baseline="0" dirty="0" smtClean="0"/>
              <a:t>, How do we get there?</a:t>
            </a:r>
          </a:p>
          <a:p>
            <a:pPr algn="ctr"/>
            <a:r>
              <a:rPr lang="en-US" sz="1600" b="1" baseline="0" dirty="0" err="1" smtClean="0"/>
              <a:t>Quinnebaug</a:t>
            </a:r>
            <a:r>
              <a:rPr lang="en-US" sz="1600" b="1" baseline="0" dirty="0" smtClean="0"/>
              <a:t> Valley Community College</a:t>
            </a:r>
          </a:p>
          <a:p>
            <a:pPr algn="ctr"/>
            <a:r>
              <a:rPr lang="en-US" sz="1600" b="1" baseline="0" dirty="0" smtClean="0"/>
              <a:t>January 7, 2020</a:t>
            </a:r>
          </a:p>
          <a:p>
            <a:pPr algn="ctr"/>
            <a:r>
              <a:rPr lang="en-US" sz="1600" b="1" baseline="0" dirty="0" smtClean="0"/>
              <a:t>Lori Mathieu, Public Health Branch Chief, Environmental Health and Drinking Water Branch, DPH           </a:t>
            </a:r>
          </a:p>
          <a:p>
            <a:pPr algn="ctr"/>
            <a:r>
              <a:rPr lang="en-US" sz="1600" b="1" baseline="0" dirty="0" smtClean="0"/>
              <a:t>Ray Frigon, Assistant Director, Remediation Division, DEEP</a:t>
            </a:r>
          </a:p>
          <a:p>
            <a:pPr algn="ctr"/>
            <a:endParaRPr lang="en-US" b="1" baseline="0" dirty="0" smtClean="0"/>
          </a:p>
        </p:txBody>
      </p:sp>
    </p:spTree>
    <p:extLst>
      <p:ext uri="{BB962C8B-B14F-4D97-AF65-F5344CB8AC3E}">
        <p14:creationId xmlns:p14="http://schemas.microsoft.com/office/powerpoint/2010/main" val="3717734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4000"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58EF4-6D50-4822-92EB-12AD043BDF59}" type="datetime1">
              <a:rPr lang="en-US" smtClean="0"/>
              <a:t>1/8/2020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42611" y="6200775"/>
            <a:ext cx="5350534" cy="577866"/>
          </a:xfrm>
        </p:spPr>
        <p:txBody>
          <a:bodyPr/>
          <a:lstStyle/>
          <a:p>
            <a:r>
              <a:rPr lang="en-US" dirty="0" smtClean="0"/>
              <a:t>DEPARTMENT </a:t>
            </a:r>
            <a:r>
              <a:rPr lang="en-US" dirty="0" smtClean="0">
                <a:latin typeface="Lucida Calligraphy" panose="03010101010101010101" pitchFamily="66" charset="0"/>
              </a:rPr>
              <a:t>of </a:t>
            </a:r>
            <a:r>
              <a:rPr lang="en-US" dirty="0" smtClean="0"/>
              <a:t> PUBLIC HEALTH</a:t>
            </a:r>
          </a:p>
          <a:p>
            <a:r>
              <a:rPr lang="en-US" dirty="0" smtClean="0"/>
              <a:t>DEPARTMENT  </a:t>
            </a:r>
            <a:r>
              <a:rPr lang="en-US" dirty="0" smtClean="0">
                <a:latin typeface="Lucida Calligraphy" panose="03010101010101010101" pitchFamily="66" charset="0"/>
              </a:rPr>
              <a:t>of </a:t>
            </a:r>
            <a:r>
              <a:rPr lang="en-US" dirty="0" smtClean="0"/>
              <a:t>ENERGY AND ENVIRONMENTAL PROTECTION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429750" y="6356350"/>
            <a:ext cx="1924050" cy="365125"/>
          </a:xfrm>
          <a:prstGeom prst="rect">
            <a:avLst/>
          </a:prstGeom>
        </p:spPr>
        <p:txBody>
          <a:bodyPr/>
          <a:lstStyle/>
          <a:p>
            <a:fld id="{6A916F42-3B8C-47A1-B86D-0FFEB9E864B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6985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81957" y="1028700"/>
            <a:ext cx="10125843" cy="5362452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864298" y="0"/>
            <a:ext cx="9056437" cy="4895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995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4000"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7500" y="1175657"/>
            <a:ext cx="4432300" cy="500130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828" y="1175657"/>
            <a:ext cx="5050971" cy="500130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BB710-99FB-43CC-A5BC-A38349AA7777}" type="datetime1">
              <a:rPr lang="en-US" smtClean="0"/>
              <a:t>1/8/2020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42611" y="6248400"/>
            <a:ext cx="5350534" cy="530241"/>
          </a:xfrm>
        </p:spPr>
        <p:txBody>
          <a:bodyPr/>
          <a:lstStyle/>
          <a:p>
            <a:r>
              <a:rPr lang="en-US" dirty="0" smtClean="0"/>
              <a:t>DEPARTMENT </a:t>
            </a:r>
            <a:r>
              <a:rPr lang="en-US" dirty="0" smtClean="0">
                <a:latin typeface="Lucida Calligraphy" panose="03010101010101010101" pitchFamily="66" charset="0"/>
              </a:rPr>
              <a:t>of </a:t>
            </a:r>
            <a:r>
              <a:rPr lang="en-US" dirty="0" smtClean="0"/>
              <a:t> PUBLIC HEALTH</a:t>
            </a:r>
          </a:p>
          <a:p>
            <a:r>
              <a:rPr lang="en-US" dirty="0" smtClean="0"/>
              <a:t>DEPARTMENT  </a:t>
            </a:r>
            <a:r>
              <a:rPr lang="en-US" dirty="0" smtClean="0">
                <a:latin typeface="Lucida Calligraphy" panose="03010101010101010101" pitchFamily="66" charset="0"/>
              </a:rPr>
              <a:t>of </a:t>
            </a:r>
            <a:r>
              <a:rPr lang="en-US" dirty="0" smtClean="0"/>
              <a:t>ENERGY AND ENVIRONMENTAL PROTECTION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715500" y="6356350"/>
            <a:ext cx="1638300" cy="365125"/>
          </a:xfrm>
          <a:prstGeom prst="rect">
            <a:avLst/>
          </a:prstGeom>
        </p:spPr>
        <p:txBody>
          <a:bodyPr/>
          <a:lstStyle/>
          <a:p>
            <a:fld id="{6A916F42-3B8C-47A1-B86D-0FFEB9E864B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1665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6528" y="365126"/>
            <a:ext cx="9738859" cy="516618"/>
          </a:xfrm>
        </p:spPr>
        <p:txBody>
          <a:bodyPr>
            <a:noAutofit/>
          </a:bodyPr>
          <a:lstStyle>
            <a:lvl1pPr>
              <a:defRPr sz="4000"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16528" y="1681163"/>
            <a:ext cx="438104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16528" y="2505075"/>
            <a:ext cx="438104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1A12E-2BDC-44A7-85BF-8C8ED3BC0DDF}" type="datetime1">
              <a:rPr lang="en-US" smtClean="0"/>
              <a:t>1/8/2020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>
                    <a:lumMod val="65000"/>
                  </a:schemeClr>
                </a:solidFill>
                <a:cs typeface="Arial" panose="020B0604020202020204" pitchFamily="34" charset="0"/>
              </a:rPr>
              <a:t>CONNECTICUT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b="1" dirty="0" smtClean="0">
                <a:solidFill>
                  <a:schemeClr val="bg1">
                    <a:lumMod val="65000"/>
                  </a:schemeClr>
                </a:solidFill>
                <a:cs typeface="Arial" panose="020B0604020202020204" pitchFamily="34" charset="0"/>
              </a:rPr>
              <a:t>DEPARTMENT </a:t>
            </a:r>
            <a:r>
              <a:rPr lang="en-US" b="1" dirty="0" smtClean="0">
                <a:solidFill>
                  <a:schemeClr val="bg1">
                    <a:lumMod val="65000"/>
                  </a:schemeClr>
                </a:solidFill>
                <a:latin typeface="Lucida Calligraphy" panose="03010101010101010101" pitchFamily="66" charset="0"/>
                <a:cs typeface="Arial" panose="020B0604020202020204" pitchFamily="34" charset="0"/>
              </a:rPr>
              <a:t>of</a:t>
            </a:r>
            <a:r>
              <a:rPr lang="en-US" b="1" dirty="0" smtClean="0">
                <a:solidFill>
                  <a:schemeClr val="bg1">
                    <a:lumMod val="65000"/>
                  </a:schemeClr>
                </a:solidFill>
                <a:cs typeface="Arial" panose="020B0604020202020204" pitchFamily="34" charset="0"/>
              </a:rPr>
              <a:t>  PUBLIC HEALTH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A916F42-3B8C-47A1-B86D-0FFEB9E864B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4135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4000"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60E96-6ED1-479E-BBBC-C12B6EC59071}" type="datetime1">
              <a:rPr lang="en-US" smtClean="0"/>
              <a:t>1/8/2020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>
                    <a:lumMod val="65000"/>
                  </a:schemeClr>
                </a:solidFill>
                <a:cs typeface="Arial" panose="020B0604020202020204" pitchFamily="34" charset="0"/>
              </a:rPr>
              <a:t>CONNECTICUT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b="1" dirty="0" smtClean="0">
                <a:solidFill>
                  <a:schemeClr val="bg1">
                    <a:lumMod val="65000"/>
                  </a:schemeClr>
                </a:solidFill>
                <a:cs typeface="Arial" panose="020B0604020202020204" pitchFamily="34" charset="0"/>
              </a:rPr>
              <a:t>DEPARTMENT </a:t>
            </a:r>
            <a:r>
              <a:rPr lang="en-US" b="1" dirty="0" smtClean="0">
                <a:solidFill>
                  <a:schemeClr val="bg1">
                    <a:lumMod val="65000"/>
                  </a:schemeClr>
                </a:solidFill>
                <a:latin typeface="Lucida Calligraphy" panose="03010101010101010101" pitchFamily="66" charset="0"/>
                <a:cs typeface="Arial" panose="020B0604020202020204" pitchFamily="34" charset="0"/>
              </a:rPr>
              <a:t>of</a:t>
            </a:r>
            <a:r>
              <a:rPr lang="en-US" b="1" dirty="0" smtClean="0">
                <a:solidFill>
                  <a:schemeClr val="bg1">
                    <a:lumMod val="65000"/>
                  </a:schemeClr>
                </a:solidFill>
                <a:cs typeface="Arial" panose="020B0604020202020204" pitchFamily="34" charset="0"/>
              </a:rPr>
              <a:t>  PUBLIC HEALTH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A916F42-3B8C-47A1-B86D-0FFEB9E864B9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81957" y="1028700"/>
            <a:ext cx="10125843" cy="5362452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1633373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1188" y="1130300"/>
            <a:ext cx="3932237" cy="118818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70600" y="1130300"/>
            <a:ext cx="5284788" cy="499977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81188" y="2318482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B337F-CF8B-4541-A761-0E5990136C00}" type="datetime1">
              <a:rPr lang="en-US" smtClean="0"/>
              <a:t>1/8/2020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>
                    <a:lumMod val="65000"/>
                  </a:schemeClr>
                </a:solidFill>
                <a:cs typeface="Arial" panose="020B0604020202020204" pitchFamily="34" charset="0"/>
              </a:rPr>
              <a:t>CONNECTICUT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b="1" dirty="0" smtClean="0">
                <a:solidFill>
                  <a:schemeClr val="bg1">
                    <a:lumMod val="65000"/>
                  </a:schemeClr>
                </a:solidFill>
                <a:cs typeface="Arial" panose="020B0604020202020204" pitchFamily="34" charset="0"/>
              </a:rPr>
              <a:t>DEPARTMENT </a:t>
            </a:r>
            <a:r>
              <a:rPr lang="en-US" b="1" dirty="0" smtClean="0">
                <a:solidFill>
                  <a:schemeClr val="bg1">
                    <a:lumMod val="65000"/>
                  </a:schemeClr>
                </a:solidFill>
                <a:latin typeface="Lucida Calligraphy" panose="03010101010101010101" pitchFamily="66" charset="0"/>
                <a:cs typeface="Arial" panose="020B0604020202020204" pitchFamily="34" charset="0"/>
              </a:rPr>
              <a:t>of</a:t>
            </a:r>
            <a:r>
              <a:rPr lang="en-US" b="1" dirty="0" smtClean="0">
                <a:solidFill>
                  <a:schemeClr val="bg1">
                    <a:lumMod val="65000"/>
                  </a:schemeClr>
                </a:solidFill>
                <a:cs typeface="Arial" panose="020B0604020202020204" pitchFamily="34" charset="0"/>
              </a:rPr>
              <a:t>  PUBLIC HEALTH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A916F42-3B8C-47A1-B86D-0FFEB9E864B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1727200" y="304800"/>
            <a:ext cx="7975600" cy="584200"/>
          </a:xfrm>
        </p:spPr>
        <p:txBody>
          <a:bodyPr anchor="ctr">
            <a:noAutofit/>
          </a:bodyPr>
          <a:lstStyle>
            <a:lvl1pPr marL="0" indent="0">
              <a:buNone/>
              <a:defRPr sz="4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13888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CB80F-0354-4E1F-9884-5E9344292099}" type="datetime1">
              <a:rPr lang="en-US" smtClean="0"/>
              <a:t>1/8/2020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742611" y="6200775"/>
            <a:ext cx="5350534" cy="577866"/>
          </a:xfrm>
        </p:spPr>
        <p:txBody>
          <a:bodyPr/>
          <a:lstStyle/>
          <a:p>
            <a:r>
              <a:rPr lang="en-US" dirty="0" smtClean="0"/>
              <a:t>DEPARTMENT </a:t>
            </a:r>
            <a:r>
              <a:rPr lang="en-US" dirty="0" smtClean="0">
                <a:latin typeface="Lucida Calligraphy" panose="03010101010101010101" pitchFamily="66" charset="0"/>
              </a:rPr>
              <a:t>of </a:t>
            </a:r>
            <a:r>
              <a:rPr lang="en-US" dirty="0" smtClean="0"/>
              <a:t> PUBLIC HEALTH</a:t>
            </a:r>
          </a:p>
          <a:p>
            <a:r>
              <a:rPr lang="en-US" dirty="0" smtClean="0"/>
              <a:t>DEPARTMENT  </a:t>
            </a:r>
            <a:r>
              <a:rPr lang="en-US" dirty="0" smtClean="0">
                <a:latin typeface="Lucida Calligraphy" panose="03010101010101010101" pitchFamily="66" charset="0"/>
              </a:rPr>
              <a:t>of </a:t>
            </a:r>
            <a:r>
              <a:rPr lang="en-US" dirty="0" smtClean="0"/>
              <a:t>ENERGY AND ENVIRONMENTAL PROTECTION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544050" y="6356350"/>
            <a:ext cx="1809750" cy="365125"/>
          </a:xfrm>
          <a:prstGeom prst="rect">
            <a:avLst/>
          </a:prstGeom>
        </p:spPr>
        <p:txBody>
          <a:bodyPr/>
          <a:lstStyle/>
          <a:p>
            <a:fld id="{6A916F42-3B8C-47A1-B86D-0FFEB9E864B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587500" y="365125"/>
            <a:ext cx="9766300" cy="455403"/>
          </a:xfrm>
        </p:spPr>
        <p:txBody>
          <a:bodyPr>
            <a:noAutofit/>
          </a:bodyPr>
          <a:lstStyle>
            <a:lvl1pPr>
              <a:defRPr sz="4000"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9055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 userDrawn="1"/>
        </p:nvSpPr>
        <p:spPr>
          <a:xfrm rot="16200000">
            <a:off x="10058294" y="2396324"/>
            <a:ext cx="210856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rgbClr val="0082C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PFAS</a:t>
            </a:r>
            <a:endParaRPr lang="en-US" sz="6600" dirty="0">
              <a:solidFill>
                <a:srgbClr val="0082C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Rectangle 21"/>
          <p:cNvSpPr/>
          <p:nvPr userDrawn="1"/>
        </p:nvSpPr>
        <p:spPr>
          <a:xfrm>
            <a:off x="10692377" y="-50128"/>
            <a:ext cx="1499621" cy="6911945"/>
          </a:xfrm>
          <a:prstGeom prst="rect">
            <a:avLst/>
          </a:prstGeom>
          <a:gradFill flip="none" rotWithShape="1">
            <a:gsLst>
              <a:gs pos="0">
                <a:srgbClr val="00B8E1">
                  <a:tint val="66000"/>
                  <a:satMod val="160000"/>
                </a:srgbClr>
              </a:gs>
              <a:gs pos="50000">
                <a:srgbClr val="00B8E1">
                  <a:tint val="44500"/>
                  <a:satMod val="160000"/>
                  <a:alpha val="79000"/>
                </a:srgbClr>
              </a:gs>
              <a:gs pos="100000">
                <a:srgbClr val="00B8E1">
                  <a:tint val="23500"/>
                  <a:satMod val="160000"/>
                  <a:alpha val="42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-8516" y="6238569"/>
            <a:ext cx="12200517" cy="647836"/>
          </a:xfrm>
          <a:custGeom>
            <a:avLst/>
            <a:gdLst>
              <a:gd name="connsiteX0" fmla="*/ 0 w 10710042"/>
              <a:gd name="connsiteY0" fmla="*/ 0 h 501650"/>
              <a:gd name="connsiteX1" fmla="*/ 10710042 w 10710042"/>
              <a:gd name="connsiteY1" fmla="*/ 0 h 501650"/>
              <a:gd name="connsiteX2" fmla="*/ 10710042 w 10710042"/>
              <a:gd name="connsiteY2" fmla="*/ 501650 h 501650"/>
              <a:gd name="connsiteX3" fmla="*/ 0 w 10710042"/>
              <a:gd name="connsiteY3" fmla="*/ 501650 h 501650"/>
              <a:gd name="connsiteX4" fmla="*/ 0 w 10710042"/>
              <a:gd name="connsiteY4" fmla="*/ 0 h 501650"/>
              <a:gd name="connsiteX0" fmla="*/ 892277 w 11602319"/>
              <a:gd name="connsiteY0" fmla="*/ 0 h 516398"/>
              <a:gd name="connsiteX1" fmla="*/ 11602319 w 11602319"/>
              <a:gd name="connsiteY1" fmla="*/ 0 h 516398"/>
              <a:gd name="connsiteX2" fmla="*/ 11602319 w 11602319"/>
              <a:gd name="connsiteY2" fmla="*/ 501650 h 516398"/>
              <a:gd name="connsiteX3" fmla="*/ 0 w 11602319"/>
              <a:gd name="connsiteY3" fmla="*/ 516398 h 516398"/>
              <a:gd name="connsiteX4" fmla="*/ 892277 w 11602319"/>
              <a:gd name="connsiteY4" fmla="*/ 0 h 516398"/>
              <a:gd name="connsiteX0" fmla="*/ 892277 w 11602319"/>
              <a:gd name="connsiteY0" fmla="*/ 0 h 516398"/>
              <a:gd name="connsiteX1" fmla="*/ 11602319 w 11602319"/>
              <a:gd name="connsiteY1" fmla="*/ 0 h 516398"/>
              <a:gd name="connsiteX2" fmla="*/ 11602319 w 11602319"/>
              <a:gd name="connsiteY2" fmla="*/ 501650 h 516398"/>
              <a:gd name="connsiteX3" fmla="*/ 44501 w 11602319"/>
              <a:gd name="connsiteY3" fmla="*/ 509024 h 516398"/>
              <a:gd name="connsiteX4" fmla="*/ 0 w 11602319"/>
              <a:gd name="connsiteY4" fmla="*/ 516398 h 516398"/>
              <a:gd name="connsiteX5" fmla="*/ 892277 w 11602319"/>
              <a:gd name="connsiteY5" fmla="*/ 0 h 516398"/>
              <a:gd name="connsiteX0" fmla="*/ 936522 w 11602319"/>
              <a:gd name="connsiteY0" fmla="*/ 110613 h 516398"/>
              <a:gd name="connsiteX1" fmla="*/ 11602319 w 11602319"/>
              <a:gd name="connsiteY1" fmla="*/ 0 h 516398"/>
              <a:gd name="connsiteX2" fmla="*/ 11602319 w 11602319"/>
              <a:gd name="connsiteY2" fmla="*/ 501650 h 516398"/>
              <a:gd name="connsiteX3" fmla="*/ 44501 w 11602319"/>
              <a:gd name="connsiteY3" fmla="*/ 509024 h 516398"/>
              <a:gd name="connsiteX4" fmla="*/ 0 w 11602319"/>
              <a:gd name="connsiteY4" fmla="*/ 516398 h 516398"/>
              <a:gd name="connsiteX5" fmla="*/ 936522 w 11602319"/>
              <a:gd name="connsiteY5" fmla="*/ 110613 h 516398"/>
              <a:gd name="connsiteX0" fmla="*/ 907025 w 11572822"/>
              <a:gd name="connsiteY0" fmla="*/ 110613 h 509024"/>
              <a:gd name="connsiteX1" fmla="*/ 11572822 w 11572822"/>
              <a:gd name="connsiteY1" fmla="*/ 0 h 509024"/>
              <a:gd name="connsiteX2" fmla="*/ 11572822 w 11572822"/>
              <a:gd name="connsiteY2" fmla="*/ 501650 h 509024"/>
              <a:gd name="connsiteX3" fmla="*/ 15004 w 11572822"/>
              <a:gd name="connsiteY3" fmla="*/ 509024 h 509024"/>
              <a:gd name="connsiteX4" fmla="*/ 0 w 11572822"/>
              <a:gd name="connsiteY4" fmla="*/ 472449 h 509024"/>
              <a:gd name="connsiteX5" fmla="*/ 907025 w 11572822"/>
              <a:gd name="connsiteY5" fmla="*/ 110613 h 509024"/>
              <a:gd name="connsiteX0" fmla="*/ 929147 w 11594944"/>
              <a:gd name="connsiteY0" fmla="*/ 110613 h 509024"/>
              <a:gd name="connsiteX1" fmla="*/ 11594944 w 11594944"/>
              <a:gd name="connsiteY1" fmla="*/ 0 h 509024"/>
              <a:gd name="connsiteX2" fmla="*/ 11594944 w 11594944"/>
              <a:gd name="connsiteY2" fmla="*/ 501650 h 509024"/>
              <a:gd name="connsiteX3" fmla="*/ 37126 w 11594944"/>
              <a:gd name="connsiteY3" fmla="*/ 509024 h 509024"/>
              <a:gd name="connsiteX4" fmla="*/ 0 w 11594944"/>
              <a:gd name="connsiteY4" fmla="*/ 455968 h 509024"/>
              <a:gd name="connsiteX5" fmla="*/ 929147 w 11594944"/>
              <a:gd name="connsiteY5" fmla="*/ 110613 h 509024"/>
              <a:gd name="connsiteX0" fmla="*/ 980767 w 11594944"/>
              <a:gd name="connsiteY0" fmla="*/ 160055 h 509024"/>
              <a:gd name="connsiteX1" fmla="*/ 11594944 w 11594944"/>
              <a:gd name="connsiteY1" fmla="*/ 0 h 509024"/>
              <a:gd name="connsiteX2" fmla="*/ 11594944 w 11594944"/>
              <a:gd name="connsiteY2" fmla="*/ 501650 h 509024"/>
              <a:gd name="connsiteX3" fmla="*/ 37126 w 11594944"/>
              <a:gd name="connsiteY3" fmla="*/ 509024 h 509024"/>
              <a:gd name="connsiteX4" fmla="*/ 0 w 11594944"/>
              <a:gd name="connsiteY4" fmla="*/ 455968 h 509024"/>
              <a:gd name="connsiteX5" fmla="*/ 980767 w 11594944"/>
              <a:gd name="connsiteY5" fmla="*/ 160055 h 509024"/>
              <a:gd name="connsiteX0" fmla="*/ 980767 w 11594944"/>
              <a:gd name="connsiteY0" fmla="*/ 160055 h 501650"/>
              <a:gd name="connsiteX1" fmla="*/ 11594944 w 11594944"/>
              <a:gd name="connsiteY1" fmla="*/ 0 h 501650"/>
              <a:gd name="connsiteX2" fmla="*/ 11594944 w 11594944"/>
              <a:gd name="connsiteY2" fmla="*/ 501650 h 501650"/>
              <a:gd name="connsiteX3" fmla="*/ 44500 w 11594944"/>
              <a:gd name="connsiteY3" fmla="*/ 470569 h 501650"/>
              <a:gd name="connsiteX4" fmla="*/ 0 w 11594944"/>
              <a:gd name="connsiteY4" fmla="*/ 455968 h 501650"/>
              <a:gd name="connsiteX5" fmla="*/ 980767 w 11594944"/>
              <a:gd name="connsiteY5" fmla="*/ 160055 h 501650"/>
              <a:gd name="connsiteX0" fmla="*/ 980767 w 11594944"/>
              <a:gd name="connsiteY0" fmla="*/ 160055 h 501650"/>
              <a:gd name="connsiteX1" fmla="*/ 11120538 w 11594944"/>
              <a:gd name="connsiteY1" fmla="*/ 32961 h 501650"/>
              <a:gd name="connsiteX2" fmla="*/ 11594944 w 11594944"/>
              <a:gd name="connsiteY2" fmla="*/ 0 h 501650"/>
              <a:gd name="connsiteX3" fmla="*/ 11594944 w 11594944"/>
              <a:gd name="connsiteY3" fmla="*/ 501650 h 501650"/>
              <a:gd name="connsiteX4" fmla="*/ 44500 w 11594944"/>
              <a:gd name="connsiteY4" fmla="*/ 470569 h 501650"/>
              <a:gd name="connsiteX5" fmla="*/ 0 w 11594944"/>
              <a:gd name="connsiteY5" fmla="*/ 455968 h 501650"/>
              <a:gd name="connsiteX6" fmla="*/ 980767 w 11594944"/>
              <a:gd name="connsiteY6" fmla="*/ 160055 h 501650"/>
              <a:gd name="connsiteX0" fmla="*/ 980767 w 11594944"/>
              <a:gd name="connsiteY0" fmla="*/ 160055 h 501650"/>
              <a:gd name="connsiteX1" fmla="*/ 11068919 w 11594944"/>
              <a:gd name="connsiteY1" fmla="*/ 49442 h 501650"/>
              <a:gd name="connsiteX2" fmla="*/ 11594944 w 11594944"/>
              <a:gd name="connsiteY2" fmla="*/ 0 h 501650"/>
              <a:gd name="connsiteX3" fmla="*/ 11594944 w 11594944"/>
              <a:gd name="connsiteY3" fmla="*/ 501650 h 501650"/>
              <a:gd name="connsiteX4" fmla="*/ 44500 w 11594944"/>
              <a:gd name="connsiteY4" fmla="*/ 470569 h 501650"/>
              <a:gd name="connsiteX5" fmla="*/ 0 w 11594944"/>
              <a:gd name="connsiteY5" fmla="*/ 455968 h 501650"/>
              <a:gd name="connsiteX6" fmla="*/ 980767 w 11594944"/>
              <a:gd name="connsiteY6" fmla="*/ 160055 h 501650"/>
              <a:gd name="connsiteX0" fmla="*/ 980767 w 11594944"/>
              <a:gd name="connsiteY0" fmla="*/ 160055 h 501650"/>
              <a:gd name="connsiteX1" fmla="*/ 11068919 w 11594944"/>
              <a:gd name="connsiteY1" fmla="*/ 49442 h 501650"/>
              <a:gd name="connsiteX2" fmla="*/ 11594944 w 11594944"/>
              <a:gd name="connsiteY2" fmla="*/ 0 h 501650"/>
              <a:gd name="connsiteX3" fmla="*/ 11594944 w 11594944"/>
              <a:gd name="connsiteY3" fmla="*/ 501650 h 501650"/>
              <a:gd name="connsiteX4" fmla="*/ 44500 w 11594944"/>
              <a:gd name="connsiteY4" fmla="*/ 470569 h 501650"/>
              <a:gd name="connsiteX5" fmla="*/ 0 w 11594944"/>
              <a:gd name="connsiteY5" fmla="*/ 455968 h 501650"/>
              <a:gd name="connsiteX6" fmla="*/ 980767 w 11594944"/>
              <a:gd name="connsiteY6" fmla="*/ 160055 h 501650"/>
              <a:gd name="connsiteX0" fmla="*/ 1442075 w 11594944"/>
              <a:gd name="connsiteY0" fmla="*/ 108965 h 501650"/>
              <a:gd name="connsiteX1" fmla="*/ 11068919 w 11594944"/>
              <a:gd name="connsiteY1" fmla="*/ 49442 h 501650"/>
              <a:gd name="connsiteX2" fmla="*/ 11594944 w 11594944"/>
              <a:gd name="connsiteY2" fmla="*/ 0 h 501650"/>
              <a:gd name="connsiteX3" fmla="*/ 11594944 w 11594944"/>
              <a:gd name="connsiteY3" fmla="*/ 501650 h 501650"/>
              <a:gd name="connsiteX4" fmla="*/ 44500 w 11594944"/>
              <a:gd name="connsiteY4" fmla="*/ 470569 h 501650"/>
              <a:gd name="connsiteX5" fmla="*/ 0 w 11594944"/>
              <a:gd name="connsiteY5" fmla="*/ 455968 h 501650"/>
              <a:gd name="connsiteX6" fmla="*/ 1442075 w 11594944"/>
              <a:gd name="connsiteY6" fmla="*/ 108965 h 501650"/>
              <a:gd name="connsiteX0" fmla="*/ 1488450 w 11594944"/>
              <a:gd name="connsiteY0" fmla="*/ 59767 h 501650"/>
              <a:gd name="connsiteX1" fmla="*/ 11068919 w 11594944"/>
              <a:gd name="connsiteY1" fmla="*/ 49442 h 501650"/>
              <a:gd name="connsiteX2" fmla="*/ 11594944 w 11594944"/>
              <a:gd name="connsiteY2" fmla="*/ 0 h 501650"/>
              <a:gd name="connsiteX3" fmla="*/ 11594944 w 11594944"/>
              <a:gd name="connsiteY3" fmla="*/ 501650 h 501650"/>
              <a:gd name="connsiteX4" fmla="*/ 44500 w 11594944"/>
              <a:gd name="connsiteY4" fmla="*/ 470569 h 501650"/>
              <a:gd name="connsiteX5" fmla="*/ 0 w 11594944"/>
              <a:gd name="connsiteY5" fmla="*/ 455968 h 501650"/>
              <a:gd name="connsiteX6" fmla="*/ 1488450 w 11594944"/>
              <a:gd name="connsiteY6" fmla="*/ 59767 h 501650"/>
              <a:gd name="connsiteX0" fmla="*/ 1443950 w 11550444"/>
              <a:gd name="connsiteY0" fmla="*/ 59767 h 501650"/>
              <a:gd name="connsiteX1" fmla="*/ 11024419 w 11550444"/>
              <a:gd name="connsiteY1" fmla="*/ 49442 h 501650"/>
              <a:gd name="connsiteX2" fmla="*/ 11550444 w 11550444"/>
              <a:gd name="connsiteY2" fmla="*/ 0 h 501650"/>
              <a:gd name="connsiteX3" fmla="*/ 11550444 w 11550444"/>
              <a:gd name="connsiteY3" fmla="*/ 501650 h 501650"/>
              <a:gd name="connsiteX4" fmla="*/ 0 w 11550444"/>
              <a:gd name="connsiteY4" fmla="*/ 470569 h 501650"/>
              <a:gd name="connsiteX5" fmla="*/ 353348 w 11550444"/>
              <a:gd name="connsiteY5" fmla="*/ 348111 h 501650"/>
              <a:gd name="connsiteX6" fmla="*/ 1443950 w 11550444"/>
              <a:gd name="connsiteY6" fmla="*/ 59767 h 501650"/>
              <a:gd name="connsiteX0" fmla="*/ 1443950 w 11550444"/>
              <a:gd name="connsiteY0" fmla="*/ 59767 h 501650"/>
              <a:gd name="connsiteX1" fmla="*/ 11024419 w 11550444"/>
              <a:gd name="connsiteY1" fmla="*/ 49442 h 501650"/>
              <a:gd name="connsiteX2" fmla="*/ 11550444 w 11550444"/>
              <a:gd name="connsiteY2" fmla="*/ 0 h 501650"/>
              <a:gd name="connsiteX3" fmla="*/ 11550444 w 11550444"/>
              <a:gd name="connsiteY3" fmla="*/ 501650 h 501650"/>
              <a:gd name="connsiteX4" fmla="*/ 0 w 11550444"/>
              <a:gd name="connsiteY4" fmla="*/ 470569 h 501650"/>
              <a:gd name="connsiteX5" fmla="*/ 353348 w 11550444"/>
              <a:gd name="connsiteY5" fmla="*/ 348111 h 501650"/>
              <a:gd name="connsiteX6" fmla="*/ 1443950 w 11550444"/>
              <a:gd name="connsiteY6" fmla="*/ 59767 h 501650"/>
              <a:gd name="connsiteX0" fmla="*/ 1443950 w 11550444"/>
              <a:gd name="connsiteY0" fmla="*/ 59767 h 501650"/>
              <a:gd name="connsiteX1" fmla="*/ 11024419 w 11550444"/>
              <a:gd name="connsiteY1" fmla="*/ 49442 h 501650"/>
              <a:gd name="connsiteX2" fmla="*/ 11550444 w 11550444"/>
              <a:gd name="connsiteY2" fmla="*/ 0 h 501650"/>
              <a:gd name="connsiteX3" fmla="*/ 11550444 w 11550444"/>
              <a:gd name="connsiteY3" fmla="*/ 501650 h 501650"/>
              <a:gd name="connsiteX4" fmla="*/ 0 w 11550444"/>
              <a:gd name="connsiteY4" fmla="*/ 470569 h 501650"/>
              <a:gd name="connsiteX5" fmla="*/ 353348 w 11550444"/>
              <a:gd name="connsiteY5" fmla="*/ 344327 h 501650"/>
              <a:gd name="connsiteX6" fmla="*/ 1443950 w 11550444"/>
              <a:gd name="connsiteY6" fmla="*/ 59767 h 501650"/>
              <a:gd name="connsiteX0" fmla="*/ 1702082 w 11808576"/>
              <a:gd name="connsiteY0" fmla="*/ 59767 h 501650"/>
              <a:gd name="connsiteX1" fmla="*/ 11282551 w 11808576"/>
              <a:gd name="connsiteY1" fmla="*/ 49442 h 501650"/>
              <a:gd name="connsiteX2" fmla="*/ 11808576 w 11808576"/>
              <a:gd name="connsiteY2" fmla="*/ 0 h 501650"/>
              <a:gd name="connsiteX3" fmla="*/ 11808576 w 11808576"/>
              <a:gd name="connsiteY3" fmla="*/ 501650 h 501650"/>
              <a:gd name="connsiteX4" fmla="*/ 0 w 11808576"/>
              <a:gd name="connsiteY4" fmla="*/ 485321 h 501650"/>
              <a:gd name="connsiteX5" fmla="*/ 611480 w 11808576"/>
              <a:gd name="connsiteY5" fmla="*/ 344327 h 501650"/>
              <a:gd name="connsiteX6" fmla="*/ 1702082 w 11808576"/>
              <a:gd name="connsiteY6" fmla="*/ 59767 h 50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808576" h="501650">
                <a:moveTo>
                  <a:pt x="1702082" y="59767"/>
                </a:moveTo>
                <a:lnTo>
                  <a:pt x="11282551" y="49442"/>
                </a:lnTo>
                <a:lnTo>
                  <a:pt x="11808576" y="0"/>
                </a:lnTo>
                <a:lnTo>
                  <a:pt x="11808576" y="501650"/>
                </a:lnTo>
                <a:lnTo>
                  <a:pt x="0" y="485321"/>
                </a:lnTo>
                <a:cubicBezTo>
                  <a:pt x="117783" y="444502"/>
                  <a:pt x="493697" y="307564"/>
                  <a:pt x="611480" y="344327"/>
                </a:cubicBezTo>
                <a:lnTo>
                  <a:pt x="1702082" y="59767"/>
                </a:lnTo>
                <a:close/>
              </a:path>
            </a:pathLst>
          </a:custGeom>
          <a:solidFill>
            <a:srgbClr val="0082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87500" y="365125"/>
            <a:ext cx="9056437" cy="4554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Topic Main: Secondary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7500" y="1152296"/>
            <a:ext cx="9056437" cy="4895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481958" y="6391152"/>
            <a:ext cx="2099442" cy="3303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AADE03ED-7D14-4EEF-8990-61D8F06C0524}" type="datetime1">
              <a:rPr lang="en-US" smtClean="0"/>
              <a:pPr/>
              <a:t>1/8/2020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2611" y="6295733"/>
            <a:ext cx="5350534" cy="4829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 smtClean="0"/>
              <a:t>DEPARTMENT </a:t>
            </a:r>
            <a:r>
              <a:rPr lang="en-US" dirty="0" smtClean="0">
                <a:latin typeface="Lucida Calligraphy" panose="03010101010101010101" pitchFamily="66" charset="0"/>
              </a:rPr>
              <a:t>of </a:t>
            </a:r>
            <a:r>
              <a:rPr lang="en-US" dirty="0" smtClean="0"/>
              <a:t> PUBLIC HEALTH</a:t>
            </a:r>
          </a:p>
          <a:p>
            <a:r>
              <a:rPr lang="en-US" dirty="0" smtClean="0"/>
              <a:t>DEPARTMENT  </a:t>
            </a:r>
            <a:r>
              <a:rPr lang="en-US" dirty="0" smtClean="0">
                <a:latin typeface="Lucida Calligraphy" panose="03010101010101010101" pitchFamily="66" charset="0"/>
              </a:rPr>
              <a:t>of </a:t>
            </a:r>
            <a:r>
              <a:rPr lang="en-US" dirty="0" smtClean="0"/>
              <a:t>ENERGY AND ENVIRONMENTAL PROTECTION</a:t>
            </a:r>
            <a:endParaRPr lang="en-US" dirty="0"/>
          </a:p>
        </p:txBody>
      </p:sp>
      <p:sp>
        <p:nvSpPr>
          <p:cNvPr id="7" name="Flowchart: Document 6"/>
          <p:cNvSpPr/>
          <p:nvPr userDrawn="1"/>
        </p:nvSpPr>
        <p:spPr>
          <a:xfrm>
            <a:off x="-3" y="4402609"/>
            <a:ext cx="1587500" cy="1529813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23641"/>
              <a:gd name="connsiteX1" fmla="*/ 21600 w 21600"/>
              <a:gd name="connsiteY1" fmla="*/ 0 h 23641"/>
              <a:gd name="connsiteX2" fmla="*/ 21600 w 21600"/>
              <a:gd name="connsiteY2" fmla="*/ 17322 h 23641"/>
              <a:gd name="connsiteX3" fmla="*/ 234 w 21600"/>
              <a:gd name="connsiteY3" fmla="*/ 22741 h 23641"/>
              <a:gd name="connsiteX4" fmla="*/ 0 w 21600"/>
              <a:gd name="connsiteY4" fmla="*/ 0 h 23641"/>
              <a:gd name="connsiteX0" fmla="*/ 0 w 21600"/>
              <a:gd name="connsiteY0" fmla="*/ 0 h 22741"/>
              <a:gd name="connsiteX1" fmla="*/ 21600 w 21600"/>
              <a:gd name="connsiteY1" fmla="*/ 0 h 22741"/>
              <a:gd name="connsiteX2" fmla="*/ 21600 w 21600"/>
              <a:gd name="connsiteY2" fmla="*/ 17322 h 22741"/>
              <a:gd name="connsiteX3" fmla="*/ 234 w 21600"/>
              <a:gd name="connsiteY3" fmla="*/ 22741 h 22741"/>
              <a:gd name="connsiteX4" fmla="*/ 0 w 21600"/>
              <a:gd name="connsiteY4" fmla="*/ 0 h 22741"/>
              <a:gd name="connsiteX0" fmla="*/ 0 w 21600"/>
              <a:gd name="connsiteY0" fmla="*/ 0 h 25986"/>
              <a:gd name="connsiteX1" fmla="*/ 21600 w 21600"/>
              <a:gd name="connsiteY1" fmla="*/ 0 h 25986"/>
              <a:gd name="connsiteX2" fmla="*/ 21600 w 21600"/>
              <a:gd name="connsiteY2" fmla="*/ 17322 h 25986"/>
              <a:gd name="connsiteX3" fmla="*/ 0 w 21600"/>
              <a:gd name="connsiteY3" fmla="*/ 25986 h 25986"/>
              <a:gd name="connsiteX4" fmla="*/ 0 w 21600"/>
              <a:gd name="connsiteY4" fmla="*/ 0 h 25986"/>
              <a:gd name="connsiteX0" fmla="*/ 0 w 21600"/>
              <a:gd name="connsiteY0" fmla="*/ 0 h 24364"/>
              <a:gd name="connsiteX1" fmla="*/ 21600 w 21600"/>
              <a:gd name="connsiteY1" fmla="*/ 0 h 24364"/>
              <a:gd name="connsiteX2" fmla="*/ 21600 w 21600"/>
              <a:gd name="connsiteY2" fmla="*/ 17322 h 24364"/>
              <a:gd name="connsiteX3" fmla="*/ 351 w 21600"/>
              <a:gd name="connsiteY3" fmla="*/ 24364 h 24364"/>
              <a:gd name="connsiteX4" fmla="*/ 0 w 21600"/>
              <a:gd name="connsiteY4" fmla="*/ 0 h 24364"/>
              <a:gd name="connsiteX0" fmla="*/ 0 w 21600"/>
              <a:gd name="connsiteY0" fmla="*/ 0 h 24364"/>
              <a:gd name="connsiteX1" fmla="*/ 21600 w 21600"/>
              <a:gd name="connsiteY1" fmla="*/ 0 h 24364"/>
              <a:gd name="connsiteX2" fmla="*/ 21483 w 21600"/>
              <a:gd name="connsiteY2" fmla="*/ 16781 h 24364"/>
              <a:gd name="connsiteX3" fmla="*/ 351 w 21600"/>
              <a:gd name="connsiteY3" fmla="*/ 24364 h 24364"/>
              <a:gd name="connsiteX4" fmla="*/ 0 w 21600"/>
              <a:gd name="connsiteY4" fmla="*/ 0 h 24364"/>
              <a:gd name="connsiteX0" fmla="*/ 0 w 21600"/>
              <a:gd name="connsiteY0" fmla="*/ 0 h 24364"/>
              <a:gd name="connsiteX1" fmla="*/ 21600 w 21600"/>
              <a:gd name="connsiteY1" fmla="*/ 0 h 24364"/>
              <a:gd name="connsiteX2" fmla="*/ 21483 w 21600"/>
              <a:gd name="connsiteY2" fmla="*/ 16781 h 24364"/>
              <a:gd name="connsiteX3" fmla="*/ 351 w 21600"/>
              <a:gd name="connsiteY3" fmla="*/ 24364 h 24364"/>
              <a:gd name="connsiteX4" fmla="*/ 0 w 21600"/>
              <a:gd name="connsiteY4" fmla="*/ 0 h 24364"/>
              <a:gd name="connsiteX0" fmla="*/ 0 w 21600"/>
              <a:gd name="connsiteY0" fmla="*/ 0 h 24364"/>
              <a:gd name="connsiteX1" fmla="*/ 21600 w 21600"/>
              <a:gd name="connsiteY1" fmla="*/ 0 h 24364"/>
              <a:gd name="connsiteX2" fmla="*/ 21483 w 21600"/>
              <a:gd name="connsiteY2" fmla="*/ 16781 h 24364"/>
              <a:gd name="connsiteX3" fmla="*/ 136 w 21600"/>
              <a:gd name="connsiteY3" fmla="*/ 24364 h 24364"/>
              <a:gd name="connsiteX4" fmla="*/ 0 w 21600"/>
              <a:gd name="connsiteY4" fmla="*/ 0 h 24364"/>
              <a:gd name="connsiteX0" fmla="*/ 0 w 21600"/>
              <a:gd name="connsiteY0" fmla="*/ 0 h 24364"/>
              <a:gd name="connsiteX1" fmla="*/ 21600 w 21600"/>
              <a:gd name="connsiteY1" fmla="*/ 0 h 24364"/>
              <a:gd name="connsiteX2" fmla="*/ 21483 w 21600"/>
              <a:gd name="connsiteY2" fmla="*/ 16781 h 24364"/>
              <a:gd name="connsiteX3" fmla="*/ 136 w 21600"/>
              <a:gd name="connsiteY3" fmla="*/ 24364 h 24364"/>
              <a:gd name="connsiteX4" fmla="*/ 0 w 21600"/>
              <a:gd name="connsiteY4" fmla="*/ 0 h 24364"/>
              <a:gd name="connsiteX0" fmla="*/ 0 w 21600"/>
              <a:gd name="connsiteY0" fmla="*/ 0 h 25421"/>
              <a:gd name="connsiteX1" fmla="*/ 21600 w 21600"/>
              <a:gd name="connsiteY1" fmla="*/ 0 h 25421"/>
              <a:gd name="connsiteX2" fmla="*/ 21483 w 21600"/>
              <a:gd name="connsiteY2" fmla="*/ 16781 h 25421"/>
              <a:gd name="connsiteX3" fmla="*/ 10281 w 21600"/>
              <a:gd name="connsiteY3" fmla="*/ 20297 h 25421"/>
              <a:gd name="connsiteX4" fmla="*/ 136 w 21600"/>
              <a:gd name="connsiteY4" fmla="*/ 24364 h 25421"/>
              <a:gd name="connsiteX5" fmla="*/ 0 w 21600"/>
              <a:gd name="connsiteY5" fmla="*/ 0 h 25421"/>
              <a:gd name="connsiteX0" fmla="*/ 0 w 21600"/>
              <a:gd name="connsiteY0" fmla="*/ 0 h 25625"/>
              <a:gd name="connsiteX1" fmla="*/ 21600 w 21600"/>
              <a:gd name="connsiteY1" fmla="*/ 0 h 25625"/>
              <a:gd name="connsiteX2" fmla="*/ 21483 w 21600"/>
              <a:gd name="connsiteY2" fmla="*/ 16781 h 25625"/>
              <a:gd name="connsiteX3" fmla="*/ 10916 w 21600"/>
              <a:gd name="connsiteY3" fmla="*/ 21765 h 25625"/>
              <a:gd name="connsiteX4" fmla="*/ 136 w 21600"/>
              <a:gd name="connsiteY4" fmla="*/ 24364 h 25625"/>
              <a:gd name="connsiteX5" fmla="*/ 0 w 21600"/>
              <a:gd name="connsiteY5" fmla="*/ 0 h 25625"/>
              <a:gd name="connsiteX0" fmla="*/ 0 w 21600"/>
              <a:gd name="connsiteY0" fmla="*/ 0 h 25625"/>
              <a:gd name="connsiteX1" fmla="*/ 21600 w 21600"/>
              <a:gd name="connsiteY1" fmla="*/ 0 h 25625"/>
              <a:gd name="connsiteX2" fmla="*/ 21356 w 21600"/>
              <a:gd name="connsiteY2" fmla="*/ 15753 h 25625"/>
              <a:gd name="connsiteX3" fmla="*/ 10916 w 21600"/>
              <a:gd name="connsiteY3" fmla="*/ 21765 h 25625"/>
              <a:gd name="connsiteX4" fmla="*/ 136 w 21600"/>
              <a:gd name="connsiteY4" fmla="*/ 24364 h 25625"/>
              <a:gd name="connsiteX5" fmla="*/ 0 w 21600"/>
              <a:gd name="connsiteY5" fmla="*/ 0 h 25625"/>
              <a:gd name="connsiteX0" fmla="*/ 0 w 22756"/>
              <a:gd name="connsiteY0" fmla="*/ 0 h 25625"/>
              <a:gd name="connsiteX1" fmla="*/ 21600 w 22756"/>
              <a:gd name="connsiteY1" fmla="*/ 0 h 25625"/>
              <a:gd name="connsiteX2" fmla="*/ 22753 w 22756"/>
              <a:gd name="connsiteY2" fmla="*/ 17120 h 25625"/>
              <a:gd name="connsiteX3" fmla="*/ 10916 w 22756"/>
              <a:gd name="connsiteY3" fmla="*/ 21765 h 25625"/>
              <a:gd name="connsiteX4" fmla="*/ 136 w 22756"/>
              <a:gd name="connsiteY4" fmla="*/ 24364 h 25625"/>
              <a:gd name="connsiteX5" fmla="*/ 0 w 22756"/>
              <a:gd name="connsiteY5" fmla="*/ 0 h 25625"/>
              <a:gd name="connsiteX0" fmla="*/ 0 w 23343"/>
              <a:gd name="connsiteY0" fmla="*/ 0 h 25625"/>
              <a:gd name="connsiteX1" fmla="*/ 21600 w 23343"/>
              <a:gd name="connsiteY1" fmla="*/ 0 h 25625"/>
              <a:gd name="connsiteX2" fmla="*/ 21389 w 23343"/>
              <a:gd name="connsiteY2" fmla="*/ 8445 h 25625"/>
              <a:gd name="connsiteX3" fmla="*/ 22753 w 23343"/>
              <a:gd name="connsiteY3" fmla="*/ 17120 h 25625"/>
              <a:gd name="connsiteX4" fmla="*/ 10916 w 23343"/>
              <a:gd name="connsiteY4" fmla="*/ 21765 h 25625"/>
              <a:gd name="connsiteX5" fmla="*/ 136 w 23343"/>
              <a:gd name="connsiteY5" fmla="*/ 24364 h 25625"/>
              <a:gd name="connsiteX6" fmla="*/ 0 w 23343"/>
              <a:gd name="connsiteY6" fmla="*/ 0 h 25625"/>
              <a:gd name="connsiteX0" fmla="*/ 0 w 23316"/>
              <a:gd name="connsiteY0" fmla="*/ 0 h 25625"/>
              <a:gd name="connsiteX1" fmla="*/ 21600 w 23316"/>
              <a:gd name="connsiteY1" fmla="*/ 0 h 25625"/>
              <a:gd name="connsiteX2" fmla="*/ 19239 w 23316"/>
              <a:gd name="connsiteY2" fmla="*/ 3473 h 25625"/>
              <a:gd name="connsiteX3" fmla="*/ 21389 w 23316"/>
              <a:gd name="connsiteY3" fmla="*/ 8445 h 25625"/>
              <a:gd name="connsiteX4" fmla="*/ 22753 w 23316"/>
              <a:gd name="connsiteY4" fmla="*/ 17120 h 25625"/>
              <a:gd name="connsiteX5" fmla="*/ 10916 w 23316"/>
              <a:gd name="connsiteY5" fmla="*/ 21765 h 25625"/>
              <a:gd name="connsiteX6" fmla="*/ 136 w 23316"/>
              <a:gd name="connsiteY6" fmla="*/ 24364 h 25625"/>
              <a:gd name="connsiteX7" fmla="*/ 0 w 23316"/>
              <a:gd name="connsiteY7" fmla="*/ 0 h 25625"/>
              <a:gd name="connsiteX0" fmla="*/ 0 w 23316"/>
              <a:gd name="connsiteY0" fmla="*/ 0 h 25625"/>
              <a:gd name="connsiteX1" fmla="*/ 21600 w 23316"/>
              <a:gd name="connsiteY1" fmla="*/ 0 h 25625"/>
              <a:gd name="connsiteX2" fmla="*/ 19454 w 23316"/>
              <a:gd name="connsiteY2" fmla="*/ 2106 h 25625"/>
              <a:gd name="connsiteX3" fmla="*/ 19239 w 23316"/>
              <a:gd name="connsiteY3" fmla="*/ 3473 h 25625"/>
              <a:gd name="connsiteX4" fmla="*/ 21389 w 23316"/>
              <a:gd name="connsiteY4" fmla="*/ 8445 h 25625"/>
              <a:gd name="connsiteX5" fmla="*/ 22753 w 23316"/>
              <a:gd name="connsiteY5" fmla="*/ 17120 h 25625"/>
              <a:gd name="connsiteX6" fmla="*/ 10916 w 23316"/>
              <a:gd name="connsiteY6" fmla="*/ 21765 h 25625"/>
              <a:gd name="connsiteX7" fmla="*/ 136 w 23316"/>
              <a:gd name="connsiteY7" fmla="*/ 24364 h 25625"/>
              <a:gd name="connsiteX8" fmla="*/ 0 w 23316"/>
              <a:gd name="connsiteY8" fmla="*/ 0 h 25625"/>
              <a:gd name="connsiteX0" fmla="*/ 0 w 23316"/>
              <a:gd name="connsiteY0" fmla="*/ 7 h 25632"/>
              <a:gd name="connsiteX1" fmla="*/ 21600 w 23316"/>
              <a:gd name="connsiteY1" fmla="*/ 7 h 25632"/>
              <a:gd name="connsiteX2" fmla="*/ 18164 w 23316"/>
              <a:gd name="connsiteY2" fmla="*/ 249 h 25632"/>
              <a:gd name="connsiteX3" fmla="*/ 19454 w 23316"/>
              <a:gd name="connsiteY3" fmla="*/ 2113 h 25632"/>
              <a:gd name="connsiteX4" fmla="*/ 19239 w 23316"/>
              <a:gd name="connsiteY4" fmla="*/ 3480 h 25632"/>
              <a:gd name="connsiteX5" fmla="*/ 21389 w 23316"/>
              <a:gd name="connsiteY5" fmla="*/ 8452 h 25632"/>
              <a:gd name="connsiteX6" fmla="*/ 22753 w 23316"/>
              <a:gd name="connsiteY6" fmla="*/ 17127 h 25632"/>
              <a:gd name="connsiteX7" fmla="*/ 10916 w 23316"/>
              <a:gd name="connsiteY7" fmla="*/ 21772 h 25632"/>
              <a:gd name="connsiteX8" fmla="*/ 136 w 23316"/>
              <a:gd name="connsiteY8" fmla="*/ 24371 h 25632"/>
              <a:gd name="connsiteX9" fmla="*/ 0 w 23316"/>
              <a:gd name="connsiteY9" fmla="*/ 7 h 25632"/>
              <a:gd name="connsiteX0" fmla="*/ 0 w 23316"/>
              <a:gd name="connsiteY0" fmla="*/ 0 h 25625"/>
              <a:gd name="connsiteX1" fmla="*/ 19665 w 23316"/>
              <a:gd name="connsiteY1" fmla="*/ 621 h 25625"/>
              <a:gd name="connsiteX2" fmla="*/ 18164 w 23316"/>
              <a:gd name="connsiteY2" fmla="*/ 242 h 25625"/>
              <a:gd name="connsiteX3" fmla="*/ 19454 w 23316"/>
              <a:gd name="connsiteY3" fmla="*/ 2106 h 25625"/>
              <a:gd name="connsiteX4" fmla="*/ 19239 w 23316"/>
              <a:gd name="connsiteY4" fmla="*/ 3473 h 25625"/>
              <a:gd name="connsiteX5" fmla="*/ 21389 w 23316"/>
              <a:gd name="connsiteY5" fmla="*/ 8445 h 25625"/>
              <a:gd name="connsiteX6" fmla="*/ 22753 w 23316"/>
              <a:gd name="connsiteY6" fmla="*/ 17120 h 25625"/>
              <a:gd name="connsiteX7" fmla="*/ 10916 w 23316"/>
              <a:gd name="connsiteY7" fmla="*/ 21765 h 25625"/>
              <a:gd name="connsiteX8" fmla="*/ 136 w 23316"/>
              <a:gd name="connsiteY8" fmla="*/ 24364 h 25625"/>
              <a:gd name="connsiteX9" fmla="*/ 0 w 23316"/>
              <a:gd name="connsiteY9" fmla="*/ 0 h 25625"/>
              <a:gd name="connsiteX0" fmla="*/ 0 w 23344"/>
              <a:gd name="connsiteY0" fmla="*/ 0 h 25625"/>
              <a:gd name="connsiteX1" fmla="*/ 19665 w 23344"/>
              <a:gd name="connsiteY1" fmla="*/ 621 h 25625"/>
              <a:gd name="connsiteX2" fmla="*/ 18164 w 23344"/>
              <a:gd name="connsiteY2" fmla="*/ 242 h 25625"/>
              <a:gd name="connsiteX3" fmla="*/ 19454 w 23344"/>
              <a:gd name="connsiteY3" fmla="*/ 2106 h 25625"/>
              <a:gd name="connsiteX4" fmla="*/ 19239 w 23344"/>
              <a:gd name="connsiteY4" fmla="*/ 3473 h 25625"/>
              <a:gd name="connsiteX5" fmla="*/ 21604 w 23344"/>
              <a:gd name="connsiteY5" fmla="*/ 6829 h 25625"/>
              <a:gd name="connsiteX6" fmla="*/ 22753 w 23344"/>
              <a:gd name="connsiteY6" fmla="*/ 17120 h 25625"/>
              <a:gd name="connsiteX7" fmla="*/ 10916 w 23344"/>
              <a:gd name="connsiteY7" fmla="*/ 21765 h 25625"/>
              <a:gd name="connsiteX8" fmla="*/ 136 w 23344"/>
              <a:gd name="connsiteY8" fmla="*/ 24364 h 25625"/>
              <a:gd name="connsiteX9" fmla="*/ 0 w 23344"/>
              <a:gd name="connsiteY9" fmla="*/ 0 h 25625"/>
              <a:gd name="connsiteX0" fmla="*/ 0 w 23437"/>
              <a:gd name="connsiteY0" fmla="*/ 0 h 25625"/>
              <a:gd name="connsiteX1" fmla="*/ 19665 w 23437"/>
              <a:gd name="connsiteY1" fmla="*/ 621 h 25625"/>
              <a:gd name="connsiteX2" fmla="*/ 18164 w 23437"/>
              <a:gd name="connsiteY2" fmla="*/ 242 h 25625"/>
              <a:gd name="connsiteX3" fmla="*/ 19454 w 23437"/>
              <a:gd name="connsiteY3" fmla="*/ 2106 h 25625"/>
              <a:gd name="connsiteX4" fmla="*/ 19239 w 23437"/>
              <a:gd name="connsiteY4" fmla="*/ 3473 h 25625"/>
              <a:gd name="connsiteX5" fmla="*/ 21604 w 23437"/>
              <a:gd name="connsiteY5" fmla="*/ 6829 h 25625"/>
              <a:gd name="connsiteX6" fmla="*/ 22860 w 23437"/>
              <a:gd name="connsiteY6" fmla="*/ 17617 h 25625"/>
              <a:gd name="connsiteX7" fmla="*/ 10916 w 23437"/>
              <a:gd name="connsiteY7" fmla="*/ 21765 h 25625"/>
              <a:gd name="connsiteX8" fmla="*/ 136 w 23437"/>
              <a:gd name="connsiteY8" fmla="*/ 24364 h 25625"/>
              <a:gd name="connsiteX9" fmla="*/ 0 w 23437"/>
              <a:gd name="connsiteY9" fmla="*/ 0 h 25625"/>
              <a:gd name="connsiteX0" fmla="*/ 0 w 23065"/>
              <a:gd name="connsiteY0" fmla="*/ 0 h 25625"/>
              <a:gd name="connsiteX1" fmla="*/ 19665 w 23065"/>
              <a:gd name="connsiteY1" fmla="*/ 621 h 25625"/>
              <a:gd name="connsiteX2" fmla="*/ 18164 w 23065"/>
              <a:gd name="connsiteY2" fmla="*/ 242 h 25625"/>
              <a:gd name="connsiteX3" fmla="*/ 19454 w 23065"/>
              <a:gd name="connsiteY3" fmla="*/ 2106 h 25625"/>
              <a:gd name="connsiteX4" fmla="*/ 19239 w 23065"/>
              <a:gd name="connsiteY4" fmla="*/ 3473 h 25625"/>
              <a:gd name="connsiteX5" fmla="*/ 21604 w 23065"/>
              <a:gd name="connsiteY5" fmla="*/ 6829 h 25625"/>
              <a:gd name="connsiteX6" fmla="*/ 22860 w 23065"/>
              <a:gd name="connsiteY6" fmla="*/ 17617 h 25625"/>
              <a:gd name="connsiteX7" fmla="*/ 10916 w 23065"/>
              <a:gd name="connsiteY7" fmla="*/ 21765 h 25625"/>
              <a:gd name="connsiteX8" fmla="*/ 136 w 23065"/>
              <a:gd name="connsiteY8" fmla="*/ 24364 h 25625"/>
              <a:gd name="connsiteX9" fmla="*/ 0 w 23065"/>
              <a:gd name="connsiteY9" fmla="*/ 0 h 25625"/>
              <a:gd name="connsiteX0" fmla="*/ 0 w 23065"/>
              <a:gd name="connsiteY0" fmla="*/ 0 h 25625"/>
              <a:gd name="connsiteX1" fmla="*/ 19665 w 23065"/>
              <a:gd name="connsiteY1" fmla="*/ 621 h 25625"/>
              <a:gd name="connsiteX2" fmla="*/ 18164 w 23065"/>
              <a:gd name="connsiteY2" fmla="*/ 242 h 25625"/>
              <a:gd name="connsiteX3" fmla="*/ 19454 w 23065"/>
              <a:gd name="connsiteY3" fmla="*/ 2106 h 25625"/>
              <a:gd name="connsiteX4" fmla="*/ 19239 w 23065"/>
              <a:gd name="connsiteY4" fmla="*/ 3473 h 25625"/>
              <a:gd name="connsiteX5" fmla="*/ 21604 w 23065"/>
              <a:gd name="connsiteY5" fmla="*/ 6829 h 25625"/>
              <a:gd name="connsiteX6" fmla="*/ 22860 w 23065"/>
              <a:gd name="connsiteY6" fmla="*/ 17617 h 25625"/>
              <a:gd name="connsiteX7" fmla="*/ 10916 w 23065"/>
              <a:gd name="connsiteY7" fmla="*/ 21765 h 25625"/>
              <a:gd name="connsiteX8" fmla="*/ 136 w 23065"/>
              <a:gd name="connsiteY8" fmla="*/ 24364 h 25625"/>
              <a:gd name="connsiteX9" fmla="*/ 0 w 23065"/>
              <a:gd name="connsiteY9" fmla="*/ 0 h 25625"/>
              <a:gd name="connsiteX0" fmla="*/ 0 w 23065"/>
              <a:gd name="connsiteY0" fmla="*/ 0 h 25690"/>
              <a:gd name="connsiteX1" fmla="*/ 19665 w 23065"/>
              <a:gd name="connsiteY1" fmla="*/ 621 h 25690"/>
              <a:gd name="connsiteX2" fmla="*/ 18164 w 23065"/>
              <a:gd name="connsiteY2" fmla="*/ 242 h 25690"/>
              <a:gd name="connsiteX3" fmla="*/ 19454 w 23065"/>
              <a:gd name="connsiteY3" fmla="*/ 2106 h 25690"/>
              <a:gd name="connsiteX4" fmla="*/ 19239 w 23065"/>
              <a:gd name="connsiteY4" fmla="*/ 3473 h 25690"/>
              <a:gd name="connsiteX5" fmla="*/ 21604 w 23065"/>
              <a:gd name="connsiteY5" fmla="*/ 6829 h 25690"/>
              <a:gd name="connsiteX6" fmla="*/ 22860 w 23065"/>
              <a:gd name="connsiteY6" fmla="*/ 17617 h 25690"/>
              <a:gd name="connsiteX7" fmla="*/ 11238 w 23065"/>
              <a:gd name="connsiteY7" fmla="*/ 22138 h 25690"/>
              <a:gd name="connsiteX8" fmla="*/ 136 w 23065"/>
              <a:gd name="connsiteY8" fmla="*/ 24364 h 25690"/>
              <a:gd name="connsiteX9" fmla="*/ 0 w 23065"/>
              <a:gd name="connsiteY9" fmla="*/ 0 h 25690"/>
              <a:gd name="connsiteX0" fmla="*/ 0 w 23065"/>
              <a:gd name="connsiteY0" fmla="*/ 0 h 25786"/>
              <a:gd name="connsiteX1" fmla="*/ 19665 w 23065"/>
              <a:gd name="connsiteY1" fmla="*/ 621 h 25786"/>
              <a:gd name="connsiteX2" fmla="*/ 18164 w 23065"/>
              <a:gd name="connsiteY2" fmla="*/ 242 h 25786"/>
              <a:gd name="connsiteX3" fmla="*/ 19454 w 23065"/>
              <a:gd name="connsiteY3" fmla="*/ 2106 h 25786"/>
              <a:gd name="connsiteX4" fmla="*/ 19239 w 23065"/>
              <a:gd name="connsiteY4" fmla="*/ 3473 h 25786"/>
              <a:gd name="connsiteX5" fmla="*/ 21604 w 23065"/>
              <a:gd name="connsiteY5" fmla="*/ 6829 h 25786"/>
              <a:gd name="connsiteX6" fmla="*/ 22860 w 23065"/>
              <a:gd name="connsiteY6" fmla="*/ 17617 h 25786"/>
              <a:gd name="connsiteX7" fmla="*/ 11668 w 23065"/>
              <a:gd name="connsiteY7" fmla="*/ 22635 h 25786"/>
              <a:gd name="connsiteX8" fmla="*/ 136 w 23065"/>
              <a:gd name="connsiteY8" fmla="*/ 24364 h 25786"/>
              <a:gd name="connsiteX9" fmla="*/ 0 w 23065"/>
              <a:gd name="connsiteY9" fmla="*/ 0 h 25786"/>
              <a:gd name="connsiteX0" fmla="*/ 0 w 23641"/>
              <a:gd name="connsiteY0" fmla="*/ 0 h 25786"/>
              <a:gd name="connsiteX1" fmla="*/ 19665 w 23641"/>
              <a:gd name="connsiteY1" fmla="*/ 621 h 25786"/>
              <a:gd name="connsiteX2" fmla="*/ 18164 w 23641"/>
              <a:gd name="connsiteY2" fmla="*/ 242 h 25786"/>
              <a:gd name="connsiteX3" fmla="*/ 19454 w 23641"/>
              <a:gd name="connsiteY3" fmla="*/ 2106 h 25786"/>
              <a:gd name="connsiteX4" fmla="*/ 19239 w 23641"/>
              <a:gd name="connsiteY4" fmla="*/ 3473 h 25786"/>
              <a:gd name="connsiteX5" fmla="*/ 21604 w 23641"/>
              <a:gd name="connsiteY5" fmla="*/ 6829 h 25786"/>
              <a:gd name="connsiteX6" fmla="*/ 23426 w 23641"/>
              <a:gd name="connsiteY6" fmla="*/ 17677 h 25786"/>
              <a:gd name="connsiteX7" fmla="*/ 11668 w 23641"/>
              <a:gd name="connsiteY7" fmla="*/ 22635 h 25786"/>
              <a:gd name="connsiteX8" fmla="*/ 136 w 23641"/>
              <a:gd name="connsiteY8" fmla="*/ 24364 h 25786"/>
              <a:gd name="connsiteX9" fmla="*/ 0 w 23641"/>
              <a:gd name="connsiteY9" fmla="*/ 0 h 25786"/>
              <a:gd name="connsiteX0" fmla="*/ 0 w 23431"/>
              <a:gd name="connsiteY0" fmla="*/ 0 h 25786"/>
              <a:gd name="connsiteX1" fmla="*/ 19665 w 23431"/>
              <a:gd name="connsiteY1" fmla="*/ 621 h 25786"/>
              <a:gd name="connsiteX2" fmla="*/ 18164 w 23431"/>
              <a:gd name="connsiteY2" fmla="*/ 242 h 25786"/>
              <a:gd name="connsiteX3" fmla="*/ 19454 w 23431"/>
              <a:gd name="connsiteY3" fmla="*/ 2106 h 25786"/>
              <a:gd name="connsiteX4" fmla="*/ 19239 w 23431"/>
              <a:gd name="connsiteY4" fmla="*/ 3473 h 25786"/>
              <a:gd name="connsiteX5" fmla="*/ 21604 w 23431"/>
              <a:gd name="connsiteY5" fmla="*/ 6829 h 25786"/>
              <a:gd name="connsiteX6" fmla="*/ 23426 w 23431"/>
              <a:gd name="connsiteY6" fmla="*/ 17677 h 25786"/>
              <a:gd name="connsiteX7" fmla="*/ 11668 w 23431"/>
              <a:gd name="connsiteY7" fmla="*/ 22635 h 25786"/>
              <a:gd name="connsiteX8" fmla="*/ 136 w 23431"/>
              <a:gd name="connsiteY8" fmla="*/ 24364 h 25786"/>
              <a:gd name="connsiteX9" fmla="*/ 0 w 23431"/>
              <a:gd name="connsiteY9" fmla="*/ 0 h 25786"/>
              <a:gd name="connsiteX0" fmla="*/ 0 w 24201"/>
              <a:gd name="connsiteY0" fmla="*/ 0 h 25786"/>
              <a:gd name="connsiteX1" fmla="*/ 19665 w 24201"/>
              <a:gd name="connsiteY1" fmla="*/ 621 h 25786"/>
              <a:gd name="connsiteX2" fmla="*/ 18164 w 24201"/>
              <a:gd name="connsiteY2" fmla="*/ 242 h 25786"/>
              <a:gd name="connsiteX3" fmla="*/ 19454 w 24201"/>
              <a:gd name="connsiteY3" fmla="*/ 2106 h 25786"/>
              <a:gd name="connsiteX4" fmla="*/ 19239 w 24201"/>
              <a:gd name="connsiteY4" fmla="*/ 3473 h 25786"/>
              <a:gd name="connsiteX5" fmla="*/ 21604 w 24201"/>
              <a:gd name="connsiteY5" fmla="*/ 6829 h 25786"/>
              <a:gd name="connsiteX6" fmla="*/ 24198 w 24201"/>
              <a:gd name="connsiteY6" fmla="*/ 17379 h 25786"/>
              <a:gd name="connsiteX7" fmla="*/ 11668 w 24201"/>
              <a:gd name="connsiteY7" fmla="*/ 22635 h 25786"/>
              <a:gd name="connsiteX8" fmla="*/ 136 w 24201"/>
              <a:gd name="connsiteY8" fmla="*/ 24364 h 25786"/>
              <a:gd name="connsiteX9" fmla="*/ 0 w 24201"/>
              <a:gd name="connsiteY9" fmla="*/ 0 h 25786"/>
              <a:gd name="connsiteX0" fmla="*/ 0 w 24198"/>
              <a:gd name="connsiteY0" fmla="*/ 0 h 25786"/>
              <a:gd name="connsiteX1" fmla="*/ 19665 w 24198"/>
              <a:gd name="connsiteY1" fmla="*/ 621 h 25786"/>
              <a:gd name="connsiteX2" fmla="*/ 18164 w 24198"/>
              <a:gd name="connsiteY2" fmla="*/ 242 h 25786"/>
              <a:gd name="connsiteX3" fmla="*/ 19454 w 24198"/>
              <a:gd name="connsiteY3" fmla="*/ 2106 h 25786"/>
              <a:gd name="connsiteX4" fmla="*/ 19239 w 24198"/>
              <a:gd name="connsiteY4" fmla="*/ 3473 h 25786"/>
              <a:gd name="connsiteX5" fmla="*/ 21604 w 24198"/>
              <a:gd name="connsiteY5" fmla="*/ 6829 h 25786"/>
              <a:gd name="connsiteX6" fmla="*/ 24198 w 24198"/>
              <a:gd name="connsiteY6" fmla="*/ 17379 h 25786"/>
              <a:gd name="connsiteX7" fmla="*/ 11668 w 24198"/>
              <a:gd name="connsiteY7" fmla="*/ 22635 h 25786"/>
              <a:gd name="connsiteX8" fmla="*/ 136 w 24198"/>
              <a:gd name="connsiteY8" fmla="*/ 24364 h 25786"/>
              <a:gd name="connsiteX9" fmla="*/ 0 w 24198"/>
              <a:gd name="connsiteY9" fmla="*/ 0 h 25786"/>
              <a:gd name="connsiteX0" fmla="*/ 0 w 24198"/>
              <a:gd name="connsiteY0" fmla="*/ 0 h 25786"/>
              <a:gd name="connsiteX1" fmla="*/ 19665 w 24198"/>
              <a:gd name="connsiteY1" fmla="*/ 621 h 25786"/>
              <a:gd name="connsiteX2" fmla="*/ 18164 w 24198"/>
              <a:gd name="connsiteY2" fmla="*/ 242 h 25786"/>
              <a:gd name="connsiteX3" fmla="*/ 19454 w 24198"/>
              <a:gd name="connsiteY3" fmla="*/ 2106 h 25786"/>
              <a:gd name="connsiteX4" fmla="*/ 19239 w 24198"/>
              <a:gd name="connsiteY4" fmla="*/ 3473 h 25786"/>
              <a:gd name="connsiteX5" fmla="*/ 21655 w 24198"/>
              <a:gd name="connsiteY5" fmla="*/ 7900 h 25786"/>
              <a:gd name="connsiteX6" fmla="*/ 24198 w 24198"/>
              <a:gd name="connsiteY6" fmla="*/ 17379 h 25786"/>
              <a:gd name="connsiteX7" fmla="*/ 11668 w 24198"/>
              <a:gd name="connsiteY7" fmla="*/ 22635 h 25786"/>
              <a:gd name="connsiteX8" fmla="*/ 136 w 24198"/>
              <a:gd name="connsiteY8" fmla="*/ 24364 h 25786"/>
              <a:gd name="connsiteX9" fmla="*/ 0 w 24198"/>
              <a:gd name="connsiteY9" fmla="*/ 0 h 25786"/>
              <a:gd name="connsiteX0" fmla="*/ 0 w 24198"/>
              <a:gd name="connsiteY0" fmla="*/ 0 h 25786"/>
              <a:gd name="connsiteX1" fmla="*/ 19665 w 24198"/>
              <a:gd name="connsiteY1" fmla="*/ 621 h 25786"/>
              <a:gd name="connsiteX2" fmla="*/ 18164 w 24198"/>
              <a:gd name="connsiteY2" fmla="*/ 242 h 25786"/>
              <a:gd name="connsiteX3" fmla="*/ 19454 w 24198"/>
              <a:gd name="connsiteY3" fmla="*/ 2106 h 25786"/>
              <a:gd name="connsiteX4" fmla="*/ 19239 w 24198"/>
              <a:gd name="connsiteY4" fmla="*/ 3473 h 25786"/>
              <a:gd name="connsiteX5" fmla="*/ 21620 w 24198"/>
              <a:gd name="connsiteY5" fmla="*/ 8141 h 25786"/>
              <a:gd name="connsiteX6" fmla="*/ 24198 w 24198"/>
              <a:gd name="connsiteY6" fmla="*/ 17379 h 25786"/>
              <a:gd name="connsiteX7" fmla="*/ 11668 w 24198"/>
              <a:gd name="connsiteY7" fmla="*/ 22635 h 25786"/>
              <a:gd name="connsiteX8" fmla="*/ 136 w 24198"/>
              <a:gd name="connsiteY8" fmla="*/ 24364 h 25786"/>
              <a:gd name="connsiteX9" fmla="*/ 0 w 24198"/>
              <a:gd name="connsiteY9" fmla="*/ 0 h 25786"/>
              <a:gd name="connsiteX0" fmla="*/ 0 w 24580"/>
              <a:gd name="connsiteY0" fmla="*/ 0 h 25786"/>
              <a:gd name="connsiteX1" fmla="*/ 19665 w 24580"/>
              <a:gd name="connsiteY1" fmla="*/ 621 h 25786"/>
              <a:gd name="connsiteX2" fmla="*/ 18164 w 24580"/>
              <a:gd name="connsiteY2" fmla="*/ 242 h 25786"/>
              <a:gd name="connsiteX3" fmla="*/ 19454 w 24580"/>
              <a:gd name="connsiteY3" fmla="*/ 2106 h 25786"/>
              <a:gd name="connsiteX4" fmla="*/ 19239 w 24580"/>
              <a:gd name="connsiteY4" fmla="*/ 3473 h 25786"/>
              <a:gd name="connsiteX5" fmla="*/ 21620 w 24580"/>
              <a:gd name="connsiteY5" fmla="*/ 8141 h 25786"/>
              <a:gd name="connsiteX6" fmla="*/ 24580 w 24580"/>
              <a:gd name="connsiteY6" fmla="*/ 17339 h 25786"/>
              <a:gd name="connsiteX7" fmla="*/ 11668 w 24580"/>
              <a:gd name="connsiteY7" fmla="*/ 22635 h 25786"/>
              <a:gd name="connsiteX8" fmla="*/ 136 w 24580"/>
              <a:gd name="connsiteY8" fmla="*/ 24364 h 25786"/>
              <a:gd name="connsiteX9" fmla="*/ 0 w 24580"/>
              <a:gd name="connsiteY9" fmla="*/ 0 h 25786"/>
              <a:gd name="connsiteX0" fmla="*/ 0 w 24580"/>
              <a:gd name="connsiteY0" fmla="*/ 0 h 25786"/>
              <a:gd name="connsiteX1" fmla="*/ 19665 w 24580"/>
              <a:gd name="connsiteY1" fmla="*/ 621 h 25786"/>
              <a:gd name="connsiteX2" fmla="*/ 18164 w 24580"/>
              <a:gd name="connsiteY2" fmla="*/ 242 h 25786"/>
              <a:gd name="connsiteX3" fmla="*/ 19454 w 24580"/>
              <a:gd name="connsiteY3" fmla="*/ 2106 h 25786"/>
              <a:gd name="connsiteX4" fmla="*/ 19239 w 24580"/>
              <a:gd name="connsiteY4" fmla="*/ 3473 h 25786"/>
              <a:gd name="connsiteX5" fmla="*/ 21620 w 24580"/>
              <a:gd name="connsiteY5" fmla="*/ 8141 h 25786"/>
              <a:gd name="connsiteX6" fmla="*/ 24580 w 24580"/>
              <a:gd name="connsiteY6" fmla="*/ 17339 h 25786"/>
              <a:gd name="connsiteX7" fmla="*/ 11668 w 24580"/>
              <a:gd name="connsiteY7" fmla="*/ 22635 h 25786"/>
              <a:gd name="connsiteX8" fmla="*/ 136 w 24580"/>
              <a:gd name="connsiteY8" fmla="*/ 24364 h 25786"/>
              <a:gd name="connsiteX9" fmla="*/ 0 w 24580"/>
              <a:gd name="connsiteY9" fmla="*/ 0 h 25786"/>
              <a:gd name="connsiteX0" fmla="*/ 0 w 25135"/>
              <a:gd name="connsiteY0" fmla="*/ 0 h 25786"/>
              <a:gd name="connsiteX1" fmla="*/ 19665 w 25135"/>
              <a:gd name="connsiteY1" fmla="*/ 621 h 25786"/>
              <a:gd name="connsiteX2" fmla="*/ 18164 w 25135"/>
              <a:gd name="connsiteY2" fmla="*/ 242 h 25786"/>
              <a:gd name="connsiteX3" fmla="*/ 19454 w 25135"/>
              <a:gd name="connsiteY3" fmla="*/ 2106 h 25786"/>
              <a:gd name="connsiteX4" fmla="*/ 19239 w 25135"/>
              <a:gd name="connsiteY4" fmla="*/ 3473 h 25786"/>
              <a:gd name="connsiteX5" fmla="*/ 21620 w 25135"/>
              <a:gd name="connsiteY5" fmla="*/ 8141 h 25786"/>
              <a:gd name="connsiteX6" fmla="*/ 25135 w 25135"/>
              <a:gd name="connsiteY6" fmla="*/ 16978 h 25786"/>
              <a:gd name="connsiteX7" fmla="*/ 11668 w 25135"/>
              <a:gd name="connsiteY7" fmla="*/ 22635 h 25786"/>
              <a:gd name="connsiteX8" fmla="*/ 136 w 25135"/>
              <a:gd name="connsiteY8" fmla="*/ 24364 h 25786"/>
              <a:gd name="connsiteX9" fmla="*/ 0 w 25135"/>
              <a:gd name="connsiteY9" fmla="*/ 0 h 25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5135" h="25786">
                <a:moveTo>
                  <a:pt x="0" y="0"/>
                </a:moveTo>
                <a:lnTo>
                  <a:pt x="19665" y="621"/>
                </a:lnTo>
                <a:cubicBezTo>
                  <a:pt x="23373" y="640"/>
                  <a:pt x="18522" y="-109"/>
                  <a:pt x="18164" y="242"/>
                </a:cubicBezTo>
                <a:cubicBezTo>
                  <a:pt x="17806" y="593"/>
                  <a:pt x="19956" y="1547"/>
                  <a:pt x="19454" y="2106"/>
                </a:cubicBezTo>
                <a:cubicBezTo>
                  <a:pt x="18952" y="2665"/>
                  <a:pt x="18878" y="2467"/>
                  <a:pt x="19239" y="3473"/>
                </a:cubicBezTo>
                <a:cubicBezTo>
                  <a:pt x="19600" y="4479"/>
                  <a:pt x="20637" y="5890"/>
                  <a:pt x="21620" y="8141"/>
                </a:cubicBezTo>
                <a:cubicBezTo>
                  <a:pt x="22603" y="10392"/>
                  <a:pt x="23539" y="14057"/>
                  <a:pt x="25135" y="16978"/>
                </a:cubicBezTo>
                <a:cubicBezTo>
                  <a:pt x="21809" y="18022"/>
                  <a:pt x="15226" y="21371"/>
                  <a:pt x="11668" y="22635"/>
                </a:cubicBezTo>
                <a:cubicBezTo>
                  <a:pt x="8110" y="23899"/>
                  <a:pt x="1807" y="27894"/>
                  <a:pt x="136" y="24364"/>
                </a:cubicBezTo>
                <a:cubicBezTo>
                  <a:pt x="91" y="16243"/>
                  <a:pt x="45" y="8121"/>
                  <a:pt x="0" y="0"/>
                </a:cubicBezTo>
                <a:close/>
              </a:path>
            </a:pathLst>
          </a:custGeom>
          <a:solidFill>
            <a:srgbClr val="0082C8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latin typeface="Arial Rounded MT Bold" panose="020F0704030504030204" pitchFamily="34" charset="0"/>
            </a:endParaRPr>
          </a:p>
          <a:p>
            <a:pPr algn="ctr"/>
            <a:endParaRPr lang="en-US" sz="2800" dirty="0" smtClean="0">
              <a:latin typeface="Arial Rounded MT Bold" panose="020F0704030504030204" pitchFamily="34" charset="0"/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-3" y="5015553"/>
            <a:ext cx="339264" cy="1842448"/>
          </a:xfrm>
          <a:prstGeom prst="rect">
            <a:avLst/>
          </a:prstGeom>
          <a:solidFill>
            <a:srgbClr val="0082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10138" y="936489"/>
            <a:ext cx="7822420" cy="99846"/>
          </a:xfrm>
          <a:prstGeom prst="rect">
            <a:avLst/>
          </a:prstGeom>
          <a:solidFill>
            <a:srgbClr val="2827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lowchart: Document 8"/>
          <p:cNvSpPr/>
          <p:nvPr userDrawn="1"/>
        </p:nvSpPr>
        <p:spPr>
          <a:xfrm>
            <a:off x="0" y="3448627"/>
            <a:ext cx="1347537" cy="1779589"/>
          </a:xfrm>
          <a:prstGeom prst="flowChartDocumen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latin typeface="Arial Rounded MT Bold" panose="020F0704030504030204" pitchFamily="34" charset="0"/>
            </a:endParaRPr>
          </a:p>
          <a:p>
            <a:pPr algn="ctr"/>
            <a:endParaRPr lang="en-US" sz="2400" dirty="0" smtClean="0">
              <a:latin typeface="Arial Rounded MT Bold" panose="020F0704030504030204" pitchFamily="34" charset="0"/>
            </a:endParaRPr>
          </a:p>
          <a:p>
            <a:pPr algn="ctr"/>
            <a:r>
              <a:rPr lang="en-US" sz="1800" dirty="0" smtClean="0">
                <a:solidFill>
                  <a:srgbClr val="282761"/>
                </a:solidFill>
                <a:latin typeface="Arial Rounded MT Bold" panose="020F0704030504030204" pitchFamily="34" charset="0"/>
              </a:rPr>
              <a:t>January</a:t>
            </a:r>
            <a:r>
              <a:rPr lang="en-US" sz="1800" baseline="0" dirty="0" smtClean="0">
                <a:solidFill>
                  <a:srgbClr val="282761"/>
                </a:solidFill>
                <a:latin typeface="Arial Rounded MT Bold" panose="020F0704030504030204" pitchFamily="34" charset="0"/>
              </a:rPr>
              <a:t> 7, 2020</a:t>
            </a:r>
            <a:endParaRPr lang="en-US" sz="1800" dirty="0">
              <a:solidFill>
                <a:srgbClr val="28276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0" name="Flowchart: Document 20"/>
          <p:cNvSpPr/>
          <p:nvPr userDrawn="1"/>
        </p:nvSpPr>
        <p:spPr>
          <a:xfrm>
            <a:off x="6" y="-1"/>
            <a:ext cx="1347531" cy="4181241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20494"/>
              <a:gd name="connsiteX1" fmla="*/ 21600 w 21600"/>
              <a:gd name="connsiteY1" fmla="*/ 0 h 20494"/>
              <a:gd name="connsiteX2" fmla="*/ 21600 w 21600"/>
              <a:gd name="connsiteY2" fmla="*/ 17322 h 20494"/>
              <a:gd name="connsiteX3" fmla="*/ 0 w 21600"/>
              <a:gd name="connsiteY3" fmla="*/ 20172 h 20494"/>
              <a:gd name="connsiteX4" fmla="*/ 0 w 21600"/>
              <a:gd name="connsiteY4" fmla="*/ 0 h 20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20494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0800" y="17322"/>
                  <a:pt x="15542" y="21696"/>
                  <a:pt x="0" y="20172"/>
                </a:cubicBezTo>
                <a:lnTo>
                  <a:pt x="0" y="0"/>
                </a:lnTo>
                <a:close/>
              </a:path>
            </a:pathLst>
          </a:custGeom>
          <a:solidFill>
            <a:srgbClr val="282761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800" b="0" kern="1200" dirty="0" smtClean="0">
                <a:solidFill>
                  <a:schemeClr val="lt1"/>
                </a:solidFill>
                <a:effectLst/>
                <a:latin typeface="Arial Rounded MT Bold" panose="020F0704030504030204" pitchFamily="34" charset="0"/>
                <a:ea typeface="+mn-ea"/>
                <a:cs typeface="+mn-cs"/>
              </a:rPr>
              <a:t>CT PFAS ACTION PLAN</a:t>
            </a:r>
            <a:endParaRPr lang="en-US" sz="1800" b="0" kern="1200" dirty="0">
              <a:solidFill>
                <a:schemeClr val="lt1"/>
              </a:solidFill>
              <a:effectLst/>
              <a:latin typeface="Arial Rounded MT Bold" panose="020F0704030504030204" pitchFamily="34" charset="0"/>
              <a:ea typeface="+mn-ea"/>
              <a:cs typeface="+mn-cs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4"/>
          </p:nvPr>
        </p:nvSpPr>
        <p:spPr>
          <a:xfrm>
            <a:off x="9452350" y="6356350"/>
            <a:ext cx="19014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fld id="{686088D3-6B5D-473C-B27D-8EBBF4667E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Right Triangle 13"/>
          <p:cNvSpPr/>
          <p:nvPr userDrawn="1"/>
        </p:nvSpPr>
        <p:spPr>
          <a:xfrm>
            <a:off x="35089" y="5406384"/>
            <a:ext cx="590674" cy="1456113"/>
          </a:xfrm>
          <a:custGeom>
            <a:avLst/>
            <a:gdLst>
              <a:gd name="connsiteX0" fmla="*/ 0 w 579998"/>
              <a:gd name="connsiteY0" fmla="*/ 1027190 h 1027190"/>
              <a:gd name="connsiteX1" fmla="*/ 0 w 579998"/>
              <a:gd name="connsiteY1" fmla="*/ 0 h 1027190"/>
              <a:gd name="connsiteX2" fmla="*/ 579998 w 579998"/>
              <a:gd name="connsiteY2" fmla="*/ 1027190 h 1027190"/>
              <a:gd name="connsiteX3" fmla="*/ 0 w 579998"/>
              <a:gd name="connsiteY3" fmla="*/ 1027190 h 1027190"/>
              <a:gd name="connsiteX0" fmla="*/ 0 w 579998"/>
              <a:gd name="connsiteY0" fmla="*/ 1384241 h 1384241"/>
              <a:gd name="connsiteX1" fmla="*/ 0 w 579998"/>
              <a:gd name="connsiteY1" fmla="*/ 0 h 1384241"/>
              <a:gd name="connsiteX2" fmla="*/ 579998 w 579998"/>
              <a:gd name="connsiteY2" fmla="*/ 1384241 h 1384241"/>
              <a:gd name="connsiteX3" fmla="*/ 0 w 579998"/>
              <a:gd name="connsiteY3" fmla="*/ 1384241 h 1384241"/>
              <a:gd name="connsiteX0" fmla="*/ 0 w 579998"/>
              <a:gd name="connsiteY0" fmla="*/ 1384241 h 1384241"/>
              <a:gd name="connsiteX1" fmla="*/ 0 w 579998"/>
              <a:gd name="connsiteY1" fmla="*/ 0 h 1384241"/>
              <a:gd name="connsiteX2" fmla="*/ 579998 w 579998"/>
              <a:gd name="connsiteY2" fmla="*/ 1384241 h 1384241"/>
              <a:gd name="connsiteX3" fmla="*/ 0 w 579998"/>
              <a:gd name="connsiteY3" fmla="*/ 1384241 h 1384241"/>
              <a:gd name="connsiteX0" fmla="*/ 0 w 579998"/>
              <a:gd name="connsiteY0" fmla="*/ 1384241 h 1384241"/>
              <a:gd name="connsiteX1" fmla="*/ 0 w 579998"/>
              <a:gd name="connsiteY1" fmla="*/ 0 h 1384241"/>
              <a:gd name="connsiteX2" fmla="*/ 579998 w 579998"/>
              <a:gd name="connsiteY2" fmla="*/ 1384241 h 1384241"/>
              <a:gd name="connsiteX3" fmla="*/ 0 w 579998"/>
              <a:gd name="connsiteY3" fmla="*/ 1384241 h 1384241"/>
              <a:gd name="connsiteX0" fmla="*/ 7740 w 587738"/>
              <a:gd name="connsiteY0" fmla="*/ 1384241 h 1384241"/>
              <a:gd name="connsiteX1" fmla="*/ 7740 w 587738"/>
              <a:gd name="connsiteY1" fmla="*/ 0 h 1384241"/>
              <a:gd name="connsiteX2" fmla="*/ 587738 w 587738"/>
              <a:gd name="connsiteY2" fmla="*/ 1384241 h 1384241"/>
              <a:gd name="connsiteX3" fmla="*/ 7740 w 587738"/>
              <a:gd name="connsiteY3" fmla="*/ 1384241 h 1384241"/>
              <a:gd name="connsiteX0" fmla="*/ 7740 w 591634"/>
              <a:gd name="connsiteY0" fmla="*/ 1451615 h 1451615"/>
              <a:gd name="connsiteX1" fmla="*/ 7740 w 591634"/>
              <a:gd name="connsiteY1" fmla="*/ 67374 h 1451615"/>
              <a:gd name="connsiteX2" fmla="*/ 243743 w 591634"/>
              <a:gd name="connsiteY2" fmla="*/ 297730 h 1451615"/>
              <a:gd name="connsiteX3" fmla="*/ 587738 w 591634"/>
              <a:gd name="connsiteY3" fmla="*/ 1451615 h 1451615"/>
              <a:gd name="connsiteX4" fmla="*/ 7740 w 591634"/>
              <a:gd name="connsiteY4" fmla="*/ 1451615 h 1451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1634" h="1451615">
                <a:moveTo>
                  <a:pt x="7740" y="1451615"/>
                </a:moveTo>
                <a:cubicBezTo>
                  <a:pt x="7740" y="990201"/>
                  <a:pt x="-9677" y="528788"/>
                  <a:pt x="7740" y="67374"/>
                </a:cubicBezTo>
                <a:cubicBezTo>
                  <a:pt x="48346" y="-98814"/>
                  <a:pt x="147077" y="67023"/>
                  <a:pt x="243743" y="297730"/>
                </a:cubicBezTo>
                <a:cubicBezTo>
                  <a:pt x="340409" y="528437"/>
                  <a:pt x="628344" y="1285427"/>
                  <a:pt x="587738" y="1451615"/>
                </a:cubicBezTo>
                <a:lnTo>
                  <a:pt x="7740" y="1451615"/>
                </a:lnTo>
                <a:close/>
              </a:path>
            </a:pathLst>
          </a:custGeom>
          <a:solidFill>
            <a:srgbClr val="0082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11713004" y="-4776"/>
            <a:ext cx="478994" cy="6891181"/>
          </a:xfrm>
          <a:custGeom>
            <a:avLst/>
            <a:gdLst>
              <a:gd name="connsiteX0" fmla="*/ 0 w 296092"/>
              <a:gd name="connsiteY0" fmla="*/ 0 h 6911946"/>
              <a:gd name="connsiteX1" fmla="*/ 296092 w 296092"/>
              <a:gd name="connsiteY1" fmla="*/ 0 h 6911946"/>
              <a:gd name="connsiteX2" fmla="*/ 296092 w 296092"/>
              <a:gd name="connsiteY2" fmla="*/ 6911946 h 6911946"/>
              <a:gd name="connsiteX3" fmla="*/ 0 w 296092"/>
              <a:gd name="connsiteY3" fmla="*/ 6911946 h 6911946"/>
              <a:gd name="connsiteX4" fmla="*/ 0 w 296092"/>
              <a:gd name="connsiteY4" fmla="*/ 0 h 6911946"/>
              <a:gd name="connsiteX0" fmla="*/ 123 w 296215"/>
              <a:gd name="connsiteY0" fmla="*/ 0 h 6911946"/>
              <a:gd name="connsiteX1" fmla="*/ 296215 w 296215"/>
              <a:gd name="connsiteY1" fmla="*/ 0 h 6911946"/>
              <a:gd name="connsiteX2" fmla="*/ 296215 w 296215"/>
              <a:gd name="connsiteY2" fmla="*/ 6911946 h 6911946"/>
              <a:gd name="connsiteX3" fmla="*/ 123 w 296215"/>
              <a:gd name="connsiteY3" fmla="*/ 6911946 h 6911946"/>
              <a:gd name="connsiteX4" fmla="*/ 43665 w 296215"/>
              <a:gd name="connsiteY4" fmla="*/ 5756366 h 6911946"/>
              <a:gd name="connsiteX5" fmla="*/ 123 w 296215"/>
              <a:gd name="connsiteY5" fmla="*/ 0 h 6911946"/>
              <a:gd name="connsiteX0" fmla="*/ 123 w 296215"/>
              <a:gd name="connsiteY0" fmla="*/ 0 h 6911946"/>
              <a:gd name="connsiteX1" fmla="*/ 296215 w 296215"/>
              <a:gd name="connsiteY1" fmla="*/ 0 h 6911946"/>
              <a:gd name="connsiteX2" fmla="*/ 296215 w 296215"/>
              <a:gd name="connsiteY2" fmla="*/ 6911946 h 6911946"/>
              <a:gd name="connsiteX3" fmla="*/ 123 w 296215"/>
              <a:gd name="connsiteY3" fmla="*/ 6911946 h 6911946"/>
              <a:gd name="connsiteX4" fmla="*/ 43665 w 296215"/>
              <a:gd name="connsiteY4" fmla="*/ 5756366 h 6911946"/>
              <a:gd name="connsiteX5" fmla="*/ 95918 w 296215"/>
              <a:gd name="connsiteY5" fmla="*/ 2586446 h 6911946"/>
              <a:gd name="connsiteX6" fmla="*/ 123 w 296215"/>
              <a:gd name="connsiteY6" fmla="*/ 0 h 6911946"/>
              <a:gd name="connsiteX0" fmla="*/ 123 w 296215"/>
              <a:gd name="connsiteY0" fmla="*/ 0 h 6911946"/>
              <a:gd name="connsiteX1" fmla="*/ 296215 w 296215"/>
              <a:gd name="connsiteY1" fmla="*/ 0 h 6911946"/>
              <a:gd name="connsiteX2" fmla="*/ 296215 w 296215"/>
              <a:gd name="connsiteY2" fmla="*/ 6911946 h 6911946"/>
              <a:gd name="connsiteX3" fmla="*/ 123 w 296215"/>
              <a:gd name="connsiteY3" fmla="*/ 6911946 h 6911946"/>
              <a:gd name="connsiteX4" fmla="*/ 43665 w 296215"/>
              <a:gd name="connsiteY4" fmla="*/ 5756366 h 6911946"/>
              <a:gd name="connsiteX5" fmla="*/ 95918 w 296215"/>
              <a:gd name="connsiteY5" fmla="*/ 2586446 h 6911946"/>
              <a:gd name="connsiteX6" fmla="*/ 113335 w 296215"/>
              <a:gd name="connsiteY6" fmla="*/ 957943 h 6911946"/>
              <a:gd name="connsiteX7" fmla="*/ 123 w 296215"/>
              <a:gd name="connsiteY7" fmla="*/ 0 h 6911946"/>
              <a:gd name="connsiteX0" fmla="*/ 123 w 296215"/>
              <a:gd name="connsiteY0" fmla="*/ 0 h 6911946"/>
              <a:gd name="connsiteX1" fmla="*/ 296215 w 296215"/>
              <a:gd name="connsiteY1" fmla="*/ 0 h 6911946"/>
              <a:gd name="connsiteX2" fmla="*/ 296215 w 296215"/>
              <a:gd name="connsiteY2" fmla="*/ 6911946 h 6911946"/>
              <a:gd name="connsiteX3" fmla="*/ 123 w 296215"/>
              <a:gd name="connsiteY3" fmla="*/ 6911946 h 6911946"/>
              <a:gd name="connsiteX4" fmla="*/ 43665 w 296215"/>
              <a:gd name="connsiteY4" fmla="*/ 5756366 h 6911946"/>
              <a:gd name="connsiteX5" fmla="*/ 95918 w 296215"/>
              <a:gd name="connsiteY5" fmla="*/ 2586446 h 6911946"/>
              <a:gd name="connsiteX6" fmla="*/ 113335 w 296215"/>
              <a:gd name="connsiteY6" fmla="*/ 957943 h 6911946"/>
              <a:gd name="connsiteX7" fmla="*/ 87209 w 296215"/>
              <a:gd name="connsiteY7" fmla="*/ 95794 h 6911946"/>
              <a:gd name="connsiteX8" fmla="*/ 123 w 296215"/>
              <a:gd name="connsiteY8" fmla="*/ 0 h 6911946"/>
              <a:gd name="connsiteX0" fmla="*/ 9492 w 305584"/>
              <a:gd name="connsiteY0" fmla="*/ 0 h 6911946"/>
              <a:gd name="connsiteX1" fmla="*/ 305584 w 305584"/>
              <a:gd name="connsiteY1" fmla="*/ 0 h 6911946"/>
              <a:gd name="connsiteX2" fmla="*/ 305584 w 305584"/>
              <a:gd name="connsiteY2" fmla="*/ 6911946 h 6911946"/>
              <a:gd name="connsiteX3" fmla="*/ 9492 w 305584"/>
              <a:gd name="connsiteY3" fmla="*/ 6911946 h 6911946"/>
              <a:gd name="connsiteX4" fmla="*/ 53034 w 305584"/>
              <a:gd name="connsiteY4" fmla="*/ 5756366 h 6911946"/>
              <a:gd name="connsiteX5" fmla="*/ 784 w 305584"/>
              <a:gd name="connsiteY5" fmla="*/ 5294811 h 6911946"/>
              <a:gd name="connsiteX6" fmla="*/ 105287 w 305584"/>
              <a:gd name="connsiteY6" fmla="*/ 2586446 h 6911946"/>
              <a:gd name="connsiteX7" fmla="*/ 122704 w 305584"/>
              <a:gd name="connsiteY7" fmla="*/ 957943 h 6911946"/>
              <a:gd name="connsiteX8" fmla="*/ 96578 w 305584"/>
              <a:gd name="connsiteY8" fmla="*/ 95794 h 6911946"/>
              <a:gd name="connsiteX9" fmla="*/ 9492 w 305584"/>
              <a:gd name="connsiteY9" fmla="*/ 0 h 6911946"/>
              <a:gd name="connsiteX0" fmla="*/ 148047 w 444139"/>
              <a:gd name="connsiteY0" fmla="*/ 0 h 6911946"/>
              <a:gd name="connsiteX1" fmla="*/ 444139 w 444139"/>
              <a:gd name="connsiteY1" fmla="*/ 0 h 6911946"/>
              <a:gd name="connsiteX2" fmla="*/ 444139 w 444139"/>
              <a:gd name="connsiteY2" fmla="*/ 6911946 h 6911946"/>
              <a:gd name="connsiteX3" fmla="*/ 148047 w 444139"/>
              <a:gd name="connsiteY3" fmla="*/ 6911946 h 6911946"/>
              <a:gd name="connsiteX4" fmla="*/ 0 w 444139"/>
              <a:gd name="connsiteY4" fmla="*/ 5756366 h 6911946"/>
              <a:gd name="connsiteX5" fmla="*/ 139339 w 444139"/>
              <a:gd name="connsiteY5" fmla="*/ 5294811 h 6911946"/>
              <a:gd name="connsiteX6" fmla="*/ 243842 w 444139"/>
              <a:gd name="connsiteY6" fmla="*/ 2586446 h 6911946"/>
              <a:gd name="connsiteX7" fmla="*/ 261259 w 444139"/>
              <a:gd name="connsiteY7" fmla="*/ 957943 h 6911946"/>
              <a:gd name="connsiteX8" fmla="*/ 235133 w 444139"/>
              <a:gd name="connsiteY8" fmla="*/ 95794 h 6911946"/>
              <a:gd name="connsiteX9" fmla="*/ 148047 w 444139"/>
              <a:gd name="connsiteY9" fmla="*/ 0 h 6911946"/>
              <a:gd name="connsiteX0" fmla="*/ 153540 w 449632"/>
              <a:gd name="connsiteY0" fmla="*/ 0 h 6911946"/>
              <a:gd name="connsiteX1" fmla="*/ 449632 w 449632"/>
              <a:gd name="connsiteY1" fmla="*/ 0 h 6911946"/>
              <a:gd name="connsiteX2" fmla="*/ 449632 w 449632"/>
              <a:gd name="connsiteY2" fmla="*/ 6911946 h 6911946"/>
              <a:gd name="connsiteX3" fmla="*/ 153540 w 449632"/>
              <a:gd name="connsiteY3" fmla="*/ 6911946 h 6911946"/>
              <a:gd name="connsiteX4" fmla="*/ 22913 w 449632"/>
              <a:gd name="connsiteY4" fmla="*/ 6348549 h 6911946"/>
              <a:gd name="connsiteX5" fmla="*/ 5493 w 449632"/>
              <a:gd name="connsiteY5" fmla="*/ 5756366 h 6911946"/>
              <a:gd name="connsiteX6" fmla="*/ 144832 w 449632"/>
              <a:gd name="connsiteY6" fmla="*/ 5294811 h 6911946"/>
              <a:gd name="connsiteX7" fmla="*/ 249335 w 449632"/>
              <a:gd name="connsiteY7" fmla="*/ 2586446 h 6911946"/>
              <a:gd name="connsiteX8" fmla="*/ 266752 w 449632"/>
              <a:gd name="connsiteY8" fmla="*/ 957943 h 6911946"/>
              <a:gd name="connsiteX9" fmla="*/ 240626 w 449632"/>
              <a:gd name="connsiteY9" fmla="*/ 95794 h 6911946"/>
              <a:gd name="connsiteX10" fmla="*/ 153540 w 449632"/>
              <a:gd name="connsiteY10" fmla="*/ 0 h 6911946"/>
              <a:gd name="connsiteX0" fmla="*/ 292878 w 449632"/>
              <a:gd name="connsiteY0" fmla="*/ 0 h 6981615"/>
              <a:gd name="connsiteX1" fmla="*/ 449632 w 449632"/>
              <a:gd name="connsiteY1" fmla="*/ 69669 h 6981615"/>
              <a:gd name="connsiteX2" fmla="*/ 449632 w 449632"/>
              <a:gd name="connsiteY2" fmla="*/ 6981615 h 6981615"/>
              <a:gd name="connsiteX3" fmla="*/ 153540 w 449632"/>
              <a:gd name="connsiteY3" fmla="*/ 6981615 h 6981615"/>
              <a:gd name="connsiteX4" fmla="*/ 22913 w 449632"/>
              <a:gd name="connsiteY4" fmla="*/ 6418218 h 6981615"/>
              <a:gd name="connsiteX5" fmla="*/ 5493 w 449632"/>
              <a:gd name="connsiteY5" fmla="*/ 5826035 h 6981615"/>
              <a:gd name="connsiteX6" fmla="*/ 144832 w 449632"/>
              <a:gd name="connsiteY6" fmla="*/ 5364480 h 6981615"/>
              <a:gd name="connsiteX7" fmla="*/ 249335 w 449632"/>
              <a:gd name="connsiteY7" fmla="*/ 2656115 h 6981615"/>
              <a:gd name="connsiteX8" fmla="*/ 266752 w 449632"/>
              <a:gd name="connsiteY8" fmla="*/ 1027612 h 6981615"/>
              <a:gd name="connsiteX9" fmla="*/ 240626 w 449632"/>
              <a:gd name="connsiteY9" fmla="*/ 165463 h 6981615"/>
              <a:gd name="connsiteX10" fmla="*/ 292878 w 449632"/>
              <a:gd name="connsiteY10" fmla="*/ 0 h 6981615"/>
              <a:gd name="connsiteX0" fmla="*/ 313949 w 470703"/>
              <a:gd name="connsiteY0" fmla="*/ 0 h 6981615"/>
              <a:gd name="connsiteX1" fmla="*/ 470703 w 470703"/>
              <a:gd name="connsiteY1" fmla="*/ 69669 h 6981615"/>
              <a:gd name="connsiteX2" fmla="*/ 470703 w 470703"/>
              <a:gd name="connsiteY2" fmla="*/ 6981615 h 6981615"/>
              <a:gd name="connsiteX3" fmla="*/ 174611 w 470703"/>
              <a:gd name="connsiteY3" fmla="*/ 6981615 h 6981615"/>
              <a:gd name="connsiteX4" fmla="*/ 9150 w 470703"/>
              <a:gd name="connsiteY4" fmla="*/ 6426927 h 6981615"/>
              <a:gd name="connsiteX5" fmla="*/ 26564 w 470703"/>
              <a:gd name="connsiteY5" fmla="*/ 5826035 h 6981615"/>
              <a:gd name="connsiteX6" fmla="*/ 165903 w 470703"/>
              <a:gd name="connsiteY6" fmla="*/ 5364480 h 6981615"/>
              <a:gd name="connsiteX7" fmla="*/ 270406 w 470703"/>
              <a:gd name="connsiteY7" fmla="*/ 2656115 h 6981615"/>
              <a:gd name="connsiteX8" fmla="*/ 287823 w 470703"/>
              <a:gd name="connsiteY8" fmla="*/ 1027612 h 6981615"/>
              <a:gd name="connsiteX9" fmla="*/ 261697 w 470703"/>
              <a:gd name="connsiteY9" fmla="*/ 165463 h 6981615"/>
              <a:gd name="connsiteX10" fmla="*/ 313949 w 470703"/>
              <a:gd name="connsiteY10" fmla="*/ 0 h 6981615"/>
              <a:gd name="connsiteX0" fmla="*/ 322240 w 478994"/>
              <a:gd name="connsiteY0" fmla="*/ 0 h 6981615"/>
              <a:gd name="connsiteX1" fmla="*/ 478994 w 478994"/>
              <a:gd name="connsiteY1" fmla="*/ 69669 h 6981615"/>
              <a:gd name="connsiteX2" fmla="*/ 478994 w 478994"/>
              <a:gd name="connsiteY2" fmla="*/ 6981615 h 6981615"/>
              <a:gd name="connsiteX3" fmla="*/ 182902 w 478994"/>
              <a:gd name="connsiteY3" fmla="*/ 6981615 h 6981615"/>
              <a:gd name="connsiteX4" fmla="*/ 17441 w 478994"/>
              <a:gd name="connsiteY4" fmla="*/ 6426927 h 6981615"/>
              <a:gd name="connsiteX5" fmla="*/ 8730 w 478994"/>
              <a:gd name="connsiteY5" fmla="*/ 5826035 h 6981615"/>
              <a:gd name="connsiteX6" fmla="*/ 174194 w 478994"/>
              <a:gd name="connsiteY6" fmla="*/ 5364480 h 6981615"/>
              <a:gd name="connsiteX7" fmla="*/ 278697 w 478994"/>
              <a:gd name="connsiteY7" fmla="*/ 2656115 h 6981615"/>
              <a:gd name="connsiteX8" fmla="*/ 296114 w 478994"/>
              <a:gd name="connsiteY8" fmla="*/ 1027612 h 6981615"/>
              <a:gd name="connsiteX9" fmla="*/ 269988 w 478994"/>
              <a:gd name="connsiteY9" fmla="*/ 165463 h 6981615"/>
              <a:gd name="connsiteX10" fmla="*/ 322240 w 478994"/>
              <a:gd name="connsiteY10" fmla="*/ 0 h 6981615"/>
              <a:gd name="connsiteX0" fmla="*/ 322240 w 478994"/>
              <a:gd name="connsiteY0" fmla="*/ 45719 h 7027334"/>
              <a:gd name="connsiteX1" fmla="*/ 478994 w 478994"/>
              <a:gd name="connsiteY1" fmla="*/ 115388 h 7027334"/>
              <a:gd name="connsiteX2" fmla="*/ 478994 w 478994"/>
              <a:gd name="connsiteY2" fmla="*/ 7027334 h 7027334"/>
              <a:gd name="connsiteX3" fmla="*/ 182902 w 478994"/>
              <a:gd name="connsiteY3" fmla="*/ 7027334 h 7027334"/>
              <a:gd name="connsiteX4" fmla="*/ 17441 w 478994"/>
              <a:gd name="connsiteY4" fmla="*/ 6472646 h 7027334"/>
              <a:gd name="connsiteX5" fmla="*/ 8730 w 478994"/>
              <a:gd name="connsiteY5" fmla="*/ 5871754 h 7027334"/>
              <a:gd name="connsiteX6" fmla="*/ 174194 w 478994"/>
              <a:gd name="connsiteY6" fmla="*/ 5410199 h 7027334"/>
              <a:gd name="connsiteX7" fmla="*/ 278697 w 478994"/>
              <a:gd name="connsiteY7" fmla="*/ 2701834 h 7027334"/>
              <a:gd name="connsiteX8" fmla="*/ 296114 w 478994"/>
              <a:gd name="connsiteY8" fmla="*/ 1073331 h 7027334"/>
              <a:gd name="connsiteX9" fmla="*/ 247938 w 478994"/>
              <a:gd name="connsiteY9" fmla="*/ 0 h 7027334"/>
              <a:gd name="connsiteX10" fmla="*/ 322240 w 478994"/>
              <a:gd name="connsiteY10" fmla="*/ 45719 h 7027334"/>
              <a:gd name="connsiteX0" fmla="*/ 322240 w 478994"/>
              <a:gd name="connsiteY0" fmla="*/ 0 h 6981615"/>
              <a:gd name="connsiteX1" fmla="*/ 478994 w 478994"/>
              <a:gd name="connsiteY1" fmla="*/ 69669 h 6981615"/>
              <a:gd name="connsiteX2" fmla="*/ 478994 w 478994"/>
              <a:gd name="connsiteY2" fmla="*/ 6981615 h 6981615"/>
              <a:gd name="connsiteX3" fmla="*/ 182902 w 478994"/>
              <a:gd name="connsiteY3" fmla="*/ 6981615 h 6981615"/>
              <a:gd name="connsiteX4" fmla="*/ 17441 w 478994"/>
              <a:gd name="connsiteY4" fmla="*/ 6426927 h 6981615"/>
              <a:gd name="connsiteX5" fmla="*/ 8730 w 478994"/>
              <a:gd name="connsiteY5" fmla="*/ 5826035 h 6981615"/>
              <a:gd name="connsiteX6" fmla="*/ 174194 w 478994"/>
              <a:gd name="connsiteY6" fmla="*/ 5364480 h 6981615"/>
              <a:gd name="connsiteX7" fmla="*/ 278697 w 478994"/>
              <a:gd name="connsiteY7" fmla="*/ 2656115 h 6981615"/>
              <a:gd name="connsiteX8" fmla="*/ 296114 w 478994"/>
              <a:gd name="connsiteY8" fmla="*/ 1027612 h 6981615"/>
              <a:gd name="connsiteX9" fmla="*/ 255312 w 478994"/>
              <a:gd name="connsiteY9" fmla="*/ 64894 h 6981615"/>
              <a:gd name="connsiteX10" fmla="*/ 322240 w 478994"/>
              <a:gd name="connsiteY10" fmla="*/ 0 h 6981615"/>
              <a:gd name="connsiteX0" fmla="*/ 341904 w 478994"/>
              <a:gd name="connsiteY0" fmla="*/ 1474 h 6916721"/>
              <a:gd name="connsiteX1" fmla="*/ 478994 w 478994"/>
              <a:gd name="connsiteY1" fmla="*/ 4775 h 6916721"/>
              <a:gd name="connsiteX2" fmla="*/ 478994 w 478994"/>
              <a:gd name="connsiteY2" fmla="*/ 6916721 h 6916721"/>
              <a:gd name="connsiteX3" fmla="*/ 182902 w 478994"/>
              <a:gd name="connsiteY3" fmla="*/ 6916721 h 6916721"/>
              <a:gd name="connsiteX4" fmla="*/ 17441 w 478994"/>
              <a:gd name="connsiteY4" fmla="*/ 6362033 h 6916721"/>
              <a:gd name="connsiteX5" fmla="*/ 8730 w 478994"/>
              <a:gd name="connsiteY5" fmla="*/ 5761141 h 6916721"/>
              <a:gd name="connsiteX6" fmla="*/ 174194 w 478994"/>
              <a:gd name="connsiteY6" fmla="*/ 5299586 h 6916721"/>
              <a:gd name="connsiteX7" fmla="*/ 278697 w 478994"/>
              <a:gd name="connsiteY7" fmla="*/ 2591221 h 6916721"/>
              <a:gd name="connsiteX8" fmla="*/ 296114 w 478994"/>
              <a:gd name="connsiteY8" fmla="*/ 962718 h 6916721"/>
              <a:gd name="connsiteX9" fmla="*/ 255312 w 478994"/>
              <a:gd name="connsiteY9" fmla="*/ 0 h 6916721"/>
              <a:gd name="connsiteX10" fmla="*/ 341904 w 478994"/>
              <a:gd name="connsiteY10" fmla="*/ 1474 h 6916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78994" h="6916721">
                <a:moveTo>
                  <a:pt x="341904" y="1474"/>
                </a:moveTo>
                <a:lnTo>
                  <a:pt x="478994" y="4775"/>
                </a:lnTo>
                <a:lnTo>
                  <a:pt x="478994" y="6916721"/>
                </a:lnTo>
                <a:lnTo>
                  <a:pt x="182902" y="6916721"/>
                </a:lnTo>
                <a:cubicBezTo>
                  <a:pt x="121942" y="6817016"/>
                  <a:pt x="42116" y="6554630"/>
                  <a:pt x="17441" y="6362033"/>
                </a:cubicBezTo>
                <a:cubicBezTo>
                  <a:pt x="-7233" y="6169436"/>
                  <a:pt x="-1430" y="5930958"/>
                  <a:pt x="8730" y="5761141"/>
                </a:cubicBezTo>
                <a:cubicBezTo>
                  <a:pt x="14536" y="5493070"/>
                  <a:pt x="165485" y="5827906"/>
                  <a:pt x="174194" y="5299586"/>
                </a:cubicBezTo>
                <a:cubicBezTo>
                  <a:pt x="182903" y="4771266"/>
                  <a:pt x="265634" y="3315484"/>
                  <a:pt x="278697" y="2591221"/>
                </a:cubicBezTo>
                <a:cubicBezTo>
                  <a:pt x="258377" y="2048387"/>
                  <a:pt x="316434" y="1505552"/>
                  <a:pt x="296114" y="962718"/>
                </a:cubicBezTo>
                <a:cubicBezTo>
                  <a:pt x="264183" y="672432"/>
                  <a:pt x="287243" y="290286"/>
                  <a:pt x="255312" y="0"/>
                </a:cubicBezTo>
                <a:lnTo>
                  <a:pt x="341904" y="1474"/>
                </a:lnTo>
                <a:close/>
              </a:path>
            </a:pathLst>
          </a:custGeom>
          <a:solidFill>
            <a:srgbClr val="0082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Triangle 5"/>
          <p:cNvSpPr/>
          <p:nvPr userDrawn="1"/>
        </p:nvSpPr>
        <p:spPr>
          <a:xfrm flipH="1">
            <a:off x="1691509" y="6139434"/>
            <a:ext cx="786994" cy="197653"/>
          </a:xfrm>
          <a:custGeom>
            <a:avLst/>
            <a:gdLst>
              <a:gd name="connsiteX0" fmla="*/ 0 w 794329"/>
              <a:gd name="connsiteY0" fmla="*/ 195208 h 195208"/>
              <a:gd name="connsiteX1" fmla="*/ 0 w 794329"/>
              <a:gd name="connsiteY1" fmla="*/ 0 h 195208"/>
              <a:gd name="connsiteX2" fmla="*/ 794329 w 794329"/>
              <a:gd name="connsiteY2" fmla="*/ 195208 h 195208"/>
              <a:gd name="connsiteX3" fmla="*/ 0 w 794329"/>
              <a:gd name="connsiteY3" fmla="*/ 195208 h 195208"/>
              <a:gd name="connsiteX0" fmla="*/ 0 w 823668"/>
              <a:gd name="connsiteY0" fmla="*/ 195208 h 212323"/>
              <a:gd name="connsiteX1" fmla="*/ 0 w 823668"/>
              <a:gd name="connsiteY1" fmla="*/ 0 h 212323"/>
              <a:gd name="connsiteX2" fmla="*/ 823668 w 823668"/>
              <a:gd name="connsiteY2" fmla="*/ 212323 h 212323"/>
              <a:gd name="connsiteX3" fmla="*/ 0 w 823668"/>
              <a:gd name="connsiteY3" fmla="*/ 195208 h 212323"/>
              <a:gd name="connsiteX0" fmla="*/ 0 w 786994"/>
              <a:gd name="connsiteY0" fmla="*/ 195208 h 197653"/>
              <a:gd name="connsiteX1" fmla="*/ 0 w 786994"/>
              <a:gd name="connsiteY1" fmla="*/ 0 h 197653"/>
              <a:gd name="connsiteX2" fmla="*/ 786994 w 786994"/>
              <a:gd name="connsiteY2" fmla="*/ 197653 h 197653"/>
              <a:gd name="connsiteX3" fmla="*/ 0 w 786994"/>
              <a:gd name="connsiteY3" fmla="*/ 195208 h 197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6994" h="197653">
                <a:moveTo>
                  <a:pt x="0" y="195208"/>
                </a:moveTo>
                <a:lnTo>
                  <a:pt x="0" y="0"/>
                </a:lnTo>
                <a:lnTo>
                  <a:pt x="786994" y="197653"/>
                </a:lnTo>
                <a:lnTo>
                  <a:pt x="0" y="195208"/>
                </a:lnTo>
                <a:close/>
              </a:path>
            </a:pathLst>
          </a:custGeom>
          <a:solidFill>
            <a:srgbClr val="0082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2478505" y="6139433"/>
            <a:ext cx="9304421" cy="199063"/>
          </a:xfrm>
          <a:prstGeom prst="rect">
            <a:avLst/>
          </a:prstGeom>
          <a:solidFill>
            <a:srgbClr val="0082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Isosceles Triangle 17"/>
          <p:cNvSpPr/>
          <p:nvPr userDrawn="1"/>
        </p:nvSpPr>
        <p:spPr>
          <a:xfrm>
            <a:off x="6809874" y="6048097"/>
            <a:ext cx="160421" cy="91336"/>
          </a:xfrm>
          <a:prstGeom prst="triangle">
            <a:avLst/>
          </a:prstGeom>
          <a:solidFill>
            <a:srgbClr val="0082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1164" y="5498062"/>
            <a:ext cx="762515" cy="75854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352" y="5706221"/>
            <a:ext cx="741523" cy="789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395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2" r:id="rId2"/>
    <p:sldLayoutId id="2147483663" r:id="rId3"/>
    <p:sldLayoutId id="2147483650" r:id="rId4"/>
    <p:sldLayoutId id="2147483652" r:id="rId5"/>
    <p:sldLayoutId id="2147483653" r:id="rId6"/>
    <p:sldLayoutId id="2147483654" r:id="rId7"/>
    <p:sldLayoutId id="2147483656" r:id="rId8"/>
    <p:sldLayoutId id="2147483655" r:id="rId9"/>
    <p:sldLayoutId id="2147483649" r:id="rId10"/>
    <p:sldLayoutId id="2147483658" r:id="rId11"/>
    <p:sldLayoutId id="2147483664" r:id="rId12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 baseline="0">
          <a:solidFill>
            <a:srgbClr val="28276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t.gov/deep/cwp/view.asp?a=2715&amp;Q=609572&amp;deepNav_GID=2124" TargetMode="Externa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portal.ct.gov/DPH/Drinking-Water/DWS/Per--and-Polyfluoroalkyl-Substances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ct.gov/deep/cwp/view.asp?q=324950" TargetMode="External"/><Relationship Id="rId5" Type="http://schemas.openxmlformats.org/officeDocument/2006/relationships/hyperlink" Target="https://portal.ct.gov/DPH/Environmental-Health/Environmental-and-Occupational-Health-Assessment/Environmental--Occupational-Health-Assessment-Program" TargetMode="External"/><Relationship Id="rId4" Type="http://schemas.openxmlformats.org/officeDocument/2006/relationships/hyperlink" Target="https://portal.ct.gov/DPH/Environmental-Health/Private-Well-Water-Program/Private-Wells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 smtClean="0">
                <a:cs typeface="Arial" panose="020B0604020202020204" pitchFamily="34" charset="0"/>
              </a:rPr>
              <a:t>CONNECTICUT</a:t>
            </a:r>
            <a:r>
              <a:rPr lang="en-US" dirty="0" smtClean="0">
                <a:cs typeface="Arial" panose="020B0604020202020204" pitchFamily="34" charset="0"/>
              </a:rPr>
              <a:t> </a:t>
            </a:r>
            <a:r>
              <a:rPr lang="en-US" b="1" dirty="0" smtClean="0">
                <a:cs typeface="Arial" panose="020B0604020202020204" pitchFamily="34" charset="0"/>
              </a:rPr>
              <a:t>DEPARTMENT </a:t>
            </a:r>
            <a:r>
              <a:rPr lang="en-US" b="1" dirty="0" smtClean="0">
                <a:latin typeface="Lucida Calligraphy" panose="03010101010101010101" pitchFamily="66" charset="0"/>
                <a:cs typeface="Arial" panose="020B0604020202020204" pitchFamily="34" charset="0"/>
              </a:rPr>
              <a:t>of</a:t>
            </a:r>
            <a:r>
              <a:rPr lang="en-US" b="1" dirty="0" smtClean="0">
                <a:cs typeface="Arial" panose="020B0604020202020204" pitchFamily="34" charset="0"/>
              </a:rPr>
              <a:t>  PUBLIC HEALTH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16F42-3B8C-47A1-B86D-0FFEB9E864B9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1951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CONNECTICUT DEPARTMENT </a:t>
            </a:r>
            <a:r>
              <a:rPr lang="en-US" smtClean="0">
                <a:latin typeface="Lucida Calligraphy" panose="03010101010101010101" pitchFamily="66" charset="0"/>
              </a:rPr>
              <a:t>of </a:t>
            </a:r>
            <a:r>
              <a:rPr lang="en-US" smtClean="0"/>
              <a:t> PUBLIC HEALTH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16F42-3B8C-47A1-B86D-0FFEB9E864B9}" type="slidenum">
              <a:rPr lang="en-US" smtClean="0"/>
              <a:t>10</a:t>
            </a:fld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1813811" y="1161738"/>
            <a:ext cx="8252084" cy="4497049"/>
          </a:xfrm>
          <a:prstGeom prst="ellipse">
            <a:avLst/>
          </a:prstGeom>
          <a:solidFill>
            <a:srgbClr val="28276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dirty="0" smtClean="0">
                <a:solidFill>
                  <a:schemeClr val="bg1"/>
                </a:solidFill>
              </a:rPr>
              <a:t>PFAS Action Plan</a:t>
            </a:r>
            <a:endParaRPr lang="en-US" sz="6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600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388640"/>
            <a:ext cx="8662737" cy="455403"/>
          </a:xfrm>
        </p:spPr>
        <p:txBody>
          <a:bodyPr/>
          <a:lstStyle/>
          <a:p>
            <a:r>
              <a:rPr lang="en-US" sz="3600" dirty="0" smtClean="0"/>
              <a:t>PFAS Action Plan   </a:t>
            </a:r>
            <a:endParaRPr lang="en-US" sz="3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CONNECTICUT DEPARTMENT </a:t>
            </a:r>
            <a:r>
              <a:rPr lang="en-US" smtClean="0">
                <a:latin typeface="Lucida Calligraphy" panose="03010101010101010101" pitchFamily="66" charset="0"/>
              </a:rPr>
              <a:t>of </a:t>
            </a:r>
            <a:r>
              <a:rPr lang="en-US" smtClean="0"/>
              <a:t> PUBLIC HEALTH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16F42-3B8C-47A1-B86D-0FFEB9E864B9}" type="slidenum">
              <a:rPr lang="en-US" smtClean="0"/>
              <a:t>11</a:t>
            </a:fld>
            <a:endParaRPr lang="en-US" dirty="0"/>
          </a:p>
        </p:txBody>
      </p:sp>
      <p:sp>
        <p:nvSpPr>
          <p:cNvPr id="6" name="Freeform 4"/>
          <p:cNvSpPr>
            <a:spLocks noGrp="1"/>
          </p:cNvSpPr>
          <p:nvPr>
            <p:ph idx="1"/>
          </p:nvPr>
        </p:nvSpPr>
        <p:spPr>
          <a:xfrm>
            <a:off x="1587500" y="1121474"/>
            <a:ext cx="9056437" cy="4895801"/>
          </a:xfrm>
          <a:prstGeom prst="roundRect">
            <a:avLst/>
          </a:prstGeom>
          <a:solidFill>
            <a:srgbClr val="28276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194665" tIns="141325" rIns="194665" bIns="141325" numCol="1" spcCol="1270" anchor="ctr" anchorCtr="0">
            <a:noAutofit/>
          </a:bodyPr>
          <a:lstStyle/>
          <a:p>
            <a:pPr marL="514350" indent="-514350" defTabSz="1244600">
              <a:spcBef>
                <a:spcPct val="0"/>
              </a:spcBef>
              <a:spcAft>
                <a:spcPct val="35000"/>
              </a:spcAft>
            </a:pPr>
            <a:r>
              <a:rPr lang="en-US" sz="3200" dirty="0">
                <a:solidFill>
                  <a:schemeClr val="bg1"/>
                </a:solidFill>
              </a:rPr>
              <a:t>Delivered to the Governor on November 1, 2019 </a:t>
            </a:r>
          </a:p>
          <a:p>
            <a:pPr marL="514350" indent="-514350" defTabSz="1244600">
              <a:spcBef>
                <a:spcPct val="0"/>
              </a:spcBef>
              <a:spcAft>
                <a:spcPct val="35000"/>
              </a:spcAft>
            </a:pPr>
            <a:r>
              <a:rPr lang="en-US" sz="3200" dirty="0">
                <a:solidFill>
                  <a:schemeClr val="bg1"/>
                </a:solidFill>
              </a:rPr>
              <a:t>Contains numerous action items for the Governor to </a:t>
            </a:r>
            <a:r>
              <a:rPr lang="en-US" sz="3200" dirty="0" smtClean="0">
                <a:solidFill>
                  <a:schemeClr val="bg1"/>
                </a:solidFill>
              </a:rPr>
              <a:t>Consider</a:t>
            </a:r>
          </a:p>
          <a:p>
            <a:pPr marL="514350" indent="-514350" defTabSz="1244600">
              <a:spcBef>
                <a:spcPct val="0"/>
              </a:spcBef>
              <a:spcAft>
                <a:spcPct val="35000"/>
              </a:spcAft>
            </a:pPr>
            <a:r>
              <a:rPr lang="en-US" sz="3200" dirty="0" smtClean="0">
                <a:solidFill>
                  <a:schemeClr val="bg1"/>
                </a:solidFill>
              </a:rPr>
              <a:t>Final Plan is available on the Governor’s web page or at:</a:t>
            </a:r>
          </a:p>
          <a:p>
            <a:pPr marL="0" indent="0" defTabSz="1244600"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200" dirty="0" smtClean="0">
                <a:solidFill>
                  <a:schemeClr val="tx1"/>
                </a:solidFill>
              </a:rPr>
              <a:t>	</a:t>
            </a:r>
            <a:r>
              <a:rPr lang="en-US" sz="3200" dirty="0" smtClean="0">
                <a:solidFill>
                  <a:schemeClr val="tx1"/>
                </a:solidFill>
                <a:hlinkClick r:id="rId2"/>
              </a:rPr>
              <a:t>www.ct.gov/ctpfastaskforce</a:t>
            </a:r>
            <a:endParaRPr lang="en-US" sz="3200" dirty="0" smtClean="0">
              <a:solidFill>
                <a:schemeClr val="tx1"/>
              </a:solidFill>
            </a:endParaRPr>
          </a:p>
          <a:p>
            <a:pPr defTabSz="1244600">
              <a:spcBef>
                <a:spcPct val="0"/>
              </a:spcBef>
              <a:spcAft>
                <a:spcPct val="35000"/>
              </a:spcAft>
            </a:pPr>
            <a:endParaRPr lang="en-US" sz="3000" b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3190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DEPARTMENT </a:t>
            </a:r>
            <a:r>
              <a:rPr lang="en-US" dirty="0" smtClean="0">
                <a:latin typeface="Lucida Calligraphy" panose="03010101010101010101" pitchFamily="66" charset="0"/>
              </a:rPr>
              <a:t>of </a:t>
            </a:r>
            <a:r>
              <a:rPr lang="en-US" dirty="0" smtClean="0"/>
              <a:t> PUBLIC HEALTH</a:t>
            </a:r>
          </a:p>
          <a:p>
            <a:r>
              <a:rPr lang="en-US" dirty="0" smtClean="0"/>
              <a:t>DEPARTMENT </a:t>
            </a:r>
            <a:r>
              <a:rPr lang="en-US" dirty="0" smtClean="0">
                <a:latin typeface="Lucida Calligraphy" panose="03010101010101010101" pitchFamily="66" charset="0"/>
              </a:rPr>
              <a:t>of </a:t>
            </a:r>
            <a:r>
              <a:rPr lang="en-US" dirty="0" smtClean="0"/>
              <a:t>ENERGY AND ENVIRONMENTAL PROTECTION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16F42-3B8C-47A1-B86D-0FFEB9E864B9}" type="slidenum">
              <a:rPr lang="en-US" smtClean="0"/>
              <a:t>12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492250" y="280855"/>
            <a:ext cx="9766300" cy="45540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3600" dirty="0" smtClean="0"/>
              <a:t>Human Health Committee</a:t>
            </a:r>
            <a:endParaRPr lang="en-US" sz="3600" dirty="0"/>
          </a:p>
        </p:txBody>
      </p:sp>
      <p:sp>
        <p:nvSpPr>
          <p:cNvPr id="9" name="Freeform 4"/>
          <p:cNvSpPr/>
          <p:nvPr/>
        </p:nvSpPr>
        <p:spPr>
          <a:xfrm>
            <a:off x="1492250" y="1027454"/>
            <a:ext cx="9213850" cy="4649446"/>
          </a:xfrm>
          <a:prstGeom prst="roundRect">
            <a:avLst/>
          </a:prstGeom>
          <a:solidFill>
            <a:srgbClr val="00B8FF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194665" tIns="141325" rIns="194665" bIns="141325" numCol="1" spcCol="1270" rtlCol="0" anchor="ctr" anchorCtr="0">
            <a:noAutofit/>
          </a:bodyPr>
          <a:lstStyle/>
          <a:p>
            <a:pPr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000" b="1" dirty="0">
                <a:solidFill>
                  <a:schemeClr val="tx1"/>
                </a:solidFill>
              </a:rPr>
              <a:t>Key Take-</a:t>
            </a:r>
            <a:r>
              <a:rPr lang="en-US" sz="4000" b="1" dirty="0" err="1">
                <a:solidFill>
                  <a:schemeClr val="tx1"/>
                </a:solidFill>
              </a:rPr>
              <a:t>Aways</a:t>
            </a:r>
            <a:endParaRPr lang="en-US" sz="4000" b="1" dirty="0">
              <a:solidFill>
                <a:schemeClr val="tx1"/>
              </a:solidFill>
            </a:endParaRPr>
          </a:p>
          <a:p>
            <a:pPr marL="514350" indent="-51435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Communication-Clear and Understandable Information for all stake holders</a:t>
            </a:r>
          </a:p>
          <a:p>
            <a:pPr marL="514350" indent="-51435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Science based decision making</a:t>
            </a:r>
          </a:p>
          <a:p>
            <a:pPr marL="514350" indent="-51435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Need for testing drinking water, fish, consumer products, shellfish, dairy and other agricultural products</a:t>
            </a:r>
          </a:p>
          <a:p>
            <a:pPr marL="514350" indent="-51435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Academia</a:t>
            </a:r>
          </a:p>
          <a:p>
            <a:pPr marL="514350" indent="-51435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Laboratory capacity and standard methods</a:t>
            </a:r>
          </a:p>
        </p:txBody>
      </p:sp>
    </p:spTree>
    <p:extLst>
      <p:ext uri="{BB962C8B-B14F-4D97-AF65-F5344CB8AC3E}">
        <p14:creationId xmlns:p14="http://schemas.microsoft.com/office/powerpoint/2010/main" val="1538998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0725" y="388640"/>
            <a:ext cx="8653212" cy="455403"/>
          </a:xfrm>
        </p:spPr>
        <p:txBody>
          <a:bodyPr/>
          <a:lstStyle/>
          <a:p>
            <a:r>
              <a:rPr lang="en-US" sz="3600" dirty="0"/>
              <a:t>Action Plan: Strategic Focus 1 Human Health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CONNECTICUT DEPARTMENT </a:t>
            </a:r>
            <a:r>
              <a:rPr lang="en-US" smtClean="0">
                <a:latin typeface="Lucida Calligraphy" panose="03010101010101010101" pitchFamily="66" charset="0"/>
              </a:rPr>
              <a:t>of </a:t>
            </a:r>
            <a:r>
              <a:rPr lang="en-US" smtClean="0"/>
              <a:t> PUBLIC HEALTH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16F42-3B8C-47A1-B86D-0FFEB9E864B9}" type="slidenum">
              <a:rPr lang="en-US" smtClean="0"/>
              <a:t>13</a:t>
            </a:fld>
            <a:endParaRPr lang="en-US" dirty="0"/>
          </a:p>
        </p:txBody>
      </p:sp>
      <p:sp>
        <p:nvSpPr>
          <p:cNvPr id="6" name="Freeform 4"/>
          <p:cNvSpPr>
            <a:spLocks noGrp="1"/>
          </p:cNvSpPr>
          <p:nvPr>
            <p:ph idx="1"/>
          </p:nvPr>
        </p:nvSpPr>
        <p:spPr>
          <a:prstGeom prst="roundRect">
            <a:avLst/>
          </a:prstGeom>
          <a:solidFill>
            <a:srgbClr val="00B8FF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194665" tIns="141325" rIns="194665" bIns="141325" numCol="1" spcCol="1270" anchor="ctr" anchorCtr="0">
            <a:noAutofit/>
          </a:bodyPr>
          <a:lstStyle/>
          <a:p>
            <a:pPr marL="0" lvl="0" indent="0" algn="ctr" defTabSz="12446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4400" b="1" kern="1200" dirty="0" smtClean="0"/>
              <a:t>Protect the Health of CT Citizens</a:t>
            </a:r>
          </a:p>
          <a:p>
            <a:pPr marL="514350" lvl="0" indent="-514350" defTabSz="12446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n-US" sz="3200" kern="1200" dirty="0" smtClean="0">
                <a:solidFill>
                  <a:schemeClr val="tx1"/>
                </a:solidFill>
              </a:rPr>
              <a:t>Drinking Water Testing</a:t>
            </a:r>
          </a:p>
          <a:p>
            <a:pPr marL="514350" lvl="0" indent="-514350" defTabSz="12446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tx1"/>
                </a:solidFill>
              </a:rPr>
              <a:t>Identification of Sources of Human Exposure</a:t>
            </a:r>
          </a:p>
          <a:p>
            <a:pPr marL="514350" lvl="0" indent="-514350" defTabSz="12446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tx1"/>
                </a:solidFill>
              </a:rPr>
              <a:t>Evaluation of Laboratory Capacity</a:t>
            </a:r>
          </a:p>
          <a:p>
            <a:pPr marL="514350" lvl="0" indent="-514350" defTabSz="12446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tx1"/>
                </a:solidFill>
              </a:rPr>
              <a:t>Effective Communication and Technical Assistance </a:t>
            </a:r>
          </a:p>
          <a:p>
            <a:pPr marL="514350" lvl="0" indent="-514350" defTabSz="12446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tx1"/>
                </a:solidFill>
              </a:rPr>
              <a:t>Safe Drinking Water Advisory Council for MCL</a:t>
            </a:r>
          </a:p>
        </p:txBody>
      </p:sp>
    </p:spTree>
    <p:extLst>
      <p:ext uri="{BB962C8B-B14F-4D97-AF65-F5344CB8AC3E}">
        <p14:creationId xmlns:p14="http://schemas.microsoft.com/office/powerpoint/2010/main" val="3864842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7500" y="378773"/>
            <a:ext cx="9056437" cy="455403"/>
          </a:xfrm>
        </p:spPr>
        <p:txBody>
          <a:bodyPr/>
          <a:lstStyle/>
          <a:p>
            <a:r>
              <a:rPr lang="en-US" dirty="0" smtClean="0"/>
              <a:t>Pollution Prevention Committee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DEPARTMENT </a:t>
            </a:r>
            <a:r>
              <a:rPr lang="en-US" smtClean="0">
                <a:latin typeface="Lucida Calligraphy" panose="03010101010101010101" pitchFamily="66" charset="0"/>
              </a:rPr>
              <a:t>of </a:t>
            </a:r>
            <a:r>
              <a:rPr lang="en-US" smtClean="0"/>
              <a:t> PUBLIC HEALTH</a:t>
            </a:r>
          </a:p>
          <a:p>
            <a:r>
              <a:rPr lang="en-US" smtClean="0"/>
              <a:t>DEPARTMENT  </a:t>
            </a:r>
            <a:r>
              <a:rPr lang="en-US" smtClean="0">
                <a:latin typeface="Lucida Calligraphy" panose="03010101010101010101" pitchFamily="66" charset="0"/>
              </a:rPr>
              <a:t>of </a:t>
            </a:r>
            <a:r>
              <a:rPr lang="en-US" smtClean="0"/>
              <a:t>ENERGY AND ENVIRONMENTAL PROTECTION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16F42-3B8C-47A1-B86D-0FFEB9E864B9}" type="slidenum">
              <a:rPr lang="en-US" smtClean="0"/>
              <a:t>14</a:t>
            </a:fld>
            <a:endParaRPr lang="en-US" dirty="0"/>
          </a:p>
        </p:txBody>
      </p:sp>
      <p:sp>
        <p:nvSpPr>
          <p:cNvPr id="6" name="Freeform 5"/>
          <p:cNvSpPr>
            <a:spLocks noGrp="1"/>
          </p:cNvSpPr>
          <p:nvPr>
            <p:ph idx="1"/>
          </p:nvPr>
        </p:nvSpPr>
        <p:spPr>
          <a:xfrm>
            <a:off x="1447800" y="1066800"/>
            <a:ext cx="9196137" cy="4585855"/>
          </a:xfrm>
          <a:prstGeom prst="roundRect">
            <a:avLst/>
          </a:prstGeom>
          <a:solidFill>
            <a:srgbClr val="87CB61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1222" tIns="117882" rIns="171222" bIns="117882" numCol="1" spcCol="1270" anchor="ctr" anchorCtr="0">
            <a:noAutofit/>
          </a:bodyPr>
          <a:lstStyle/>
          <a:p>
            <a:pPr marL="0" lvl="0" indent="0" algn="ctr" defTabSz="12446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4400" b="1" dirty="0" smtClean="0"/>
              <a:t>Key Take-</a:t>
            </a:r>
            <a:r>
              <a:rPr lang="en-US" sz="4400" b="1" dirty="0" err="1" smtClean="0"/>
              <a:t>Aways</a:t>
            </a:r>
            <a:endParaRPr lang="en-US" sz="4400" b="1" dirty="0" smtClean="0"/>
          </a:p>
          <a:p>
            <a:pPr defTabSz="1244600">
              <a:spcBef>
                <a:spcPct val="0"/>
              </a:spcBef>
              <a:spcAft>
                <a:spcPct val="35000"/>
              </a:spcAft>
            </a:pPr>
            <a:r>
              <a:rPr lang="en-US" dirty="0">
                <a:solidFill>
                  <a:schemeClr val="tx1"/>
                </a:solidFill>
              </a:rPr>
              <a:t>Importance of addressing AFFF</a:t>
            </a:r>
          </a:p>
          <a:p>
            <a:pPr defTabSz="1244600">
              <a:spcBef>
                <a:spcPct val="0"/>
              </a:spcBef>
              <a:spcAft>
                <a:spcPct val="35000"/>
              </a:spcAft>
            </a:pPr>
            <a:r>
              <a:rPr lang="en-US" dirty="0">
                <a:solidFill>
                  <a:schemeClr val="tx1"/>
                </a:solidFill>
              </a:rPr>
              <a:t>Education, Outreach, and Communication about PFAS</a:t>
            </a:r>
          </a:p>
          <a:p>
            <a:pPr defTabSz="1244600">
              <a:spcBef>
                <a:spcPct val="0"/>
              </a:spcBef>
              <a:spcAft>
                <a:spcPct val="35000"/>
              </a:spcAft>
            </a:pPr>
            <a:r>
              <a:rPr lang="en-US" dirty="0" smtClean="0">
                <a:solidFill>
                  <a:schemeClr val="tx1"/>
                </a:solidFill>
              </a:rPr>
              <a:t>Need </a:t>
            </a:r>
            <a:r>
              <a:rPr lang="en-US" dirty="0">
                <a:solidFill>
                  <a:schemeClr val="tx1"/>
                </a:solidFill>
              </a:rPr>
              <a:t>for understanding the universe of possible PFAS sources, including existing environmental discharges </a:t>
            </a:r>
          </a:p>
          <a:p>
            <a:pPr defTabSz="1244600">
              <a:spcBef>
                <a:spcPct val="0"/>
              </a:spcBef>
              <a:spcAft>
                <a:spcPct val="35000"/>
              </a:spcAft>
            </a:pPr>
            <a:r>
              <a:rPr lang="en-US" dirty="0" smtClean="0">
                <a:solidFill>
                  <a:schemeClr val="tx1"/>
                </a:solidFill>
              </a:rPr>
              <a:t>Need </a:t>
            </a:r>
            <a:r>
              <a:rPr lang="en-US" dirty="0">
                <a:solidFill>
                  <a:schemeClr val="tx1"/>
                </a:solidFill>
              </a:rPr>
              <a:t>for </a:t>
            </a:r>
            <a:r>
              <a:rPr lang="en-US" dirty="0" smtClean="0">
                <a:solidFill>
                  <a:schemeClr val="tx1"/>
                </a:solidFill>
              </a:rPr>
              <a:t>establishing discharge limits for various media </a:t>
            </a:r>
          </a:p>
          <a:p>
            <a:pPr defTabSz="1244600">
              <a:spcBef>
                <a:spcPct val="0"/>
              </a:spcBef>
              <a:spcAft>
                <a:spcPct val="35000"/>
              </a:spcAft>
            </a:pPr>
            <a:r>
              <a:rPr lang="en-US" dirty="0" smtClean="0">
                <a:solidFill>
                  <a:schemeClr val="tx1"/>
                </a:solidFill>
              </a:rPr>
              <a:t>Concern about PFAS in consumer products and food packaging</a:t>
            </a:r>
          </a:p>
        </p:txBody>
      </p:sp>
    </p:spTree>
    <p:extLst>
      <p:ext uri="{BB962C8B-B14F-4D97-AF65-F5344CB8AC3E}">
        <p14:creationId xmlns:p14="http://schemas.microsoft.com/office/powerpoint/2010/main" val="1067193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7500" y="378773"/>
            <a:ext cx="9056437" cy="455403"/>
          </a:xfrm>
        </p:spPr>
        <p:txBody>
          <a:bodyPr/>
          <a:lstStyle/>
          <a:p>
            <a:r>
              <a:rPr lang="en-US" dirty="0"/>
              <a:t>Action </a:t>
            </a:r>
            <a:r>
              <a:rPr lang="en-US" dirty="0" smtClean="0"/>
              <a:t>Plan: </a:t>
            </a:r>
            <a:r>
              <a:rPr lang="en-US" dirty="0"/>
              <a:t>Strategic Focus </a:t>
            </a:r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DEPARTMENT </a:t>
            </a:r>
            <a:r>
              <a:rPr lang="en-US" smtClean="0">
                <a:latin typeface="Lucida Calligraphy" panose="03010101010101010101" pitchFamily="66" charset="0"/>
              </a:rPr>
              <a:t>of </a:t>
            </a:r>
            <a:r>
              <a:rPr lang="en-US" smtClean="0"/>
              <a:t> PUBLIC HEALTH</a:t>
            </a:r>
          </a:p>
          <a:p>
            <a:r>
              <a:rPr lang="en-US" smtClean="0"/>
              <a:t>DEPARTMENT  </a:t>
            </a:r>
            <a:r>
              <a:rPr lang="en-US" smtClean="0">
                <a:latin typeface="Lucida Calligraphy" panose="03010101010101010101" pitchFamily="66" charset="0"/>
              </a:rPr>
              <a:t>of </a:t>
            </a:r>
            <a:r>
              <a:rPr lang="en-US" smtClean="0"/>
              <a:t>ENERGY AND ENVIRONMENTAL PROTECTION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16F42-3B8C-47A1-B86D-0FFEB9E864B9}" type="slidenum">
              <a:rPr lang="en-US" smtClean="0"/>
              <a:t>15</a:t>
            </a:fld>
            <a:endParaRPr lang="en-US" dirty="0"/>
          </a:p>
        </p:txBody>
      </p:sp>
      <p:sp>
        <p:nvSpPr>
          <p:cNvPr id="7" name="Freeform 5"/>
          <p:cNvSpPr>
            <a:spLocks noGrp="1"/>
          </p:cNvSpPr>
          <p:nvPr>
            <p:ph idx="1"/>
          </p:nvPr>
        </p:nvSpPr>
        <p:spPr>
          <a:xfrm>
            <a:off x="1784270" y="991788"/>
            <a:ext cx="9056437" cy="4895801"/>
          </a:xfrm>
          <a:prstGeom prst="roundRect">
            <a:avLst/>
          </a:prstGeom>
          <a:solidFill>
            <a:srgbClr val="87CB61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1222" tIns="117882" rIns="171222" bIns="117882" numCol="1" spcCol="1270" anchor="ctr" anchorCtr="0">
            <a:noAutofit/>
          </a:bodyPr>
          <a:lstStyle/>
          <a:p>
            <a:pPr marL="0" lvl="0" indent="0" algn="ctr" defTabSz="12446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4400" b="1" dirty="0" smtClean="0"/>
              <a:t>Minimizing Future Releases</a:t>
            </a:r>
          </a:p>
          <a:p>
            <a:pPr defTabSz="1244600">
              <a:spcBef>
                <a:spcPct val="0"/>
              </a:spcBef>
              <a:spcAft>
                <a:spcPct val="35000"/>
              </a:spcAft>
            </a:pPr>
            <a:r>
              <a:rPr lang="en-US" kern="1200" dirty="0" smtClean="0">
                <a:solidFill>
                  <a:schemeClr val="tx1"/>
                </a:solidFill>
              </a:rPr>
              <a:t>Determination of Universe of Potential Sources</a:t>
            </a:r>
          </a:p>
          <a:p>
            <a:pPr defTabSz="1244600">
              <a:spcBef>
                <a:spcPct val="0"/>
              </a:spcBef>
              <a:spcAft>
                <a:spcPct val="35000"/>
              </a:spcAft>
            </a:pPr>
            <a:r>
              <a:rPr lang="en-US" dirty="0" smtClean="0">
                <a:solidFill>
                  <a:schemeClr val="tx1"/>
                </a:solidFill>
              </a:rPr>
              <a:t>Initiatives to Minimize Future Releases of AFFF</a:t>
            </a:r>
          </a:p>
          <a:p>
            <a:pPr defTabSz="1244600">
              <a:spcBef>
                <a:spcPct val="0"/>
              </a:spcBef>
              <a:spcAft>
                <a:spcPct val="35000"/>
              </a:spcAft>
            </a:pPr>
            <a:r>
              <a:rPr lang="en-US" kern="1200" dirty="0" smtClean="0">
                <a:solidFill>
                  <a:schemeClr val="tx1"/>
                </a:solidFill>
              </a:rPr>
              <a:t>Establishment of Standards and Discharge Limits</a:t>
            </a:r>
          </a:p>
          <a:p>
            <a:pPr defTabSz="1244600">
              <a:spcBef>
                <a:spcPct val="0"/>
              </a:spcBef>
              <a:spcAft>
                <a:spcPct val="35000"/>
              </a:spcAft>
            </a:pPr>
            <a:r>
              <a:rPr lang="en-US" dirty="0" smtClean="0">
                <a:solidFill>
                  <a:schemeClr val="tx1"/>
                </a:solidFill>
              </a:rPr>
              <a:t>Evaluation of Wastewater Treatment Plants, Biosolids, and Compost</a:t>
            </a:r>
            <a:endParaRPr lang="en-US" kern="1200" dirty="0" smtClean="0">
              <a:solidFill>
                <a:schemeClr val="tx1"/>
              </a:solidFill>
            </a:endParaRPr>
          </a:p>
          <a:p>
            <a:pPr defTabSz="1244600">
              <a:spcBef>
                <a:spcPct val="0"/>
              </a:spcBef>
              <a:spcAft>
                <a:spcPct val="35000"/>
              </a:spcAft>
            </a:pPr>
            <a:r>
              <a:rPr lang="en-US" dirty="0" smtClean="0">
                <a:solidFill>
                  <a:schemeClr val="tx1"/>
                </a:solidFill>
              </a:rPr>
              <a:t>Consideration of PFAS Free Consumer Products for State Contracts</a:t>
            </a:r>
            <a:endParaRPr lang="en-US" kern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075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Remediation Committee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DEPARTMENT </a:t>
            </a:r>
            <a:r>
              <a:rPr lang="en-US" smtClean="0">
                <a:latin typeface="Lucida Calligraphy" panose="03010101010101010101" pitchFamily="66" charset="0"/>
              </a:rPr>
              <a:t>of </a:t>
            </a:r>
            <a:r>
              <a:rPr lang="en-US" smtClean="0"/>
              <a:t> PUBLIC HEALTH</a:t>
            </a:r>
          </a:p>
          <a:p>
            <a:r>
              <a:rPr lang="en-US" smtClean="0"/>
              <a:t>DEPARTMENT  </a:t>
            </a:r>
            <a:r>
              <a:rPr lang="en-US" smtClean="0">
                <a:latin typeface="Lucida Calligraphy" panose="03010101010101010101" pitchFamily="66" charset="0"/>
              </a:rPr>
              <a:t>of </a:t>
            </a:r>
            <a:r>
              <a:rPr lang="en-US" smtClean="0"/>
              <a:t>ENERGY AND ENVIRONMENTAL PROTECTION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16F42-3B8C-47A1-B86D-0FFEB9E864B9}" type="slidenum">
              <a:rPr lang="en-US" smtClean="0"/>
              <a:t>16</a:t>
            </a:fld>
            <a:endParaRPr lang="en-US" dirty="0"/>
          </a:p>
        </p:txBody>
      </p:sp>
      <p:sp>
        <p:nvSpPr>
          <p:cNvPr id="8" name="Freeform 7"/>
          <p:cNvSpPr>
            <a:spLocks noGrp="1"/>
          </p:cNvSpPr>
          <p:nvPr>
            <p:ph idx="1"/>
          </p:nvPr>
        </p:nvSpPr>
        <p:spPr>
          <a:xfrm>
            <a:off x="1390651" y="1066800"/>
            <a:ext cx="9253286" cy="4495800"/>
          </a:xfrm>
          <a:prstGeom prst="roundRect">
            <a:avLst/>
          </a:prstGeom>
          <a:solidFill>
            <a:srgbClr val="AEABAB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3999" tIns="120659" rIns="173999" bIns="120659" numCol="1" spcCol="1270" anchor="ctr" anchorCtr="0">
            <a:noAutofit/>
          </a:bodyPr>
          <a:lstStyle/>
          <a:p>
            <a:pPr marL="0" lvl="0" indent="0" algn="ctr" defTabSz="12446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4400" b="1" kern="1200" dirty="0" smtClean="0"/>
              <a:t>Key Take-</a:t>
            </a:r>
            <a:r>
              <a:rPr lang="en-US" sz="4400" b="1" kern="1200" dirty="0" err="1" smtClean="0"/>
              <a:t>Aways</a:t>
            </a:r>
            <a:endParaRPr lang="en-US" sz="4400" b="1" kern="1200" dirty="0" smtClean="0"/>
          </a:p>
          <a:p>
            <a:pPr defTabSz="1244600">
              <a:spcBef>
                <a:spcPct val="0"/>
              </a:spcBef>
              <a:spcAft>
                <a:spcPct val="35000"/>
              </a:spcAft>
            </a:pPr>
            <a:r>
              <a:rPr lang="en-US" dirty="0" smtClean="0">
                <a:solidFill>
                  <a:schemeClr val="tx1"/>
                </a:solidFill>
              </a:rPr>
              <a:t>Determination of the Universe of Potential Sites</a:t>
            </a:r>
          </a:p>
          <a:p>
            <a:pPr defTabSz="1244600">
              <a:spcBef>
                <a:spcPct val="0"/>
              </a:spcBef>
              <a:spcAft>
                <a:spcPct val="35000"/>
              </a:spcAft>
            </a:pPr>
            <a:r>
              <a:rPr lang="en-US" dirty="0">
                <a:solidFill>
                  <a:schemeClr val="tx1"/>
                </a:solidFill>
              </a:rPr>
              <a:t>Need for EPA test methods for all media</a:t>
            </a:r>
          </a:p>
          <a:p>
            <a:pPr defTabSz="1244600">
              <a:spcBef>
                <a:spcPct val="0"/>
              </a:spcBef>
              <a:spcAft>
                <a:spcPct val="35000"/>
              </a:spcAft>
            </a:pPr>
            <a:r>
              <a:rPr lang="en-US" dirty="0">
                <a:solidFill>
                  <a:schemeClr val="tx1"/>
                </a:solidFill>
              </a:rPr>
              <a:t>Desire for understanding </a:t>
            </a:r>
            <a:r>
              <a:rPr lang="en-US" dirty="0" smtClean="0">
                <a:solidFill>
                  <a:schemeClr val="tx1"/>
                </a:solidFill>
              </a:rPr>
              <a:t>concentrations </a:t>
            </a:r>
            <a:r>
              <a:rPr lang="en-US" dirty="0">
                <a:solidFill>
                  <a:schemeClr val="tx1"/>
                </a:solidFill>
              </a:rPr>
              <a:t>of PFAS in </a:t>
            </a:r>
            <a:r>
              <a:rPr lang="en-US" dirty="0" smtClean="0">
                <a:solidFill>
                  <a:schemeClr val="tx1"/>
                </a:solidFill>
              </a:rPr>
              <a:t>CT’s </a:t>
            </a:r>
            <a:r>
              <a:rPr lang="en-US" dirty="0">
                <a:solidFill>
                  <a:schemeClr val="tx1"/>
                </a:solidFill>
              </a:rPr>
              <a:t>environment</a:t>
            </a:r>
          </a:p>
          <a:p>
            <a:pPr defTabSz="1244600">
              <a:spcBef>
                <a:spcPct val="0"/>
              </a:spcBef>
              <a:spcAft>
                <a:spcPct val="35000"/>
              </a:spcAft>
            </a:pPr>
            <a:r>
              <a:rPr lang="en-US" dirty="0" smtClean="0">
                <a:solidFill>
                  <a:schemeClr val="tx1"/>
                </a:solidFill>
              </a:rPr>
              <a:t>Need for science-based cleanup standards for all media</a:t>
            </a:r>
          </a:p>
          <a:p>
            <a:pPr defTabSz="1244600">
              <a:spcBef>
                <a:spcPct val="0"/>
              </a:spcBef>
              <a:spcAft>
                <a:spcPct val="35000"/>
              </a:spcAft>
            </a:pPr>
            <a:r>
              <a:rPr lang="en-US" dirty="0" smtClean="0">
                <a:solidFill>
                  <a:schemeClr val="tx1"/>
                </a:solidFill>
              </a:rPr>
              <a:t>Communication of guidance to regulated community</a:t>
            </a:r>
          </a:p>
          <a:p>
            <a:pPr defTabSz="1244600">
              <a:spcBef>
                <a:spcPct val="0"/>
              </a:spcBef>
              <a:spcAft>
                <a:spcPct val="35000"/>
              </a:spcAft>
            </a:pPr>
            <a:r>
              <a:rPr lang="en-US" dirty="0" smtClean="0">
                <a:solidFill>
                  <a:schemeClr val="tx1"/>
                </a:solidFill>
              </a:rPr>
              <a:t>Need for safe cleanup technologies and disposal options</a:t>
            </a:r>
          </a:p>
        </p:txBody>
      </p:sp>
    </p:spTree>
    <p:extLst>
      <p:ext uri="{BB962C8B-B14F-4D97-AF65-F5344CB8AC3E}">
        <p14:creationId xmlns:p14="http://schemas.microsoft.com/office/powerpoint/2010/main" val="2568842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Action </a:t>
            </a:r>
            <a:r>
              <a:rPr lang="en-US" dirty="0" smtClean="0"/>
              <a:t>Plan: </a:t>
            </a:r>
            <a:r>
              <a:rPr lang="en-US" dirty="0"/>
              <a:t>Strategic Focus </a:t>
            </a:r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DEPARTMENT </a:t>
            </a:r>
            <a:r>
              <a:rPr lang="en-US" smtClean="0">
                <a:latin typeface="Lucida Calligraphy" panose="03010101010101010101" pitchFamily="66" charset="0"/>
              </a:rPr>
              <a:t>of </a:t>
            </a:r>
            <a:r>
              <a:rPr lang="en-US" smtClean="0"/>
              <a:t> PUBLIC HEALTH</a:t>
            </a:r>
          </a:p>
          <a:p>
            <a:r>
              <a:rPr lang="en-US" smtClean="0"/>
              <a:t>DEPARTMENT  </a:t>
            </a:r>
            <a:r>
              <a:rPr lang="en-US" smtClean="0">
                <a:latin typeface="Lucida Calligraphy" panose="03010101010101010101" pitchFamily="66" charset="0"/>
              </a:rPr>
              <a:t>of </a:t>
            </a:r>
            <a:r>
              <a:rPr lang="en-US" smtClean="0"/>
              <a:t>ENERGY AND ENVIRONMENTAL PROTECTION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16F42-3B8C-47A1-B86D-0FFEB9E864B9}" type="slidenum">
              <a:rPr lang="en-US" smtClean="0"/>
              <a:t>17</a:t>
            </a:fld>
            <a:endParaRPr lang="en-US" dirty="0"/>
          </a:p>
        </p:txBody>
      </p:sp>
      <p:sp>
        <p:nvSpPr>
          <p:cNvPr id="7" name="Freeform 7"/>
          <p:cNvSpPr>
            <a:spLocks noGrp="1"/>
          </p:cNvSpPr>
          <p:nvPr>
            <p:ph idx="1"/>
          </p:nvPr>
        </p:nvSpPr>
        <p:spPr>
          <a:prstGeom prst="roundRect">
            <a:avLst/>
          </a:prstGeom>
          <a:solidFill>
            <a:srgbClr val="AEABAB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3999" tIns="120659" rIns="173999" bIns="120659" numCol="1" spcCol="1270" anchor="ctr" anchorCtr="0">
            <a:noAutofit/>
          </a:bodyPr>
          <a:lstStyle/>
          <a:p>
            <a:pPr marL="0" lvl="0" indent="0" algn="ctr" defTabSz="12446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4400" b="1" kern="1200" dirty="0" smtClean="0"/>
              <a:t>Identify &amp; Clean Up Releases</a:t>
            </a:r>
          </a:p>
          <a:p>
            <a:pPr defTabSz="1244600">
              <a:spcBef>
                <a:spcPct val="0"/>
              </a:spcBef>
              <a:spcAft>
                <a:spcPct val="35000"/>
              </a:spcAft>
            </a:pPr>
            <a:r>
              <a:rPr lang="en-US" dirty="0" smtClean="0">
                <a:solidFill>
                  <a:schemeClr val="tx1"/>
                </a:solidFill>
              </a:rPr>
              <a:t>Develop GIS Database of Source Sites and Receptors</a:t>
            </a:r>
          </a:p>
          <a:p>
            <a:pPr defTabSz="1244600">
              <a:spcBef>
                <a:spcPct val="0"/>
              </a:spcBef>
              <a:spcAft>
                <a:spcPct val="35000"/>
              </a:spcAft>
            </a:pPr>
            <a:r>
              <a:rPr lang="en-US" dirty="0" smtClean="0">
                <a:solidFill>
                  <a:schemeClr val="tx1"/>
                </a:solidFill>
              </a:rPr>
              <a:t>Develop Sampling Strategy for Environmental Media</a:t>
            </a:r>
          </a:p>
          <a:p>
            <a:pPr defTabSz="1244600">
              <a:spcBef>
                <a:spcPct val="0"/>
              </a:spcBef>
              <a:spcAft>
                <a:spcPct val="35000"/>
              </a:spcAft>
            </a:pPr>
            <a:r>
              <a:rPr lang="en-US" kern="1200" dirty="0" smtClean="0">
                <a:solidFill>
                  <a:schemeClr val="tx1"/>
                </a:solidFill>
              </a:rPr>
              <a:t>Landfill, Airport, Firefighting Facility Sampling</a:t>
            </a:r>
          </a:p>
          <a:p>
            <a:pPr defTabSz="1244600">
              <a:spcBef>
                <a:spcPct val="0"/>
              </a:spcBef>
              <a:spcAft>
                <a:spcPct val="35000"/>
              </a:spcAft>
            </a:pPr>
            <a:r>
              <a:rPr lang="en-US" dirty="0" smtClean="0">
                <a:solidFill>
                  <a:schemeClr val="tx1"/>
                </a:solidFill>
              </a:rPr>
              <a:t>Establish Standards for all media</a:t>
            </a:r>
          </a:p>
          <a:p>
            <a:pPr defTabSz="1244600">
              <a:spcBef>
                <a:spcPct val="0"/>
              </a:spcBef>
              <a:spcAft>
                <a:spcPct val="35000"/>
              </a:spcAft>
            </a:pPr>
            <a:r>
              <a:rPr lang="en-US" dirty="0" smtClean="0">
                <a:solidFill>
                  <a:schemeClr val="tx1"/>
                </a:solidFill>
              </a:rPr>
              <a:t>Collaborate with Stakeholders on Remediation Technology</a:t>
            </a:r>
          </a:p>
        </p:txBody>
      </p:sp>
    </p:spTree>
    <p:extLst>
      <p:ext uri="{BB962C8B-B14F-4D97-AF65-F5344CB8AC3E}">
        <p14:creationId xmlns:p14="http://schemas.microsoft.com/office/powerpoint/2010/main" val="4230586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Action Plan: Strategic Focus 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CONNECTICUT DEPARTMENT </a:t>
            </a:r>
            <a:r>
              <a:rPr lang="en-US" smtClean="0">
                <a:latin typeface="Lucida Calligraphy" panose="03010101010101010101" pitchFamily="66" charset="0"/>
              </a:rPr>
              <a:t>of </a:t>
            </a:r>
            <a:r>
              <a:rPr lang="en-US" smtClean="0"/>
              <a:t> PUBLIC HEALTH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16F42-3B8C-47A1-B86D-0FFEB9E864B9}" type="slidenum">
              <a:rPr lang="en-US" smtClean="0"/>
              <a:t>18</a:t>
            </a:fld>
            <a:endParaRPr lang="en-US" dirty="0"/>
          </a:p>
        </p:txBody>
      </p:sp>
      <p:sp>
        <p:nvSpPr>
          <p:cNvPr id="6" name="Freeform 4"/>
          <p:cNvSpPr>
            <a:spLocks noGrp="1"/>
          </p:cNvSpPr>
          <p:nvPr>
            <p:ph idx="1"/>
          </p:nvPr>
        </p:nvSpPr>
        <p:spPr>
          <a:prstGeom prst="roundRect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194665" tIns="141325" rIns="194665" bIns="141325" numCol="1" spcCol="1270" anchor="ctr" anchorCtr="0">
            <a:noAutofit/>
          </a:bodyPr>
          <a:lstStyle/>
          <a:p>
            <a:pPr marL="0" lvl="0" indent="0" algn="ctr" defTabSz="12446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4000" b="1" dirty="0" smtClean="0">
                <a:solidFill>
                  <a:schemeClr val="tx1"/>
                </a:solidFill>
              </a:rPr>
              <a:t>Education, Outreach and Communication</a:t>
            </a:r>
          </a:p>
          <a:p>
            <a:pPr marL="514350" lvl="0" indent="-514350" defTabSz="12446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tx1"/>
                </a:solidFill>
              </a:rPr>
              <a:t>Establish a Public Outreach Team</a:t>
            </a:r>
          </a:p>
          <a:p>
            <a:pPr marL="514350" lvl="0" indent="-514350" defTabSz="12446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tx1"/>
                </a:solidFill>
              </a:rPr>
              <a:t>Work with local emergency response personnel</a:t>
            </a:r>
          </a:p>
          <a:p>
            <a:pPr marL="514350" lvl="0" indent="-514350" defTabSz="12446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tx1"/>
                </a:solidFill>
              </a:rPr>
              <a:t>Support initiatives to enhance notification of PFAS releases</a:t>
            </a:r>
          </a:p>
          <a:p>
            <a:pPr marL="514350" lvl="0" indent="-514350" defTabSz="12446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endParaRPr lang="en-US" sz="32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6740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CONNECTICUT DEPARTMENT </a:t>
            </a:r>
            <a:r>
              <a:rPr lang="en-US" smtClean="0">
                <a:latin typeface="Lucida Calligraphy" panose="03010101010101010101" pitchFamily="66" charset="0"/>
              </a:rPr>
              <a:t>of </a:t>
            </a:r>
            <a:r>
              <a:rPr lang="en-US" smtClean="0"/>
              <a:t> PUBLIC HEALTH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16F42-3B8C-47A1-B86D-0FFEB9E864B9}" type="slidenum">
              <a:rPr lang="en-US" smtClean="0"/>
              <a:t>19</a:t>
            </a:fld>
            <a:endParaRPr lang="en-US" dirty="0"/>
          </a:p>
        </p:txBody>
      </p:sp>
      <p:sp>
        <p:nvSpPr>
          <p:cNvPr id="6" name="Freeform 7"/>
          <p:cNvSpPr txBox="1">
            <a:spLocks noGrp="1"/>
          </p:cNvSpPr>
          <p:nvPr>
            <p:ph idx="1"/>
          </p:nvPr>
        </p:nvSpPr>
        <p:spPr>
          <a:xfrm>
            <a:off x="1789867" y="1062356"/>
            <a:ext cx="9056437" cy="4895801"/>
          </a:xfrm>
          <a:prstGeom prst="roundRect">
            <a:avLst/>
          </a:prstGeom>
          <a:solidFill>
            <a:srgbClr val="28276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spcFirstLastPara="0" vert="horz" wrap="square" lIns="173999" tIns="120659" rIns="173999" bIns="120659" numCol="1" spcCol="127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1244600"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None/>
            </a:pPr>
            <a:endParaRPr lang="en-US" sz="6600" b="1" dirty="0">
              <a:solidFill>
                <a:schemeClr val="bg1"/>
              </a:solidFill>
            </a:endParaRPr>
          </a:p>
          <a:p>
            <a:pPr marL="0" indent="0" algn="ctr" defTabSz="1244600"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None/>
            </a:pPr>
            <a:r>
              <a:rPr lang="en-US" sz="6600" b="1" dirty="0" smtClean="0">
                <a:solidFill>
                  <a:schemeClr val="bg1"/>
                </a:solidFill>
              </a:rPr>
              <a:t>Questions?</a:t>
            </a:r>
          </a:p>
          <a:p>
            <a:pPr marL="0" indent="0" algn="ctr" defTabSz="1244600"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None/>
            </a:pPr>
            <a:endParaRPr lang="en-US" sz="3600" b="1" dirty="0" smtClean="0">
              <a:solidFill>
                <a:schemeClr val="bg1"/>
              </a:solidFill>
            </a:endParaRPr>
          </a:p>
          <a:p>
            <a:pPr marL="0" indent="0" algn="ctr" defTabSz="1244600"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None/>
            </a:pP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7107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807115" y="1289154"/>
            <a:ext cx="8258780" cy="4152276"/>
          </a:xfrm>
          <a:prstGeom prst="roundRect">
            <a:avLst/>
          </a:prstGeom>
          <a:solidFill>
            <a:srgbClr val="28276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DEPARTMENT </a:t>
            </a:r>
            <a:r>
              <a:rPr lang="en-US" dirty="0" smtClean="0">
                <a:latin typeface="Lucida Calligraphy" panose="03010101010101010101" pitchFamily="66" charset="0"/>
              </a:rPr>
              <a:t>of </a:t>
            </a:r>
            <a:r>
              <a:rPr lang="en-US" dirty="0" smtClean="0"/>
              <a:t> PUBLIC HEALTH</a:t>
            </a:r>
          </a:p>
          <a:p>
            <a:r>
              <a:rPr lang="en-US" dirty="0" smtClean="0"/>
              <a:t>DEPARTMENT </a:t>
            </a:r>
            <a:r>
              <a:rPr lang="en-US" dirty="0" smtClean="0">
                <a:latin typeface="Lucida Calligraphy" panose="03010101010101010101" pitchFamily="66" charset="0"/>
              </a:rPr>
              <a:t>of </a:t>
            </a:r>
            <a:r>
              <a:rPr lang="en-US" dirty="0" smtClean="0"/>
              <a:t>ENERGY AND ENVIRONMENTAL PROTECTION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16F42-3B8C-47A1-B86D-0FFEB9E864B9}" type="slidenum">
              <a:rPr lang="en-US" smtClean="0"/>
              <a:t>2</a:t>
            </a:fld>
            <a:endParaRPr lang="en-US" dirty="0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1492250" y="365125"/>
            <a:ext cx="9766300" cy="455403"/>
          </a:xfrm>
        </p:spPr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6" name="Content Placeholder 9"/>
          <p:cNvSpPr txBox="1">
            <a:spLocks/>
          </p:cNvSpPr>
          <p:nvPr/>
        </p:nvSpPr>
        <p:spPr>
          <a:xfrm>
            <a:off x="1807115" y="1292584"/>
            <a:ext cx="8236295" cy="35669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3600" dirty="0" smtClean="0">
              <a:solidFill>
                <a:srgbClr val="28276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chemeClr val="bg1"/>
                </a:solidFill>
              </a:rPr>
              <a:t>DPH &amp; DEEP Program Introduction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chemeClr val="bg1"/>
                </a:solidFill>
              </a:rPr>
              <a:t>PFAS Overview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chemeClr val="bg1"/>
                </a:solidFill>
              </a:rPr>
              <a:t>PFAS Action Plan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3200" dirty="0">
              <a:solidFill>
                <a:srgbClr val="28276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5940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654037" y="372327"/>
            <a:ext cx="9056437" cy="455403"/>
          </a:xfrm>
        </p:spPr>
        <p:txBody>
          <a:bodyPr/>
          <a:lstStyle/>
          <a:p>
            <a:pPr algn="ctr"/>
            <a:r>
              <a:rPr lang="en-US" dirty="0" smtClean="0"/>
              <a:t>For more PFAS Information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007226" y="1041817"/>
            <a:ext cx="8703248" cy="4886359"/>
          </a:xfrm>
        </p:spPr>
        <p:txBody>
          <a:bodyPr>
            <a:normAutofit/>
          </a:bodyPr>
          <a:lstStyle/>
          <a:p>
            <a:r>
              <a:rPr lang="en-US" b="1" dirty="0" smtClean="0"/>
              <a:t>Drinking </a:t>
            </a:r>
            <a:r>
              <a:rPr lang="en-US" b="1" dirty="0"/>
              <a:t>from public supplies:</a:t>
            </a:r>
            <a:endParaRPr lang="en-US" dirty="0"/>
          </a:p>
          <a:p>
            <a:pPr marL="0" indent="0">
              <a:buNone/>
            </a:pPr>
            <a:r>
              <a:rPr lang="en-US" sz="2400" dirty="0" smtClean="0"/>
              <a:t>    Visit the DPH </a:t>
            </a:r>
            <a:r>
              <a:rPr lang="en-US" sz="2400" u="sng" dirty="0" smtClean="0">
                <a:hlinkClick r:id="rId3"/>
              </a:rPr>
              <a:t>Drinking </a:t>
            </a:r>
            <a:r>
              <a:rPr lang="en-US" sz="2400" u="sng" dirty="0">
                <a:hlinkClick r:id="rId3"/>
              </a:rPr>
              <a:t>Water Section</a:t>
            </a:r>
            <a:r>
              <a:rPr lang="en-US" sz="2400" dirty="0"/>
              <a:t> or call </a:t>
            </a:r>
            <a:r>
              <a:rPr lang="en-US" sz="2400" dirty="0" smtClean="0"/>
              <a:t>at </a:t>
            </a:r>
            <a:r>
              <a:rPr lang="en-US" sz="2400" dirty="0"/>
              <a:t>(860) </a:t>
            </a:r>
            <a:r>
              <a:rPr lang="en-US" sz="2400" dirty="0" smtClean="0"/>
              <a:t>509-7333</a:t>
            </a:r>
          </a:p>
          <a:p>
            <a:r>
              <a:rPr lang="en-US" dirty="0" smtClean="0"/>
              <a:t> </a:t>
            </a:r>
            <a:r>
              <a:rPr lang="en-US" b="1" dirty="0"/>
              <a:t>Drinking from private wells:</a:t>
            </a:r>
            <a:endParaRPr lang="en-US" dirty="0"/>
          </a:p>
          <a:p>
            <a:pPr marL="0" indent="0">
              <a:buNone/>
            </a:pPr>
            <a:r>
              <a:rPr lang="en-US" sz="2400" dirty="0" smtClean="0"/>
              <a:t>    Visit </a:t>
            </a:r>
            <a:r>
              <a:rPr lang="en-US" sz="2400" dirty="0"/>
              <a:t>the DPH </a:t>
            </a:r>
            <a:r>
              <a:rPr lang="en-US" sz="2400" u="sng" dirty="0">
                <a:hlinkClick r:id="rId4"/>
              </a:rPr>
              <a:t>Private Well Program</a:t>
            </a:r>
            <a:r>
              <a:rPr lang="en-US" sz="2400" dirty="0"/>
              <a:t> or call </a:t>
            </a:r>
            <a:r>
              <a:rPr lang="en-US" sz="2400" dirty="0" smtClean="0"/>
              <a:t>at (860)509-8401</a:t>
            </a:r>
          </a:p>
          <a:p>
            <a:r>
              <a:rPr lang="en-US" b="1" dirty="0" smtClean="0"/>
              <a:t>PFAS Health Effects:</a:t>
            </a:r>
            <a:endParaRPr lang="en-US" dirty="0" smtClean="0"/>
          </a:p>
          <a:p>
            <a:pPr marL="0" indent="0">
              <a:buNone/>
            </a:pPr>
            <a:r>
              <a:rPr lang="en-US" sz="2400" dirty="0" smtClean="0"/>
              <a:t>   Visit the DPH </a:t>
            </a:r>
            <a:r>
              <a:rPr lang="en-US" sz="2400" u="sng" dirty="0" smtClean="0">
                <a:hlinkClick r:id="rId5"/>
              </a:rPr>
              <a:t>Environmental and Occupational Health Assessment Program</a:t>
            </a:r>
            <a:r>
              <a:rPr lang="en-US" sz="2400" dirty="0" smtClean="0"/>
              <a:t> or call at (860)509-7740</a:t>
            </a:r>
          </a:p>
          <a:p>
            <a:r>
              <a:rPr lang="en-US" b="1" dirty="0"/>
              <a:t>For PFAS in the Environment:</a:t>
            </a:r>
            <a:endParaRPr lang="en-US" dirty="0"/>
          </a:p>
          <a:p>
            <a:pPr marL="0" indent="0">
              <a:buNone/>
            </a:pPr>
            <a:r>
              <a:rPr lang="en-US" sz="2400" dirty="0" smtClean="0"/>
              <a:t>   Visit </a:t>
            </a:r>
            <a:r>
              <a:rPr lang="en-US" sz="2400" dirty="0"/>
              <a:t>the </a:t>
            </a:r>
            <a:r>
              <a:rPr lang="en-US" sz="2400" u="sng" dirty="0">
                <a:hlinkClick r:id="rId6"/>
              </a:rPr>
              <a:t>Department of Energy and Environmental Protection Remediation Division</a:t>
            </a:r>
            <a:r>
              <a:rPr lang="en-US" sz="2400" dirty="0"/>
              <a:t> or call at (860)424-3705 </a:t>
            </a: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b="1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DEPARTMENT </a:t>
            </a:r>
            <a:r>
              <a:rPr lang="en-US" dirty="0" smtClean="0">
                <a:latin typeface="Lucida Calligraphy" panose="03010101010101010101" pitchFamily="66" charset="0"/>
              </a:rPr>
              <a:t>of </a:t>
            </a:r>
            <a:r>
              <a:rPr lang="en-US" dirty="0" smtClean="0"/>
              <a:t> PUBLIC HEALTH</a:t>
            </a:r>
          </a:p>
          <a:p>
            <a:r>
              <a:rPr lang="en-US" dirty="0" smtClean="0"/>
              <a:t>DEPARTMENT  </a:t>
            </a:r>
            <a:r>
              <a:rPr lang="en-US" dirty="0" smtClean="0">
                <a:latin typeface="Lucida Calligraphy" panose="03010101010101010101" pitchFamily="66" charset="0"/>
              </a:rPr>
              <a:t>of </a:t>
            </a:r>
            <a:r>
              <a:rPr lang="en-US" dirty="0" smtClean="0"/>
              <a:t>ENERGY AND ENVIRONMENTAL PROTECTION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16F42-3B8C-47A1-B86D-0FFEB9E864B9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1928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3600" dirty="0" smtClean="0"/>
          </a:p>
          <a:p>
            <a:pPr marL="0" indent="0" algn="ctr">
              <a:buNone/>
            </a:pPr>
            <a:r>
              <a:rPr lang="en-US" sz="5400" b="1" dirty="0" smtClean="0"/>
              <a:t>CT DEPARTMENTS OF PUBLIC HEALTH AND ENERGY AND ENVIRONMENTAL PROTECTION PROGRAMS</a:t>
            </a:r>
            <a:endParaRPr lang="en-US" sz="5400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DEPARTMENT </a:t>
            </a:r>
            <a:r>
              <a:rPr lang="en-US" smtClean="0">
                <a:latin typeface="Lucida Calligraphy" panose="03010101010101010101" pitchFamily="66" charset="0"/>
              </a:rPr>
              <a:t>of </a:t>
            </a:r>
            <a:r>
              <a:rPr lang="en-US" smtClean="0"/>
              <a:t> PUBLIC HEALTH</a:t>
            </a:r>
          </a:p>
          <a:p>
            <a:r>
              <a:rPr lang="en-US" smtClean="0"/>
              <a:t>DEPARTMENT  </a:t>
            </a:r>
            <a:r>
              <a:rPr lang="en-US" smtClean="0">
                <a:latin typeface="Lucida Calligraphy" panose="03010101010101010101" pitchFamily="66" charset="0"/>
              </a:rPr>
              <a:t>of </a:t>
            </a:r>
            <a:r>
              <a:rPr lang="en-US" smtClean="0"/>
              <a:t>ENERGY AND ENVIRONMENTAL PROTECTION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16F42-3B8C-47A1-B86D-0FFEB9E864B9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7824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DEPARTMENT </a:t>
            </a:r>
            <a:r>
              <a:rPr lang="en-US" smtClean="0">
                <a:latin typeface="Lucida Calligraphy" panose="03010101010101010101" pitchFamily="66" charset="0"/>
              </a:rPr>
              <a:t>of </a:t>
            </a:r>
            <a:r>
              <a:rPr lang="en-US" smtClean="0"/>
              <a:t> PUBLIC HEALTH</a:t>
            </a:r>
          </a:p>
          <a:p>
            <a:r>
              <a:rPr lang="en-US" smtClean="0"/>
              <a:t>DEPARTMENT  </a:t>
            </a:r>
            <a:r>
              <a:rPr lang="en-US" smtClean="0">
                <a:latin typeface="Lucida Calligraphy" panose="03010101010101010101" pitchFamily="66" charset="0"/>
              </a:rPr>
              <a:t>of </a:t>
            </a:r>
            <a:r>
              <a:rPr lang="en-US" smtClean="0"/>
              <a:t>ENERGY AND ENVIRONMENTAL PROTECTION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16F42-3B8C-47A1-B86D-0FFEB9E864B9}" type="slidenum">
              <a:rPr lang="en-US" smtClean="0"/>
              <a:t>4</a:t>
            </a:fld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59037856"/>
              </p:ext>
            </p:extLst>
          </p:nvPr>
        </p:nvGraphicFramePr>
        <p:xfrm>
          <a:off x="2022214" y="127416"/>
          <a:ext cx="8793189" cy="58274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Rounded Rectangle 1"/>
          <p:cNvSpPr/>
          <p:nvPr/>
        </p:nvSpPr>
        <p:spPr>
          <a:xfrm>
            <a:off x="8299592" y="2917871"/>
            <a:ext cx="2260315" cy="126371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solidFill>
                  <a:schemeClr val="tx1"/>
                </a:solidFill>
              </a:rPr>
              <a:t>Pollution Prevention</a:t>
            </a:r>
            <a:endParaRPr lang="en-US" sz="2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4137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5400" b="1" dirty="0" smtClean="0"/>
          </a:p>
          <a:p>
            <a:pPr marL="0" indent="0" algn="ctr">
              <a:buNone/>
            </a:pPr>
            <a:endParaRPr lang="en-US" sz="5400" b="1" dirty="0"/>
          </a:p>
          <a:p>
            <a:pPr marL="0" indent="0" algn="ctr">
              <a:buNone/>
            </a:pPr>
            <a:r>
              <a:rPr lang="en-US" sz="5400" b="1" dirty="0" smtClean="0"/>
              <a:t>PFAS OVERVIEW</a:t>
            </a:r>
            <a:endParaRPr lang="en-US" sz="5400" b="1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DEPARTMENT </a:t>
            </a:r>
            <a:r>
              <a:rPr lang="en-US" smtClean="0">
                <a:latin typeface="Lucida Calligraphy" panose="03010101010101010101" pitchFamily="66" charset="0"/>
              </a:rPr>
              <a:t>of </a:t>
            </a:r>
            <a:r>
              <a:rPr lang="en-US" smtClean="0"/>
              <a:t> PUBLIC HEALTH</a:t>
            </a:r>
          </a:p>
          <a:p>
            <a:r>
              <a:rPr lang="en-US" smtClean="0"/>
              <a:t>DEPARTMENT  </a:t>
            </a:r>
            <a:r>
              <a:rPr lang="en-US" smtClean="0">
                <a:latin typeface="Lucida Calligraphy" panose="03010101010101010101" pitchFamily="66" charset="0"/>
              </a:rPr>
              <a:t>of </a:t>
            </a:r>
            <a:r>
              <a:rPr lang="en-US" smtClean="0"/>
              <a:t>ENERGY AND ENVIRONMENTAL PROTECTION</a:t>
            </a:r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16F42-3B8C-47A1-B86D-0FFEB9E864B9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7069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DEPARTMENT </a:t>
            </a:r>
            <a:r>
              <a:rPr lang="en-US" dirty="0" smtClean="0">
                <a:latin typeface="Lucida Calligraphy" panose="03010101010101010101" pitchFamily="66" charset="0"/>
              </a:rPr>
              <a:t>of </a:t>
            </a:r>
            <a:r>
              <a:rPr lang="en-US" dirty="0" smtClean="0"/>
              <a:t> PUBLIC HEALTH</a:t>
            </a:r>
          </a:p>
          <a:p>
            <a:r>
              <a:rPr lang="en-US" dirty="0" smtClean="0"/>
              <a:t>DEPARTMENT </a:t>
            </a:r>
            <a:r>
              <a:rPr lang="en-US" dirty="0" smtClean="0">
                <a:latin typeface="Lucida Calligraphy" panose="03010101010101010101" pitchFamily="66" charset="0"/>
              </a:rPr>
              <a:t>of </a:t>
            </a:r>
            <a:r>
              <a:rPr lang="en-US" dirty="0" smtClean="0"/>
              <a:t>ENERGY AND ENVIRONMENTAL PROTECTION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16F42-3B8C-47A1-B86D-0FFEB9E864B9}" type="slidenum">
              <a:rPr lang="en-US" smtClean="0"/>
              <a:t>6</a:t>
            </a:fld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1492250" y="365125"/>
            <a:ext cx="9766300" cy="455403"/>
          </a:xfrm>
        </p:spPr>
        <p:txBody>
          <a:bodyPr/>
          <a:lstStyle/>
          <a:p>
            <a:r>
              <a:rPr lang="en-US" dirty="0" smtClean="0">
                <a:solidFill>
                  <a:srgbClr val="282761"/>
                </a:solidFill>
              </a:rPr>
              <a:t>PFAS Overview: What are PFAS?</a:t>
            </a:r>
            <a:endParaRPr lang="en-US" dirty="0">
              <a:solidFill>
                <a:srgbClr val="282761"/>
              </a:solidFill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921891" y="1885207"/>
            <a:ext cx="3816398" cy="402178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95000"/>
              </a:lnSpc>
            </a:pPr>
            <a:r>
              <a:rPr lang="en-US" dirty="0" smtClean="0">
                <a:solidFill>
                  <a:srgbClr val="282761"/>
                </a:solidFill>
              </a:rPr>
              <a:t>Over 4,000 chemicals</a:t>
            </a:r>
          </a:p>
          <a:p>
            <a:pPr marL="342900" indent="-342900">
              <a:lnSpc>
                <a:spcPct val="95000"/>
              </a:lnSpc>
            </a:pPr>
            <a:r>
              <a:rPr lang="en-US" dirty="0" smtClean="0">
                <a:solidFill>
                  <a:srgbClr val="282761"/>
                </a:solidFill>
              </a:rPr>
              <a:t>Developed in the 1940s</a:t>
            </a:r>
          </a:p>
          <a:p>
            <a:pPr marL="342900" indent="-342900">
              <a:lnSpc>
                <a:spcPct val="95000"/>
              </a:lnSpc>
            </a:pPr>
            <a:r>
              <a:rPr lang="en-US" dirty="0" smtClean="0">
                <a:solidFill>
                  <a:srgbClr val="282761"/>
                </a:solidFill>
              </a:rPr>
              <a:t>Ubiquitous in consumer products and industry</a:t>
            </a:r>
          </a:p>
          <a:p>
            <a:pPr marL="342900" indent="-342900">
              <a:lnSpc>
                <a:spcPct val="95000"/>
              </a:lnSpc>
            </a:pPr>
            <a:r>
              <a:rPr lang="en-US" dirty="0" smtClean="0">
                <a:solidFill>
                  <a:srgbClr val="282761"/>
                </a:solidFill>
              </a:rPr>
              <a:t>Common products</a:t>
            </a:r>
          </a:p>
          <a:p>
            <a:pPr marL="800100" lvl="1" indent="-342900">
              <a:lnSpc>
                <a:spcPct val="95000"/>
              </a:lnSpc>
            </a:pPr>
            <a:r>
              <a:rPr lang="en-US" dirty="0" smtClean="0">
                <a:solidFill>
                  <a:srgbClr val="282761"/>
                </a:solidFill>
              </a:rPr>
              <a:t>Non-stick cookware</a:t>
            </a:r>
          </a:p>
          <a:p>
            <a:pPr marL="800100" lvl="1" indent="-342900">
              <a:lnSpc>
                <a:spcPct val="95000"/>
              </a:lnSpc>
            </a:pPr>
            <a:r>
              <a:rPr lang="en-US" dirty="0" smtClean="0">
                <a:solidFill>
                  <a:srgbClr val="282761"/>
                </a:solidFill>
              </a:rPr>
              <a:t>Waterproof apparel</a:t>
            </a:r>
          </a:p>
          <a:p>
            <a:pPr marL="800100" lvl="1" indent="-342900">
              <a:lnSpc>
                <a:spcPct val="95000"/>
              </a:lnSpc>
            </a:pPr>
            <a:r>
              <a:rPr lang="en-US" dirty="0" smtClean="0">
                <a:solidFill>
                  <a:srgbClr val="282761"/>
                </a:solidFill>
              </a:rPr>
              <a:t>Stain-resistant carpet</a:t>
            </a:r>
          </a:p>
          <a:p>
            <a:pPr marL="800100" lvl="1" indent="-342900">
              <a:lnSpc>
                <a:spcPct val="95000"/>
              </a:lnSpc>
            </a:pPr>
            <a:r>
              <a:rPr lang="en-US" dirty="0" smtClean="0">
                <a:solidFill>
                  <a:srgbClr val="282761"/>
                </a:solidFill>
              </a:rPr>
              <a:t>Grease-resistant food packaging</a:t>
            </a:r>
          </a:p>
          <a:p>
            <a:pPr marL="342900" indent="-342900">
              <a:lnSpc>
                <a:spcPct val="95000"/>
              </a:lnSpc>
            </a:pPr>
            <a:r>
              <a:rPr lang="en-US" dirty="0" smtClean="0">
                <a:solidFill>
                  <a:srgbClr val="282761"/>
                </a:solidFill>
              </a:rPr>
              <a:t>PFOA and PFOS most well-known</a:t>
            </a:r>
            <a:endParaRPr lang="en-US" dirty="0">
              <a:solidFill>
                <a:srgbClr val="282761"/>
              </a:solidFill>
            </a:endParaRPr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3163932437"/>
              </p:ext>
            </p:extLst>
          </p:nvPr>
        </p:nvGraphicFramePr>
        <p:xfrm>
          <a:off x="5738289" y="1113574"/>
          <a:ext cx="4976804" cy="50624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Content Placeholder 2"/>
          <p:cNvSpPr txBox="1">
            <a:spLocks/>
          </p:cNvSpPr>
          <p:nvPr/>
        </p:nvSpPr>
        <p:spPr>
          <a:xfrm>
            <a:off x="1555601" y="1156811"/>
            <a:ext cx="8365376" cy="70368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b="1" dirty="0">
                <a:solidFill>
                  <a:srgbClr val="0082C8"/>
                </a:solidFill>
              </a:rPr>
              <a:t>PFAS = </a:t>
            </a:r>
            <a:r>
              <a:rPr lang="en-US" sz="2800" b="1" u="sng" dirty="0">
                <a:solidFill>
                  <a:srgbClr val="0082C8"/>
                </a:solidFill>
              </a:rPr>
              <a:t>P</a:t>
            </a:r>
            <a:r>
              <a:rPr lang="en-US" sz="2800" b="1" dirty="0">
                <a:solidFill>
                  <a:srgbClr val="0082C8"/>
                </a:solidFill>
              </a:rPr>
              <a:t>er- and </a:t>
            </a:r>
            <a:r>
              <a:rPr lang="en-US" sz="2800" b="1" u="sng" dirty="0">
                <a:solidFill>
                  <a:srgbClr val="0082C8"/>
                </a:solidFill>
              </a:rPr>
              <a:t>P</a:t>
            </a:r>
            <a:r>
              <a:rPr lang="en-US" sz="2800" b="1" dirty="0">
                <a:solidFill>
                  <a:srgbClr val="0082C8"/>
                </a:solidFill>
              </a:rPr>
              <a:t>oly</a:t>
            </a:r>
            <a:r>
              <a:rPr lang="en-US" sz="2800" b="1" u="sng" dirty="0">
                <a:solidFill>
                  <a:srgbClr val="0082C8"/>
                </a:solidFill>
              </a:rPr>
              <a:t>f</a:t>
            </a:r>
            <a:r>
              <a:rPr lang="en-US" sz="2800" b="1" dirty="0">
                <a:solidFill>
                  <a:srgbClr val="0082C8"/>
                </a:solidFill>
              </a:rPr>
              <a:t>luorinated </a:t>
            </a:r>
            <a:r>
              <a:rPr lang="en-US" sz="2800" b="1" u="sng" dirty="0">
                <a:solidFill>
                  <a:srgbClr val="0082C8"/>
                </a:solidFill>
              </a:rPr>
              <a:t>A</a:t>
            </a:r>
            <a:r>
              <a:rPr lang="en-US" sz="2800" b="1" dirty="0">
                <a:solidFill>
                  <a:srgbClr val="0082C8"/>
                </a:solidFill>
              </a:rPr>
              <a:t>lkyl </a:t>
            </a:r>
            <a:r>
              <a:rPr lang="en-US" sz="2800" b="1" u="sng" dirty="0">
                <a:solidFill>
                  <a:srgbClr val="0082C8"/>
                </a:solidFill>
              </a:rPr>
              <a:t>S</a:t>
            </a:r>
            <a:r>
              <a:rPr lang="en-US" sz="2800" b="1" dirty="0">
                <a:solidFill>
                  <a:srgbClr val="0082C8"/>
                </a:solidFill>
              </a:rPr>
              <a:t>ubstances</a:t>
            </a:r>
          </a:p>
        </p:txBody>
      </p:sp>
    </p:spTree>
    <p:extLst>
      <p:ext uri="{BB962C8B-B14F-4D97-AF65-F5344CB8AC3E}">
        <p14:creationId xmlns:p14="http://schemas.microsoft.com/office/powerpoint/2010/main" val="119304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1492250" y="365125"/>
            <a:ext cx="9766300" cy="455403"/>
          </a:xfrm>
        </p:spPr>
        <p:txBody>
          <a:bodyPr/>
          <a:lstStyle/>
          <a:p>
            <a:r>
              <a:rPr lang="en-US" dirty="0" smtClean="0">
                <a:solidFill>
                  <a:srgbClr val="282761"/>
                </a:solidFill>
              </a:rPr>
              <a:t>How PFAS move in the Environment</a:t>
            </a:r>
            <a:endParaRPr lang="en-US" dirty="0">
              <a:solidFill>
                <a:srgbClr val="282761"/>
              </a:solidFill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1492250" y="1537807"/>
            <a:ext cx="9059445" cy="3285386"/>
            <a:chOff x="1492250" y="1155031"/>
            <a:chExt cx="9059445" cy="328538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/>
            <a:srcRect b="5523"/>
            <a:stretch/>
          </p:blipFill>
          <p:spPr>
            <a:xfrm>
              <a:off x="1492250" y="1155031"/>
              <a:ext cx="9059445" cy="3285386"/>
            </a:xfrm>
            <a:prstGeom prst="rect">
              <a:avLst/>
            </a:prstGeom>
          </p:spPr>
        </p:pic>
        <p:sp>
          <p:nvSpPr>
            <p:cNvPr id="6" name="Oval 5"/>
            <p:cNvSpPr/>
            <p:nvPr/>
          </p:nvSpPr>
          <p:spPr>
            <a:xfrm>
              <a:off x="5074921" y="3392763"/>
              <a:ext cx="378229" cy="193399"/>
            </a:xfrm>
            <a:prstGeom prst="ellipse">
              <a:avLst/>
            </a:prstGeom>
            <a:gradFill>
              <a:gsLst>
                <a:gs pos="17000">
                  <a:srgbClr val="DEA85B"/>
                </a:gs>
                <a:gs pos="100000">
                  <a:srgbClr val="C88D43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5361261" y="4098693"/>
              <a:ext cx="378229" cy="205378"/>
            </a:xfrm>
            <a:prstGeom prst="ellipse">
              <a:avLst/>
            </a:prstGeom>
            <a:gradFill>
              <a:gsLst>
                <a:gs pos="17000">
                  <a:srgbClr val="7AABD2"/>
                </a:gs>
                <a:gs pos="100000">
                  <a:srgbClr val="97C6E8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4172755" y="3235173"/>
              <a:ext cx="350305" cy="144243"/>
            </a:xfrm>
            <a:prstGeom prst="rect">
              <a:avLst/>
            </a:prstGeom>
            <a:solidFill>
              <a:srgbClr val="8BD4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1720617" y="2938959"/>
              <a:ext cx="494549" cy="121061"/>
            </a:xfrm>
            <a:prstGeom prst="roundRect">
              <a:avLst/>
            </a:prstGeom>
            <a:gradFill>
              <a:gsLst>
                <a:gs pos="17000">
                  <a:srgbClr val="FFD986"/>
                </a:gs>
                <a:gs pos="100000">
                  <a:srgbClr val="FFD16C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7027069" y="3167063"/>
              <a:ext cx="216694" cy="154781"/>
            </a:xfrm>
            <a:prstGeom prst="rect">
              <a:avLst/>
            </a:prstGeom>
            <a:gradFill>
              <a:gsLst>
                <a:gs pos="17000">
                  <a:srgbClr val="FECB51"/>
                </a:gs>
                <a:gs pos="100000">
                  <a:srgbClr val="EAB45E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" name="Straight Connector 19"/>
            <p:cNvCxnSpPr/>
            <p:nvPr/>
          </p:nvCxnSpPr>
          <p:spPr>
            <a:xfrm>
              <a:off x="7138988" y="2938958"/>
              <a:ext cx="0" cy="64008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Oval 20"/>
            <p:cNvSpPr/>
            <p:nvPr/>
          </p:nvSpPr>
          <p:spPr>
            <a:xfrm>
              <a:off x="8446294" y="3396075"/>
              <a:ext cx="190500" cy="145257"/>
            </a:xfrm>
            <a:prstGeom prst="ellipse">
              <a:avLst/>
            </a:prstGeom>
            <a:gradFill>
              <a:gsLst>
                <a:gs pos="17000">
                  <a:srgbClr val="EEF6FC"/>
                </a:gs>
                <a:gs pos="100000">
                  <a:srgbClr val="F5F9FD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9455944" y="3466322"/>
              <a:ext cx="357187" cy="141272"/>
            </a:xfrm>
            <a:prstGeom prst="rect">
              <a:avLst/>
            </a:prstGeom>
            <a:gradFill>
              <a:gsLst>
                <a:gs pos="17000">
                  <a:srgbClr val="F1F7FD"/>
                </a:gs>
                <a:gs pos="100000">
                  <a:srgbClr val="F8FCFE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9341644" y="4036221"/>
              <a:ext cx="342900" cy="153870"/>
            </a:xfrm>
            <a:prstGeom prst="roundRect">
              <a:avLst>
                <a:gd name="adj" fmla="val 39880"/>
              </a:avLst>
            </a:prstGeom>
            <a:gradFill>
              <a:gsLst>
                <a:gs pos="17000">
                  <a:srgbClr val="8BD4E2"/>
                </a:gs>
                <a:gs pos="100000">
                  <a:srgbClr val="8BD4E2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8546306" y="1226344"/>
              <a:ext cx="381000" cy="152400"/>
            </a:xfrm>
            <a:prstGeom prst="rect">
              <a:avLst/>
            </a:prstGeom>
            <a:gradFill>
              <a:gsLst>
                <a:gs pos="17000">
                  <a:srgbClr val="96C9ED"/>
                </a:gs>
                <a:gs pos="100000">
                  <a:srgbClr val="9CCCEE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6846094" y="1828801"/>
              <a:ext cx="178594" cy="159544"/>
            </a:xfrm>
            <a:prstGeom prst="rect">
              <a:avLst/>
            </a:prstGeom>
            <a:gradFill>
              <a:gsLst>
                <a:gs pos="17000">
                  <a:srgbClr val="AED5F1"/>
                </a:gs>
                <a:gs pos="100000">
                  <a:srgbClr val="B4D7F2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5031582" y="2207419"/>
              <a:ext cx="188119" cy="147638"/>
            </a:xfrm>
            <a:prstGeom prst="ellipse">
              <a:avLst/>
            </a:prstGeom>
            <a:gradFill>
              <a:gsLst>
                <a:gs pos="17000">
                  <a:srgbClr val="BDDCF4"/>
                </a:gs>
                <a:gs pos="100000">
                  <a:srgbClr val="C3DFF5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0231321" y="1720645"/>
              <a:ext cx="196645" cy="162232"/>
            </a:xfrm>
            <a:prstGeom prst="rect">
              <a:avLst/>
            </a:prstGeom>
            <a:gradFill>
              <a:gsLst>
                <a:gs pos="17000">
                  <a:srgbClr val="AAD3F0"/>
                </a:gs>
                <a:gs pos="100000">
                  <a:srgbClr val="B0D6F2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2615381" y="3372042"/>
              <a:ext cx="189271" cy="161916"/>
            </a:xfrm>
            <a:prstGeom prst="rect">
              <a:avLst/>
            </a:prstGeom>
            <a:gradFill>
              <a:gsLst>
                <a:gs pos="17000">
                  <a:srgbClr val="E2AC5C"/>
                </a:gs>
                <a:gs pos="100000">
                  <a:srgbClr val="CD934A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0" name="Straight Connector 29"/>
            <p:cNvCxnSpPr/>
            <p:nvPr/>
          </p:nvCxnSpPr>
          <p:spPr>
            <a:xfrm>
              <a:off x="2713703" y="3359752"/>
              <a:ext cx="0" cy="235552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Oval 30"/>
            <p:cNvSpPr/>
            <p:nvPr/>
          </p:nvSpPr>
          <p:spPr>
            <a:xfrm>
              <a:off x="4254500" y="3411795"/>
              <a:ext cx="181897" cy="127080"/>
            </a:xfrm>
            <a:prstGeom prst="ellipse">
              <a:avLst/>
            </a:prstGeom>
            <a:gradFill>
              <a:gsLst>
                <a:gs pos="17000">
                  <a:srgbClr val="DAA358"/>
                </a:gs>
                <a:gs pos="100000">
                  <a:srgbClr val="CD934A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4343400" y="3411795"/>
              <a:ext cx="0" cy="18288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Rounded Rectangle 32"/>
            <p:cNvSpPr/>
            <p:nvPr/>
          </p:nvSpPr>
          <p:spPr>
            <a:xfrm>
              <a:off x="3814916" y="1959077"/>
              <a:ext cx="357839" cy="145026"/>
            </a:xfrm>
            <a:prstGeom prst="roundRect">
              <a:avLst>
                <a:gd name="adj" fmla="val 50000"/>
              </a:avLst>
            </a:prstGeom>
            <a:gradFill>
              <a:gsLst>
                <a:gs pos="17000">
                  <a:srgbClr val="B3D7F2"/>
                </a:gs>
                <a:gs pos="100000">
                  <a:srgbClr val="B9DAF3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ounded Rectangle 33"/>
            <p:cNvSpPr/>
            <p:nvPr/>
          </p:nvSpPr>
          <p:spPr>
            <a:xfrm>
              <a:off x="3846871" y="2384323"/>
              <a:ext cx="358877" cy="83574"/>
            </a:xfrm>
            <a:prstGeom prst="roundRect">
              <a:avLst/>
            </a:prstGeom>
            <a:gradFill>
              <a:gsLst>
                <a:gs pos="17000">
                  <a:srgbClr val="C5E0F5"/>
                </a:gs>
                <a:gs pos="100000">
                  <a:srgbClr val="C9E3F8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ounded Rectangle 34"/>
            <p:cNvSpPr/>
            <p:nvPr/>
          </p:nvSpPr>
          <p:spPr>
            <a:xfrm>
              <a:off x="3830675" y="2467897"/>
              <a:ext cx="358877" cy="27432"/>
            </a:xfrm>
            <a:prstGeom prst="roundRect">
              <a:avLst/>
            </a:prstGeom>
            <a:gradFill>
              <a:gsLst>
                <a:gs pos="17000">
                  <a:srgbClr val="4D9980"/>
                </a:gs>
                <a:gs pos="100000">
                  <a:srgbClr val="48977C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ounded Rectangle 35"/>
            <p:cNvSpPr/>
            <p:nvPr/>
          </p:nvSpPr>
          <p:spPr>
            <a:xfrm>
              <a:off x="3814917" y="2495328"/>
              <a:ext cx="400664" cy="45719"/>
            </a:xfrm>
            <a:prstGeom prst="roundRect">
              <a:avLst/>
            </a:prstGeom>
            <a:gradFill>
              <a:gsLst>
                <a:gs pos="17000">
                  <a:srgbClr val="62B361"/>
                </a:gs>
                <a:gs pos="100000">
                  <a:srgbClr val="63B460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2283915" y="4842011"/>
            <a:ext cx="7476113" cy="828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2800" b="1" dirty="0" smtClean="0">
                <a:solidFill>
                  <a:srgbClr val="282761"/>
                </a:solidFill>
              </a:rPr>
              <a:t>PFAS released by point sources can spread throughout the environment</a:t>
            </a:r>
            <a:endParaRPr lang="en-US" sz="2800" b="1" dirty="0">
              <a:solidFill>
                <a:srgbClr val="282761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454442" y="5871411"/>
            <a:ext cx="15640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Adapted from ITRC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998675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DEPARTMENT </a:t>
            </a:r>
            <a:r>
              <a:rPr lang="en-US" dirty="0" smtClean="0">
                <a:latin typeface="Lucida Calligraphy" panose="03010101010101010101" pitchFamily="66" charset="0"/>
              </a:rPr>
              <a:t>of </a:t>
            </a:r>
            <a:r>
              <a:rPr lang="en-US" dirty="0" smtClean="0"/>
              <a:t> PUBLIC HEALTH</a:t>
            </a:r>
          </a:p>
          <a:p>
            <a:r>
              <a:rPr lang="en-US" dirty="0" smtClean="0"/>
              <a:t>DEPARTMENT </a:t>
            </a:r>
            <a:r>
              <a:rPr lang="en-US" dirty="0" smtClean="0">
                <a:latin typeface="Lucida Calligraphy" panose="03010101010101010101" pitchFamily="66" charset="0"/>
              </a:rPr>
              <a:t>of </a:t>
            </a:r>
            <a:r>
              <a:rPr lang="en-US" dirty="0" smtClean="0"/>
              <a:t>ENERGY AND ENVIRONMENTAL PROTECTION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16F42-3B8C-47A1-B86D-0FFEB9E864B9}" type="slidenum">
              <a:rPr lang="en-US" smtClean="0"/>
              <a:t>8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492250" y="365125"/>
            <a:ext cx="9766300" cy="455403"/>
          </a:xfrm>
        </p:spPr>
        <p:txBody>
          <a:bodyPr/>
          <a:lstStyle/>
          <a:p>
            <a:r>
              <a:rPr lang="en-US" dirty="0" smtClean="0"/>
              <a:t>Health </a:t>
            </a:r>
            <a:r>
              <a:rPr lang="en-US" dirty="0" smtClean="0">
                <a:solidFill>
                  <a:srgbClr val="282761"/>
                </a:solidFill>
              </a:rPr>
              <a:t>Problems Posed </a:t>
            </a:r>
            <a:r>
              <a:rPr lang="en-US" dirty="0">
                <a:solidFill>
                  <a:srgbClr val="282761"/>
                </a:solidFill>
              </a:rPr>
              <a:t>by PFAS</a:t>
            </a:r>
          </a:p>
        </p:txBody>
      </p:sp>
      <p:graphicFrame>
        <p:nvGraphicFramePr>
          <p:cNvPr id="7" name="Diagram 6"/>
          <p:cNvGraphicFramePr/>
          <p:nvPr>
            <p:extLst/>
          </p:nvPr>
        </p:nvGraphicFramePr>
        <p:xfrm>
          <a:off x="1676829" y="1395045"/>
          <a:ext cx="8795543" cy="38451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56723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492250" y="365125"/>
            <a:ext cx="9056437" cy="455403"/>
          </a:xfrm>
        </p:spPr>
        <p:txBody>
          <a:bodyPr/>
          <a:lstStyle/>
          <a:p>
            <a:r>
              <a:rPr lang="en-US" dirty="0" smtClean="0"/>
              <a:t>What We Know </a:t>
            </a:r>
            <a:r>
              <a:rPr lang="en-US" dirty="0"/>
              <a:t>A</a:t>
            </a:r>
            <a:r>
              <a:rPr lang="en-US" dirty="0" smtClean="0"/>
              <a:t>bout PFAS in CT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DEPARTMENT </a:t>
            </a:r>
            <a:r>
              <a:rPr lang="en-US" dirty="0" smtClean="0">
                <a:latin typeface="Lucida Calligraphy" panose="03010101010101010101" pitchFamily="66" charset="0"/>
              </a:rPr>
              <a:t>of </a:t>
            </a:r>
            <a:r>
              <a:rPr lang="en-US" dirty="0" smtClean="0"/>
              <a:t> PUBLIC HEALTH</a:t>
            </a:r>
          </a:p>
          <a:p>
            <a:r>
              <a:rPr lang="en-US" dirty="0" smtClean="0"/>
              <a:t>DEPARTMENT </a:t>
            </a:r>
            <a:r>
              <a:rPr lang="en-US" dirty="0" smtClean="0">
                <a:latin typeface="Lucida Calligraphy" panose="03010101010101010101" pitchFamily="66" charset="0"/>
              </a:rPr>
              <a:t>of </a:t>
            </a:r>
            <a:r>
              <a:rPr lang="en-US" dirty="0" smtClean="0"/>
              <a:t>ENERGY AND ENVIRONMENTAL PROTECTION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16F42-3B8C-47A1-B86D-0FFEB9E864B9}" type="slidenum">
              <a:rPr lang="en-US" smtClean="0"/>
              <a:t>9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592146" y="3884383"/>
            <a:ext cx="8941931" cy="100209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427021" y="3722608"/>
            <a:ext cx="327863" cy="327863"/>
          </a:xfrm>
          <a:prstGeom prst="ellipse">
            <a:avLst/>
          </a:prstGeom>
          <a:solidFill>
            <a:srgbClr val="0082C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3587802" y="3768717"/>
            <a:ext cx="327863" cy="327863"/>
          </a:xfrm>
          <a:prstGeom prst="ellipse">
            <a:avLst/>
          </a:prstGeom>
          <a:solidFill>
            <a:srgbClr val="7EC23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5206132" y="3752376"/>
            <a:ext cx="327863" cy="327863"/>
          </a:xfrm>
          <a:prstGeom prst="ellipse">
            <a:avLst/>
          </a:prstGeom>
          <a:solidFill>
            <a:srgbClr val="0082C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7571777" y="3768717"/>
            <a:ext cx="327863" cy="327863"/>
          </a:xfrm>
          <a:prstGeom prst="ellipse">
            <a:avLst/>
          </a:prstGeom>
          <a:solidFill>
            <a:srgbClr val="7EC23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9715500" y="3768717"/>
            <a:ext cx="327863" cy="327863"/>
          </a:xfrm>
          <a:prstGeom prst="ellipse">
            <a:avLst/>
          </a:prstGeom>
          <a:solidFill>
            <a:srgbClr val="0082C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1686480" y="2007330"/>
            <a:ext cx="2252158" cy="1601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1900" dirty="0" smtClean="0">
                <a:solidFill>
                  <a:srgbClr val="282761"/>
                </a:solidFill>
              </a:rPr>
              <a:t>-  EPA-mandated</a:t>
            </a:r>
          </a:p>
          <a:p>
            <a:pPr>
              <a:lnSpc>
                <a:spcPct val="90000"/>
              </a:lnSpc>
            </a:pPr>
            <a:r>
              <a:rPr lang="en-US" sz="1900" dirty="0" smtClean="0">
                <a:solidFill>
                  <a:srgbClr val="282761"/>
                </a:solidFill>
              </a:rPr>
              <a:t> </a:t>
            </a:r>
            <a:r>
              <a:rPr lang="en-US" sz="1900" dirty="0">
                <a:solidFill>
                  <a:srgbClr val="282761"/>
                </a:solidFill>
              </a:rPr>
              <a:t>testing of </a:t>
            </a:r>
            <a:r>
              <a:rPr lang="en-US" sz="1900" dirty="0" smtClean="0">
                <a:solidFill>
                  <a:srgbClr val="282761"/>
                </a:solidFill>
              </a:rPr>
              <a:t>large public </a:t>
            </a:r>
            <a:r>
              <a:rPr lang="en-US" sz="1900" dirty="0">
                <a:solidFill>
                  <a:srgbClr val="282761"/>
                </a:solidFill>
              </a:rPr>
              <a:t>drinking water </a:t>
            </a:r>
            <a:r>
              <a:rPr lang="en-US" sz="1900" dirty="0" smtClean="0">
                <a:solidFill>
                  <a:srgbClr val="282761"/>
                </a:solidFill>
              </a:rPr>
              <a:t>systems</a:t>
            </a:r>
          </a:p>
          <a:p>
            <a:pPr marL="285750" indent="-285750">
              <a:lnSpc>
                <a:spcPct val="90000"/>
              </a:lnSpc>
              <a:buFont typeface="Calibri" panose="020F0502020204030204" pitchFamily="34" charset="0"/>
              <a:buChar char="-"/>
            </a:pPr>
            <a:endParaRPr lang="en-US" sz="500" dirty="0" smtClean="0">
              <a:solidFill>
                <a:srgbClr val="282761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400" b="1" dirty="0" smtClean="0">
                <a:solidFill>
                  <a:srgbClr val="0082C8"/>
                </a:solidFill>
              </a:rPr>
              <a:t> 2013-2015</a:t>
            </a:r>
            <a:endParaRPr lang="en-US" sz="2400" b="1" dirty="0">
              <a:solidFill>
                <a:srgbClr val="0082C8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416305" y="2253403"/>
            <a:ext cx="1837944" cy="128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1900" dirty="0" smtClean="0">
                <a:solidFill>
                  <a:srgbClr val="282761"/>
                </a:solidFill>
              </a:rPr>
              <a:t>- Contamination in Westchester County, NY</a:t>
            </a:r>
          </a:p>
          <a:p>
            <a:pPr>
              <a:lnSpc>
                <a:spcPct val="90000"/>
              </a:lnSpc>
            </a:pPr>
            <a:endParaRPr lang="en-US" sz="500" dirty="0">
              <a:solidFill>
                <a:srgbClr val="282761"/>
              </a:solidFill>
            </a:endParaRPr>
          </a:p>
          <a:p>
            <a:pPr algn="ctr">
              <a:lnSpc>
                <a:spcPct val="90000"/>
              </a:lnSpc>
            </a:pPr>
            <a:r>
              <a:rPr lang="en-US" sz="2400" b="1" dirty="0" smtClean="0">
                <a:solidFill>
                  <a:srgbClr val="0082C8"/>
                </a:solidFill>
              </a:rPr>
              <a:t>2017</a:t>
            </a:r>
            <a:endParaRPr lang="en-US" sz="2400" b="1" dirty="0">
              <a:solidFill>
                <a:srgbClr val="0082C8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6605160" y="964845"/>
            <a:ext cx="534949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1900" dirty="0" smtClean="0">
                <a:solidFill>
                  <a:srgbClr val="282761"/>
                </a:solidFill>
              </a:rPr>
              <a:t>- DPH requires testing at proposed public wells and</a:t>
            </a:r>
          </a:p>
          <a:p>
            <a:pPr>
              <a:lnSpc>
                <a:spcPct val="90000"/>
              </a:lnSpc>
            </a:pPr>
            <a:r>
              <a:rPr lang="en-US" sz="1900" dirty="0" smtClean="0">
                <a:solidFill>
                  <a:srgbClr val="282761"/>
                </a:solidFill>
              </a:rPr>
              <a:t> bottled water sources</a:t>
            </a:r>
          </a:p>
          <a:p>
            <a:pPr>
              <a:lnSpc>
                <a:spcPct val="90000"/>
              </a:lnSpc>
            </a:pPr>
            <a:r>
              <a:rPr lang="en-US" sz="1900" dirty="0" smtClean="0">
                <a:solidFill>
                  <a:srgbClr val="282761"/>
                </a:solidFill>
              </a:rPr>
              <a:t>- </a:t>
            </a:r>
            <a:r>
              <a:rPr lang="en-US" sz="1900" b="1" dirty="0" smtClean="0">
                <a:solidFill>
                  <a:srgbClr val="282761"/>
                </a:solidFill>
              </a:rPr>
              <a:t>Norwalk First Taxing District notifies DPH of PFAS</a:t>
            </a:r>
          </a:p>
          <a:p>
            <a:pPr>
              <a:lnSpc>
                <a:spcPct val="90000"/>
              </a:lnSpc>
            </a:pPr>
            <a:r>
              <a:rPr lang="en-US" sz="1900" b="1" dirty="0" smtClean="0">
                <a:solidFill>
                  <a:srgbClr val="282761"/>
                </a:solidFill>
              </a:rPr>
              <a:t>   detections</a:t>
            </a:r>
            <a:endParaRPr lang="en-US" sz="1900" b="1" dirty="0">
              <a:solidFill>
                <a:srgbClr val="282761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1900" dirty="0" smtClean="0">
                <a:solidFill>
                  <a:srgbClr val="282761"/>
                </a:solidFill>
              </a:rPr>
              <a:t>- DEEP samples near MIRA landfills</a:t>
            </a:r>
          </a:p>
          <a:p>
            <a:pPr>
              <a:lnSpc>
                <a:spcPct val="90000"/>
              </a:lnSpc>
            </a:pPr>
            <a:r>
              <a:rPr lang="en-US" sz="1900" dirty="0" smtClean="0">
                <a:solidFill>
                  <a:srgbClr val="282761"/>
                </a:solidFill>
              </a:rPr>
              <a:t>- AFFF release at Bradley Airport hangar</a:t>
            </a:r>
          </a:p>
          <a:p>
            <a:pPr>
              <a:lnSpc>
                <a:spcPct val="90000"/>
              </a:lnSpc>
            </a:pPr>
            <a:r>
              <a:rPr lang="en-US" sz="1900" dirty="0" smtClean="0">
                <a:solidFill>
                  <a:srgbClr val="282761"/>
                </a:solidFill>
              </a:rPr>
              <a:t>- DESPP and DEEP issue AFFF Use Bulletin</a:t>
            </a:r>
          </a:p>
          <a:p>
            <a:pPr>
              <a:lnSpc>
                <a:spcPct val="90000"/>
              </a:lnSpc>
            </a:pPr>
            <a:r>
              <a:rPr lang="en-US" sz="1900" dirty="0" smtClean="0">
                <a:solidFill>
                  <a:srgbClr val="282761"/>
                </a:solidFill>
              </a:rPr>
              <a:t>- AFFF deployed during tragic plane crash</a:t>
            </a:r>
          </a:p>
          <a:p>
            <a:pPr>
              <a:lnSpc>
                <a:spcPct val="90000"/>
              </a:lnSpc>
            </a:pPr>
            <a:r>
              <a:rPr lang="en-US" sz="1900" dirty="0" smtClean="0">
                <a:solidFill>
                  <a:srgbClr val="282761"/>
                </a:solidFill>
              </a:rPr>
              <a:t>- CT Interagency PFAS Action Plan</a:t>
            </a:r>
          </a:p>
          <a:p>
            <a:pPr marL="285750" indent="-285750">
              <a:lnSpc>
                <a:spcPct val="90000"/>
              </a:lnSpc>
              <a:buFont typeface="Calibri" panose="020F0502020204030204" pitchFamily="34" charset="0"/>
              <a:buChar char="-"/>
            </a:pPr>
            <a:endParaRPr lang="en-US" sz="500" dirty="0" smtClean="0">
              <a:solidFill>
                <a:srgbClr val="282761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400" b="1" dirty="0" smtClean="0">
                <a:solidFill>
                  <a:srgbClr val="0082C8"/>
                </a:solidFill>
              </a:rPr>
              <a:t>                                           2019</a:t>
            </a:r>
            <a:endParaRPr lang="en-US" sz="2400" b="1" dirty="0">
              <a:solidFill>
                <a:srgbClr val="0082C8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2514365" y="4257436"/>
            <a:ext cx="2474736" cy="1878976"/>
            <a:chOff x="2215598" y="3834230"/>
            <a:chExt cx="2474736" cy="1878976"/>
          </a:xfrm>
        </p:grpSpPr>
        <p:sp>
          <p:nvSpPr>
            <p:cNvPr id="27" name="Rectangle 26"/>
            <p:cNvSpPr/>
            <p:nvPr/>
          </p:nvSpPr>
          <p:spPr>
            <a:xfrm>
              <a:off x="2346292" y="3834230"/>
              <a:ext cx="2344042" cy="18789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2400" b="1" dirty="0" smtClean="0">
                  <a:solidFill>
                    <a:srgbClr val="92D050"/>
                  </a:solidFill>
                </a:rPr>
                <a:t>  </a:t>
              </a:r>
              <a:r>
                <a:rPr lang="en-US" sz="2400" b="1" dirty="0" smtClean="0">
                  <a:solidFill>
                    <a:srgbClr val="7EC234"/>
                  </a:solidFill>
                </a:rPr>
                <a:t>2016</a:t>
              </a:r>
            </a:p>
            <a:p>
              <a:pPr algn="ctr">
                <a:lnSpc>
                  <a:spcPct val="90000"/>
                </a:lnSpc>
              </a:pPr>
              <a:endParaRPr lang="en-US" sz="500" b="1" dirty="0" smtClean="0">
                <a:solidFill>
                  <a:srgbClr val="87CB61"/>
                </a:solidFill>
              </a:endParaRPr>
            </a:p>
            <a:p>
              <a:pPr>
                <a:lnSpc>
                  <a:spcPct val="90000"/>
                </a:lnSpc>
              </a:pPr>
              <a:r>
                <a:rPr lang="en-US" sz="1900" dirty="0" smtClean="0">
                  <a:solidFill>
                    <a:srgbClr val="282761"/>
                  </a:solidFill>
                </a:rPr>
                <a:t>EPA </a:t>
              </a:r>
              <a:r>
                <a:rPr lang="en-US" sz="1900" dirty="0">
                  <a:solidFill>
                    <a:srgbClr val="282761"/>
                  </a:solidFill>
                </a:rPr>
                <a:t>Health Advisory and CT </a:t>
              </a:r>
              <a:r>
                <a:rPr lang="en-US" sz="1900" dirty="0" smtClean="0">
                  <a:solidFill>
                    <a:srgbClr val="282761"/>
                  </a:solidFill>
                </a:rPr>
                <a:t>DPH Drinking </a:t>
              </a:r>
              <a:r>
                <a:rPr lang="en-US" sz="1900" dirty="0">
                  <a:solidFill>
                    <a:srgbClr val="282761"/>
                  </a:solidFill>
                </a:rPr>
                <a:t>Water Action </a:t>
              </a:r>
              <a:r>
                <a:rPr lang="en-US" sz="1900" dirty="0" smtClean="0">
                  <a:solidFill>
                    <a:srgbClr val="282761"/>
                  </a:solidFill>
                </a:rPr>
                <a:t>Level</a:t>
              </a:r>
            </a:p>
            <a:p>
              <a:pPr>
                <a:lnSpc>
                  <a:spcPct val="90000"/>
                </a:lnSpc>
              </a:pPr>
              <a:r>
                <a:rPr lang="en-US" sz="1900" dirty="0" smtClean="0">
                  <a:solidFill>
                    <a:srgbClr val="282761"/>
                  </a:solidFill>
                </a:rPr>
                <a:t>EPA testing at two Superfund sites</a:t>
              </a:r>
              <a:endParaRPr lang="en-US" sz="1900" dirty="0">
                <a:solidFill>
                  <a:srgbClr val="282761"/>
                </a:solidFill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2215598" y="4240102"/>
              <a:ext cx="521877" cy="11449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900" dirty="0" smtClean="0">
                  <a:solidFill>
                    <a:srgbClr val="282761"/>
                  </a:solidFill>
                </a:rPr>
                <a:t>- </a:t>
              </a:r>
            </a:p>
            <a:p>
              <a:pPr>
                <a:lnSpc>
                  <a:spcPct val="90000"/>
                </a:lnSpc>
              </a:pPr>
              <a:endParaRPr lang="en-US" sz="1900" dirty="0" smtClean="0">
                <a:solidFill>
                  <a:srgbClr val="282761"/>
                </a:solidFill>
              </a:endParaRPr>
            </a:p>
            <a:p>
              <a:pPr>
                <a:lnSpc>
                  <a:spcPct val="90000"/>
                </a:lnSpc>
              </a:pPr>
              <a:endParaRPr lang="en-US" sz="1900" dirty="0">
                <a:solidFill>
                  <a:srgbClr val="282761"/>
                </a:solidFill>
              </a:endParaRPr>
            </a:p>
            <a:p>
              <a:pPr>
                <a:lnSpc>
                  <a:spcPct val="90000"/>
                </a:lnSpc>
              </a:pPr>
              <a:r>
                <a:rPr lang="en-US" sz="1900" dirty="0" smtClean="0">
                  <a:solidFill>
                    <a:srgbClr val="282761"/>
                  </a:solidFill>
                </a:rPr>
                <a:t>- </a:t>
              </a:r>
              <a:endParaRPr lang="en-US" sz="1900" dirty="0">
                <a:solidFill>
                  <a:srgbClr val="282761"/>
                </a:solidFill>
              </a:endParaRPr>
            </a:p>
          </p:txBody>
        </p:sp>
      </p:grpSp>
      <p:sp>
        <p:nvSpPr>
          <p:cNvPr id="29" name="Rectangle 28"/>
          <p:cNvSpPr/>
          <p:nvPr/>
        </p:nvSpPr>
        <p:spPr>
          <a:xfrm>
            <a:off x="5788196" y="4159236"/>
            <a:ext cx="5160357" cy="2072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b="1" dirty="0" smtClean="0">
                <a:solidFill>
                  <a:srgbClr val="92D050"/>
                </a:solidFill>
              </a:rPr>
              <a:t>                      </a:t>
            </a:r>
            <a:r>
              <a:rPr lang="en-US" sz="2400" b="1" dirty="0" smtClean="0">
                <a:solidFill>
                  <a:srgbClr val="7EC234"/>
                </a:solidFill>
              </a:rPr>
              <a:t>2018</a:t>
            </a:r>
          </a:p>
          <a:p>
            <a:pPr algn="ctr">
              <a:lnSpc>
                <a:spcPct val="90000"/>
              </a:lnSpc>
            </a:pPr>
            <a:endParaRPr lang="en-US" sz="500" b="1" dirty="0" smtClean="0">
              <a:solidFill>
                <a:srgbClr val="87CB61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1900" dirty="0" smtClean="0">
                <a:solidFill>
                  <a:srgbClr val="282761"/>
                </a:solidFill>
              </a:rPr>
              <a:t>- Testing &amp; public outreach in Greenwich</a:t>
            </a:r>
          </a:p>
          <a:p>
            <a:pPr>
              <a:lnSpc>
                <a:spcPct val="90000"/>
              </a:lnSpc>
            </a:pPr>
            <a:r>
              <a:rPr lang="en-US" sz="1900" dirty="0" smtClean="0">
                <a:solidFill>
                  <a:srgbClr val="282761"/>
                </a:solidFill>
              </a:rPr>
              <a:t>- Windham fire training area tested</a:t>
            </a:r>
          </a:p>
          <a:p>
            <a:pPr>
              <a:lnSpc>
                <a:spcPct val="90000"/>
              </a:lnSpc>
            </a:pPr>
            <a:r>
              <a:rPr lang="en-US" sz="1900" dirty="0" smtClean="0">
                <a:solidFill>
                  <a:srgbClr val="282761"/>
                </a:solidFill>
              </a:rPr>
              <a:t>- DPH requires land use risk assessments by 80         PWS</a:t>
            </a:r>
          </a:p>
          <a:p>
            <a:pPr>
              <a:lnSpc>
                <a:spcPct val="90000"/>
              </a:lnSpc>
            </a:pPr>
            <a:r>
              <a:rPr lang="en-US" sz="1900" dirty="0" smtClean="0">
                <a:solidFill>
                  <a:srgbClr val="282761"/>
                </a:solidFill>
              </a:rPr>
              <a:t>- DESPP and DEEP form committee to select alternative to AFFF</a:t>
            </a:r>
            <a:endParaRPr lang="en-US" sz="1900" dirty="0">
              <a:solidFill>
                <a:srgbClr val="28276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1943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2FFA1"/>
      </a:accent1>
      <a:accent2>
        <a:srgbClr val="00B8FF"/>
      </a:accent2>
      <a:accent3>
        <a:srgbClr val="AEABAB"/>
      </a:accent3>
      <a:accent4>
        <a:srgbClr val="2EC0C5"/>
      </a:accent4>
      <a:accent5>
        <a:srgbClr val="FF5121"/>
      </a:accent5>
      <a:accent6>
        <a:srgbClr val="7F7F7F"/>
      </a:accent6>
      <a:hlink>
        <a:srgbClr val="0563C1"/>
      </a:hlink>
      <a:folHlink>
        <a:srgbClr val="48A1FA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79689F5E-AF90-4CDA-898F-3FAA5B6FD1D7}" vid="{B2ED84E0-2DD9-44C5-94C8-4F86470092A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7706</TotalTime>
  <Words>1359</Words>
  <Application>Microsoft Office PowerPoint</Application>
  <PresentationFormat>Widescreen</PresentationFormat>
  <Paragraphs>238</Paragraphs>
  <Slides>20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Arial Rounded MT Bold</vt:lpstr>
      <vt:lpstr>Calibri</vt:lpstr>
      <vt:lpstr>Lucida Calligraphy</vt:lpstr>
      <vt:lpstr>Office Theme</vt:lpstr>
      <vt:lpstr>PowerPoint Presentation</vt:lpstr>
      <vt:lpstr>Agenda</vt:lpstr>
      <vt:lpstr>PowerPoint Presentation</vt:lpstr>
      <vt:lpstr>PowerPoint Presentation</vt:lpstr>
      <vt:lpstr>PowerPoint Presentation</vt:lpstr>
      <vt:lpstr>PFAS Overview: What are PFAS?</vt:lpstr>
      <vt:lpstr>How PFAS move in the Environment</vt:lpstr>
      <vt:lpstr>Health Problems Posed by PFAS</vt:lpstr>
      <vt:lpstr>What We Know About PFAS in CT</vt:lpstr>
      <vt:lpstr>PowerPoint Presentation</vt:lpstr>
      <vt:lpstr>PFAS Action Plan   </vt:lpstr>
      <vt:lpstr>Human Health Committee</vt:lpstr>
      <vt:lpstr>Action Plan: Strategic Focus 1 Human Health</vt:lpstr>
      <vt:lpstr>Pollution Prevention Committee</vt:lpstr>
      <vt:lpstr>Action Plan: Strategic Focus 2</vt:lpstr>
      <vt:lpstr>Remediation Committee</vt:lpstr>
      <vt:lpstr>Action Plan: Strategic Focus 3</vt:lpstr>
      <vt:lpstr>Action Plan: Strategic Focus 4</vt:lpstr>
      <vt:lpstr>PowerPoint Presentation</vt:lpstr>
      <vt:lpstr>For more PFAS Information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Aubin, Daniel</dc:creator>
  <cp:lastModifiedBy>Bisacky, Patricia</cp:lastModifiedBy>
  <cp:revision>746</cp:revision>
  <cp:lastPrinted>2019-05-02T12:35:33Z</cp:lastPrinted>
  <dcterms:created xsi:type="dcterms:W3CDTF">2018-04-24T12:40:36Z</dcterms:created>
  <dcterms:modified xsi:type="dcterms:W3CDTF">2020-01-08T18:27:00Z</dcterms:modified>
</cp:coreProperties>
</file>