
<file path=[Content_Types].xml><?xml version="1.0" encoding="utf-8"?>
<Types xmlns="http://schemas.openxmlformats.org/package/2006/content-types">
  <Default Extension="bin" ContentType="application/vnd.openxmlformats-officedocument.oleObject"/>
  <Default Extension="emf" ContentType="image/x-emf"/>
  <Default Extension="jfif" ContentType="image/jpeg"/>
  <Default Extension="jpeg" ContentType="image/jpeg"/>
  <Default Extension="png" ContentType="image/png"/>
  <Default Extension="rels" ContentType="application/vnd.openxmlformats-package.relationships+xml"/>
  <Default Extension="vml" ContentType="application/vnd.openxmlformats-officedocument.vmlDrawing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57" r:id="rId3"/>
    <p:sldId id="258" r:id="rId4"/>
    <p:sldId id="272" r:id="rId5"/>
    <p:sldId id="275" r:id="rId6"/>
    <p:sldId id="269" r:id="rId7"/>
    <p:sldId id="271" r:id="rId8"/>
    <p:sldId id="277" r:id="rId9"/>
    <p:sldId id="278" r:id="rId10"/>
    <p:sldId id="274" r:id="rId11"/>
    <p:sldId id="273" r:id="rId12"/>
    <p:sldId id="259" r:id="rId13"/>
    <p:sldId id="261" r:id="rId14"/>
    <p:sldId id="264" r:id="rId15"/>
    <p:sldId id="263" r:id="rId16"/>
    <p:sldId id="265" r:id="rId17"/>
    <p:sldId id="280" r:id="rId18"/>
    <p:sldId id="281" r:id="rId19"/>
    <p:sldId id="276" r:id="rId20"/>
    <p:sldId id="266" r:id="rId21"/>
    <p:sldId id="268" r:id="rId22"/>
    <p:sldId id="267" r:id="rId23"/>
    <p:sldId id="270" r:id="rId24"/>
    <p:sldId id="279" r:id="rId25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SportyVeggie" initials="S" lastIdx="1" clrIdx="0">
    <p:extLst>
      <p:ext uri="{19B8F6BF-5375-455C-9EA6-DF929625EA0E}">
        <p15:presenceInfo xmlns:p15="http://schemas.microsoft.com/office/powerpoint/2012/main" userId="SportyVeggie" providerId="Non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1FF5B"/>
    <a:srgbClr val="C5FF67"/>
    <a:srgbClr val="CCFF66"/>
    <a:srgbClr val="CC9900"/>
    <a:srgbClr val="279FE9"/>
    <a:srgbClr val="FF505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544" autoAdjust="0"/>
    <p:restoredTop sz="94660"/>
  </p:normalViewPr>
  <p:slideViewPr>
    <p:cSldViewPr snapToGrid="0">
      <p:cViewPr varScale="1">
        <p:scale>
          <a:sx n="112" d="100"/>
          <a:sy n="112" d="100"/>
        </p:scale>
        <p:origin x="378" y="9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commentAuthors" Target="commentAuthor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viewProps" Target="view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presProps" Target="presProps.xml"/><Relationship Id="rId30" Type="http://schemas.openxmlformats.org/officeDocument/2006/relationships/tableStyles" Target="tableStyles.xml"/></Relationships>
</file>

<file path=ppt/drawings/_rels/vmlDrawing1.vml.rels><?xml version="1.0" encoding="UTF-8" standalone="yes"?>
<Relationships xmlns="http://schemas.openxmlformats.org/package/2006/relationships"><Relationship Id="rId1" Type="http://schemas.openxmlformats.org/officeDocument/2006/relationships/image" Target="../media/image8.emf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39E3965E-AC41-4711-9D10-E25ABB132D86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 anchor="b">
            <a:normAutofit/>
          </a:bodyPr>
          <a:lstStyle>
            <a:lvl1pPr algn="l">
              <a:lnSpc>
                <a:spcPct val="90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100051" y="4645152"/>
            <a:ext cx="100584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1F5DC8C3-BA5F-4EED-BB9A-A14272BD82A1}"/>
              </a:ext>
            </a:extLst>
          </p:cNvPr>
          <p:cNvCxnSpPr/>
          <p:nvPr/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25CCF1-92C0-4AF3-BFAF-4921631915A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184DA70-C731-4C70-880D-CCD4705E623C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51A78A9-3DFF-4937-A9F2-5D8CF495F36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5FAEB271-5CC0-4759-BC6E-8BE53AB227C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824066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7D5506EE-1026-4F35-9ACC-BD05BE0F9B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612A279-0833-481D-8C56-F67FD0AC6C50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7696E5F-8D95-4450-AE52-5438E6EDE2B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999B2253-74CC-409E-BEB0-F8EFCFCB562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99299878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E1B68A5B-D9FA-424B-A4EB-30E7223836B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412302"/>
            <a:ext cx="2628900" cy="575989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412302"/>
            <a:ext cx="7734300" cy="5759898"/>
          </a:xfrm>
        </p:spPr>
        <p:txBody>
          <a:bodyPr vert="eaVert" lIns="45720" tIns="0" rIns="45720" bIns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F33D6B0-F070-45C4-A472-19F432BE393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87DA83-5663-4C9C-B9AA-0B40A3DAFF81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9975399F-DAB2-410D-967F-ED17E6F796E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F762A46F-6BE5-4D12-9412-5CA7672EA8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831718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354D8B55-9EA8-4B81-8E84-9B93B0A2755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BE1D723-8F53-4F53-90B0-1982A396982E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062CA021-2578-47CB-822C-BDDFF7223B2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C4AAB51D-4141-4682-9375-DAFD5FB9D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5804259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585C21A-8B93-4657-B5DF-7EAEAD3BE127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80" y="758952"/>
            <a:ext cx="10058400" cy="3566160"/>
          </a:xfrm>
        </p:spPr>
        <p:txBody>
          <a:bodyPr anchor="b" anchorCtr="0">
            <a:normAutofit/>
          </a:bodyPr>
          <a:lstStyle>
            <a:lvl1pPr>
              <a:lnSpc>
                <a:spcPct val="90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4663440"/>
            <a:ext cx="100584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1"/>
                </a:solidFill>
                <a:latin typeface="+mn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cxnSp>
        <p:nvCxnSpPr>
          <p:cNvPr id="9" name="Straight Connector 8">
            <a:extLst>
              <a:ext uri="{FF2B5EF4-FFF2-40B4-BE49-F238E27FC236}">
                <a16:creationId xmlns:a16="http://schemas.microsoft.com/office/drawing/2014/main" id="{459DE2C1-4C52-40A3-8959-27B2C1BEBFF6}"/>
              </a:ext>
            </a:extLst>
          </p:cNvPr>
          <p:cNvCxnSpPr/>
          <p:nvPr/>
        </p:nvCxnSpPr>
        <p:spPr>
          <a:xfrm>
            <a:off x="1207658" y="4485132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AAF2E137-EC28-48F8-9198-1F02539029B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669AF7-7BEB-44E4-9852-375E34362B5B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189422CD-6F62-4DD6-89EF-07A60B42D21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1" name="Slide Number Placeholder 10">
            <a:extLst>
              <a:ext uri="{FF2B5EF4-FFF2-40B4-BE49-F238E27FC236}">
                <a16:creationId xmlns:a16="http://schemas.microsoft.com/office/drawing/2014/main" id="{69C6AFF8-42B4-4D05-969B-9F5FB335555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17754623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1097280" y="2120900"/>
            <a:ext cx="4639736" cy="3748193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515944" y="2120900"/>
            <a:ext cx="4639736" cy="3748194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5782D47D-B0DC-4C40-BCC6-BBBA32584A3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AAAC38D-0552-4C82-B593-E6124DFADBE2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9" name="Footer Placeholder 8">
            <a:extLst>
              <a:ext uri="{FF2B5EF4-FFF2-40B4-BE49-F238E27FC236}">
                <a16:creationId xmlns:a16="http://schemas.microsoft.com/office/drawing/2014/main" id="{4690D34E-7EBD-44B2-83CA-4C126A18D7E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0" name="Slide Number Placeholder 9">
            <a:extLst>
              <a:ext uri="{FF2B5EF4-FFF2-40B4-BE49-F238E27FC236}">
                <a16:creationId xmlns:a16="http://schemas.microsoft.com/office/drawing/2014/main" id="{2AC511A1-9BBD-42DE-92FB-2AF44F8E97A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73551201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97280" y="2958274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515944" y="2057400"/>
            <a:ext cx="4639736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515944" y="2958273"/>
            <a:ext cx="4639736" cy="2910821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8AF8A515-AA94-45D1-9223-5C2272618D8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D9DF0F1C-5577-4ACB-BB62-DF8F3C494C7E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11" name="Footer Placeholder 10">
            <a:extLst>
              <a:ext uri="{FF2B5EF4-FFF2-40B4-BE49-F238E27FC236}">
                <a16:creationId xmlns:a16="http://schemas.microsoft.com/office/drawing/2014/main" id="{D052F5BC-98E0-4D60-AD67-9547738B7DD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12" name="Slide Number Placeholder 11">
            <a:extLst>
              <a:ext uri="{FF2B5EF4-FFF2-40B4-BE49-F238E27FC236}">
                <a16:creationId xmlns:a16="http://schemas.microsoft.com/office/drawing/2014/main" id="{A38552DC-952E-41EA-AAAF-C2187523C0B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414663878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6" name="Date Placeholder 5">
            <a:extLst>
              <a:ext uri="{FF2B5EF4-FFF2-40B4-BE49-F238E27FC236}">
                <a16:creationId xmlns:a16="http://schemas.microsoft.com/office/drawing/2014/main" id="{7392073F-158F-44A3-8913-917AFFC1BC2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775B394-D9F9-4F0C-B15D-605F45CB9E9F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7" name="Footer Placeholder 6">
            <a:extLst>
              <a:ext uri="{FF2B5EF4-FFF2-40B4-BE49-F238E27FC236}">
                <a16:creationId xmlns:a16="http://schemas.microsoft.com/office/drawing/2014/main" id="{EED72207-24CA-42B7-A975-2F8E41CBA90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8" name="Slide Number Placeholder 7">
            <a:extLst>
              <a:ext uri="{FF2B5EF4-FFF2-40B4-BE49-F238E27FC236}">
                <a16:creationId xmlns:a16="http://schemas.microsoft.com/office/drawing/2014/main" id="{D01080F2-251A-4B88-9A62-16F46D724F8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03288474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Rectangle 9">
            <a:extLst>
              <a:ext uri="{FF2B5EF4-FFF2-40B4-BE49-F238E27FC236}">
                <a16:creationId xmlns:a16="http://schemas.microsoft.com/office/drawing/2014/main" id="{A8E9C91B-7EAD-4562-AB0E-DFB9663AECE3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94E9223F-721F-47BF-9FD5-0F8D12FF0D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9667345-2558-425A-8533-9BFDBCE15005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05915714-6BBA-4593-8591-4E26F7D58D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BE06F857-D2E1-44DD-ABDD-EBB739645B6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82358406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16D90D66-BCB9-4229-A829-628874352AC0}"/>
              </a:ext>
            </a:extLst>
          </p:cNvPr>
          <p:cNvSpPr/>
          <p:nvPr/>
        </p:nvSpPr>
        <p:spPr>
          <a:xfrm>
            <a:off x="16" y="0"/>
            <a:ext cx="4654296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2093975"/>
          </a:xfrm>
        </p:spPr>
        <p:txBody>
          <a:bodyPr anchor="b">
            <a:normAutofit/>
          </a:bodyPr>
          <a:lstStyle>
            <a:lvl1pPr>
              <a:lnSpc>
                <a:spcPct val="90000"/>
              </a:lnSpc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458984" y="812799"/>
            <a:ext cx="5928344" cy="5294757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43465" y="3043050"/>
            <a:ext cx="3517567" cy="3064505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643464" y="6446520"/>
            <a:ext cx="3517568" cy="365125"/>
          </a:xfrm>
        </p:spPr>
        <p:txBody>
          <a:bodyPr/>
          <a:lstStyle>
            <a:lvl1pPr algn="l">
              <a:defRPr/>
            </a:lvl1pPr>
          </a:lstStyle>
          <a:p>
            <a:fld id="{92BEA474-078D-4E9B-9B14-09A87B19DC46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5458983" y="6446520"/>
            <a:ext cx="5334019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3A98EE3D-8CD1-4C3F-BD1C-C98C9596463C}" type="slidenum">
              <a:rPr lang="en-US" smtClean="0"/>
              <a:pPr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605350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>
            <a:extLst>
              <a:ext uri="{FF2B5EF4-FFF2-40B4-BE49-F238E27FC236}">
                <a16:creationId xmlns:a16="http://schemas.microsoft.com/office/drawing/2014/main" id="{DA134939-39C0-4522-A125-A13DFDA66490}"/>
              </a:ext>
            </a:extLst>
          </p:cNvPr>
          <p:cNvSpPr/>
          <p:nvPr/>
        </p:nvSpPr>
        <p:spPr>
          <a:xfrm>
            <a:off x="0" y="4578350"/>
            <a:ext cx="12188825" cy="227965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5" y="0"/>
            <a:ext cx="12191985" cy="4578350"/>
          </a:xfrm>
          <a:solidFill>
            <a:schemeClr val="bg1">
              <a:lumMod val="85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097279" y="4799362"/>
            <a:ext cx="10113645" cy="743682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097279" y="5715000"/>
            <a:ext cx="10113264" cy="60960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8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fld id="{4907D986-8816-4272-A432-0437A28A9828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1097279" y="6446838"/>
            <a:ext cx="6818262" cy="365125"/>
          </a:xfrm>
        </p:spPr>
        <p:txBody>
          <a:bodyPr/>
          <a:lstStyle/>
          <a:p>
            <a:pPr algn="l"/>
            <a:endParaRPr lang="en-US" dirty="0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84433937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>
            <a:extLst>
              <a:ext uri="{FF2B5EF4-FFF2-40B4-BE49-F238E27FC236}">
                <a16:creationId xmlns:a16="http://schemas.microsoft.com/office/drawing/2014/main" id="{416A0E3C-60E6-4F39-BC55-5F7C224E1F7C}"/>
              </a:ext>
            </a:extLst>
          </p:cNvPr>
          <p:cNvSpPr/>
          <p:nvPr/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1097280" y="286603"/>
            <a:ext cx="100584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97280" y="2108201"/>
            <a:ext cx="10058400" cy="3760891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18426" y="6446838"/>
            <a:ext cx="258485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rgbClr val="FFFFFF"/>
                </a:solidFill>
              </a:defRPr>
            </a:lvl1pPr>
          </a:lstStyle>
          <a:p>
            <a:fld id="{62D6E202-B606-4609-B914-27C9371A1F6D}" type="datetime1">
              <a:rPr lang="en-US" smtClean="0"/>
              <a:t>1/8/2020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1097279" y="6446838"/>
            <a:ext cx="68182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 cap="all" baseline="0">
                <a:solidFill>
                  <a:srgbClr val="FFFFFF"/>
                </a:solidFill>
              </a:defRPr>
            </a:lvl1pPr>
          </a:lstStyle>
          <a:p>
            <a:endParaRPr lang="en-US" dirty="0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993582" y="6446838"/>
            <a:ext cx="78001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rgbClr val="FFFFFF"/>
                </a:solidFill>
              </a:defRPr>
            </a:lvl1pPr>
          </a:lstStyle>
          <a:p>
            <a:fld id="{3A98EE3D-8CD1-4C3F-BD1C-C98C9596463C}" type="slidenum">
              <a:rPr lang="en-US" smtClean="0"/>
              <a:t>‹#›</a:t>
            </a:fld>
            <a:endParaRPr lang="en-US" dirty="0"/>
          </a:p>
        </p:txBody>
      </p:sp>
      <p:cxnSp>
        <p:nvCxnSpPr>
          <p:cNvPr id="10" name="Straight Connector 9">
            <a:extLst>
              <a:ext uri="{FF2B5EF4-FFF2-40B4-BE49-F238E27FC236}">
                <a16:creationId xmlns:a16="http://schemas.microsoft.com/office/drawing/2014/main" id="{C5025DAC-8B93-4160-B017-3A274A5828C0}"/>
              </a:ext>
            </a:extLst>
          </p:cNvPr>
          <p:cNvCxnSpPr/>
          <p:nvPr/>
        </p:nvCxnSpPr>
        <p:spPr>
          <a:xfrm>
            <a:off x="1193532" y="1897380"/>
            <a:ext cx="996696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0365230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hf sldNum="0" hdr="0" ftr="0" dt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12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6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100000"/>
        </a:lnSpc>
        <a:spcBef>
          <a:spcPts val="200"/>
        </a:spcBef>
        <a:spcAft>
          <a:spcPts val="400"/>
        </a:spcAft>
        <a:buClrTx/>
        <a:buFont typeface="Calibri" pitchFamily="34" charset="0"/>
        <a:buChar char="◦"/>
        <a:defRPr sz="12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emf"/><Relationship Id="rId1" Type="http://schemas.openxmlformats.org/officeDocument/2006/relationships/slideLayout" Target="../slideLayouts/slideLayout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emf"/><Relationship Id="rId2" Type="http://schemas.openxmlformats.org/officeDocument/2006/relationships/image" Target="../media/image22.emf"/><Relationship Id="rId1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emf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7" Type="http://schemas.openxmlformats.org/officeDocument/2006/relationships/image" Target="../media/image29.png"/><Relationship Id="rId2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emf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emf"/><Relationship Id="rId1" Type="http://schemas.openxmlformats.org/officeDocument/2006/relationships/slideLayout" Target="../slideLayouts/slideLayout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jpeg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34.jpeg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8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.jpeg"/><Relationship Id="rId5" Type="http://schemas.openxmlformats.org/officeDocument/2006/relationships/image" Target="../media/image5.jpeg"/><Relationship Id="rId4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5.xml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13" Type="http://schemas.openxmlformats.org/officeDocument/2006/relationships/image" Target="../media/image48.jpeg"/><Relationship Id="rId3" Type="http://schemas.openxmlformats.org/officeDocument/2006/relationships/image" Target="../media/image38.png"/><Relationship Id="rId7" Type="http://schemas.openxmlformats.org/officeDocument/2006/relationships/image" Target="../media/image42.jpeg"/><Relationship Id="rId12" Type="http://schemas.openxmlformats.org/officeDocument/2006/relationships/image" Target="../media/image47.jpeg"/><Relationship Id="rId2" Type="http://schemas.openxmlformats.org/officeDocument/2006/relationships/image" Target="../media/image37.jpeg"/><Relationship Id="rId16" Type="http://schemas.openxmlformats.org/officeDocument/2006/relationships/image" Target="../media/image51.jfi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5" Type="http://schemas.openxmlformats.org/officeDocument/2006/relationships/image" Target="../media/image50.jfif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Relationship Id="rId14" Type="http://schemas.openxmlformats.org/officeDocument/2006/relationships/image" Target="../media/image49.jpe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hyperlink" Target="mailto:john.filchak@neccog.org" TargetMode="External"/><Relationship Id="rId2" Type="http://schemas.openxmlformats.org/officeDocument/2006/relationships/hyperlink" Target="mailto:maureen.nicholson@pomfretct.gov" TargetMode="External"/><Relationship Id="rId1" Type="http://schemas.openxmlformats.org/officeDocument/2006/relationships/slideLayout" Target="../slideLayouts/slideLayout2.xml"/><Relationship Id="rId4" Type="http://schemas.openxmlformats.org/officeDocument/2006/relationships/hyperlink" Target="mailto:delia.fey@neccog.org" TargetMode="Externa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5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oleObject" Target="../embeddings/oleObject1.bin"/><Relationship Id="rId2" Type="http://schemas.openxmlformats.org/officeDocument/2006/relationships/slideLayout" Target="../slideLayouts/slideLayout8.xml"/><Relationship Id="rId1" Type="http://schemas.openxmlformats.org/officeDocument/2006/relationships/vmlDrawing" Target="../drawings/vmlDrawing1.vml"/><Relationship Id="rId4" Type="http://schemas.openxmlformats.org/officeDocument/2006/relationships/image" Target="../media/image8.emf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emf"/><Relationship Id="rId7" Type="http://schemas.openxmlformats.org/officeDocument/2006/relationships/image" Target="../media/image14.png"/><Relationship Id="rId2" Type="http://schemas.openxmlformats.org/officeDocument/2006/relationships/image" Target="../media/image9.emf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emf"/><Relationship Id="rId5" Type="http://schemas.openxmlformats.org/officeDocument/2006/relationships/image" Target="../media/image12.emf"/><Relationship Id="rId4" Type="http://schemas.openxmlformats.org/officeDocument/2006/relationships/image" Target="../media/image11.emf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5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emf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9.jpeg"/><Relationship Id="rId1" Type="http://schemas.openxmlformats.org/officeDocument/2006/relationships/slideLayout" Target="../slideLayouts/slideLayout7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3" descr="A picture containing wave&#10;&#10;Description automatically generated">
            <a:extLst>
              <a:ext uri="{FF2B5EF4-FFF2-40B4-BE49-F238E27FC236}">
                <a16:creationId xmlns:a16="http://schemas.microsoft.com/office/drawing/2014/main" id="{FE5BB81A-87A7-49D2-94B3-A09F60908CFA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t="14645" b="108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36" name="Rectangle 35">
            <a:extLst>
              <a:ext uri="{FF2B5EF4-FFF2-40B4-BE49-F238E27FC236}">
                <a16:creationId xmlns:a16="http://schemas.microsoft.com/office/drawing/2014/main" id="{7319A1DD-F557-4EC6-8A8C-F7617B4CD678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4654296" y="3118982"/>
            <a:ext cx="7537704" cy="2462668"/>
          </a:xfrm>
          <a:prstGeom prst="rect">
            <a:avLst/>
          </a:prstGeom>
          <a:solidFill>
            <a:schemeClr val="bg1">
              <a:alpha val="8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B7B69BE-6121-418C-9C58-6BC4DE58145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4985517" y="3331444"/>
            <a:ext cx="6470692" cy="1229306"/>
          </a:xfrm>
        </p:spPr>
        <p:txBody>
          <a:bodyPr>
            <a:normAutofit/>
          </a:bodyPr>
          <a:lstStyle/>
          <a:p>
            <a:r>
              <a:rPr lang="en-US" sz="5400">
                <a:solidFill>
                  <a:schemeClr val="tx1"/>
                </a:solidFill>
              </a:rPr>
              <a:t>Environmental Depot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2458E84E-14DE-4420-B04E-BEC1F839D426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4985516" y="4735799"/>
            <a:ext cx="6470693" cy="605256"/>
          </a:xfrm>
        </p:spPr>
        <p:txBody>
          <a:bodyPr>
            <a:normAutofit fontScale="77500" lnSpcReduction="20000"/>
          </a:bodyPr>
          <a:lstStyle/>
          <a:p>
            <a:pPr>
              <a:lnSpc>
                <a:spcPct val="110000"/>
              </a:lnSpc>
            </a:pPr>
            <a:r>
              <a:rPr lang="en-US" sz="1500" dirty="0"/>
              <a:t>Maureen Nicholson, First Selectman, </a:t>
            </a:r>
          </a:p>
          <a:p>
            <a:pPr>
              <a:lnSpc>
                <a:spcPct val="110000"/>
              </a:lnSpc>
            </a:pPr>
            <a:r>
              <a:rPr lang="en-US" sz="1500" dirty="0"/>
              <a:t>Town of Pomfret</a:t>
            </a:r>
          </a:p>
        </p:txBody>
      </p:sp>
      <p:cxnSp>
        <p:nvCxnSpPr>
          <p:cNvPr id="38" name="Straight Connector 37">
            <a:extLst>
              <a:ext uri="{FF2B5EF4-FFF2-40B4-BE49-F238E27FC236}">
                <a16:creationId xmlns:a16="http://schemas.microsoft.com/office/drawing/2014/main" id="{D28A9C89-B313-458F-9C85-515930A51A93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110211" y="4641183"/>
            <a:ext cx="6309360" cy="0"/>
          </a:xfrm>
          <a:prstGeom prst="line">
            <a:avLst/>
          </a:prstGeom>
          <a:ln w="19050">
            <a:solidFill>
              <a:schemeClr val="accent1">
                <a:alpha val="9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0" name="Rectangle 39">
            <a:extLst>
              <a:ext uri="{FF2B5EF4-FFF2-40B4-BE49-F238E27FC236}">
                <a16:creationId xmlns:a16="http://schemas.microsoft.com/office/drawing/2014/main" id="{D50218C5-E017-43D2-8345-FD9FBF0C991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1" y="6400800"/>
            <a:ext cx="12192000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1211616704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r>
              <a:rPr lang="en-US" dirty="0"/>
              <a:t>Cost Breakdown for 4 hours every  2 years for 410+/- households.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/>
        <p:txBody>
          <a:bodyPr>
            <a:noAutofit/>
          </a:bodyPr>
          <a:lstStyle/>
          <a:p>
            <a:r>
              <a:rPr lang="en-US" sz="1200" b="1" u="sng" dirty="0"/>
              <a:t>Total Cost of Disposal</a:t>
            </a:r>
            <a:r>
              <a:rPr lang="en-US" sz="1200" u="sng" dirty="0"/>
              <a:t>_________________</a:t>
            </a:r>
            <a:r>
              <a:rPr lang="en-US" sz="1200" b="1" u="sng" dirty="0"/>
              <a:t>  </a:t>
            </a:r>
          </a:p>
          <a:p>
            <a:r>
              <a:rPr lang="en-US" sz="1200" dirty="0"/>
              <a:t>Recycling                                   $1,860</a:t>
            </a:r>
          </a:p>
          <a:p>
            <a:r>
              <a:rPr lang="en-US" sz="1200" dirty="0"/>
              <a:t>Fuels Blend                               $5,660</a:t>
            </a:r>
          </a:p>
          <a:p>
            <a:r>
              <a:rPr lang="en-US" sz="1200" dirty="0"/>
              <a:t>Treatment                                 $5,480</a:t>
            </a:r>
          </a:p>
          <a:p>
            <a:r>
              <a:rPr lang="en-US" sz="1200" dirty="0"/>
              <a:t>Incineration                              $6,380</a:t>
            </a:r>
          </a:p>
          <a:p>
            <a:r>
              <a:rPr lang="en-US" sz="1200" u="sng" dirty="0"/>
              <a:t>Set Up Fee                                 $1,000 </a:t>
            </a:r>
          </a:p>
          <a:p>
            <a:r>
              <a:rPr lang="en-US" sz="1600" b="1" dirty="0">
                <a:solidFill>
                  <a:srgbClr val="FF0000"/>
                </a:solidFill>
              </a:rPr>
              <a:t>Total                          $20,380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5457825" y="4174746"/>
            <a:ext cx="5867400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FF0000"/>
                </a:solidFill>
              </a:rPr>
              <a:t>What happens to the rest of the HHW from all the other households?</a:t>
            </a:r>
          </a:p>
        </p:txBody>
      </p:sp>
      <p:pic>
        <p:nvPicPr>
          <p:cNvPr id="7" name="Picture 6">
            <a:extLst>
              <a:ext uri="{FF2B5EF4-FFF2-40B4-BE49-F238E27FC236}">
                <a16:creationId xmlns:a16="http://schemas.microsoft.com/office/drawing/2014/main" id="{167A08DA-FD71-4E73-8338-F1AAB6F58B86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918717" y="1314450"/>
            <a:ext cx="7273283" cy="238125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5097336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6404986F-11C4-4C46-9F89-E6D82384844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7424" t="1675" r="14710" b="9284"/>
          <a:stretch/>
        </p:blipFill>
        <p:spPr>
          <a:xfrm>
            <a:off x="6191250" y="216334"/>
            <a:ext cx="5581650" cy="3906405"/>
          </a:xfrm>
          <a:prstGeom prst="rect">
            <a:avLst/>
          </a:prstGeom>
        </p:spPr>
      </p:pic>
      <p:pic>
        <p:nvPicPr>
          <p:cNvPr id="12" name="Picture 11">
            <a:extLst>
              <a:ext uri="{FF2B5EF4-FFF2-40B4-BE49-F238E27FC236}">
                <a16:creationId xmlns:a16="http://schemas.microsoft.com/office/drawing/2014/main" id="{49121C80-4704-4D94-BF74-B9896E8F4251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756" t="4132" r="19333" b="7952"/>
          <a:stretch/>
        </p:blipFill>
        <p:spPr>
          <a:xfrm>
            <a:off x="389310" y="2563739"/>
            <a:ext cx="5324182" cy="3192563"/>
          </a:xfrm>
          <a:prstGeom prst="rect">
            <a:avLst/>
          </a:prstGeom>
        </p:spPr>
      </p:pic>
      <p:sp>
        <p:nvSpPr>
          <p:cNvPr id="13" name="Rectangle 12">
            <a:extLst>
              <a:ext uri="{FF2B5EF4-FFF2-40B4-BE49-F238E27FC236}">
                <a16:creationId xmlns:a16="http://schemas.microsoft.com/office/drawing/2014/main" id="{F5020BDE-6A6C-464C-A57C-07064A4501EC}"/>
              </a:ext>
            </a:extLst>
          </p:cNvPr>
          <p:cNvSpPr/>
          <p:nvPr/>
        </p:nvSpPr>
        <p:spPr>
          <a:xfrm>
            <a:off x="433753" y="2485292"/>
            <a:ext cx="5324181" cy="3382108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26F01D62-F126-4944-B2ED-D60E33B8F27E}"/>
              </a:ext>
            </a:extLst>
          </p:cNvPr>
          <p:cNvSpPr/>
          <p:nvPr/>
        </p:nvSpPr>
        <p:spPr>
          <a:xfrm>
            <a:off x="6191250" y="216334"/>
            <a:ext cx="5566996" cy="3906404"/>
          </a:xfrm>
          <a:prstGeom prst="rect">
            <a:avLst/>
          </a:prstGeom>
          <a:noFill/>
          <a:ln w="28575"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5072674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A picture containing wave&#10;&#10;Description automatically generated">
            <a:extLst>
              <a:ext uri="{FF2B5EF4-FFF2-40B4-BE49-F238E27FC236}">
                <a16:creationId xmlns:a16="http://schemas.microsoft.com/office/drawing/2014/main" id="{E655F743-053B-4137-B5B0-D78136AF3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645" b="108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F23377-576C-4AED-9B66-93DC8E553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>
                <a:solidFill>
                  <a:srgbClr val="FFFFFF"/>
                </a:solidFill>
              </a:rPr>
              <a:t>What if we did things differently?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3632985313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Rectangle 12">
            <a:extLst>
              <a:ext uri="{FF2B5EF4-FFF2-40B4-BE49-F238E27FC236}">
                <a16:creationId xmlns:a16="http://schemas.microsoft.com/office/drawing/2014/main" id="{0AF4F2BA-3C03-4E2C-8ABC-0949B61B3C5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solidFill>
            <a:srgbClr val="0000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8" name="Picture 3" descr="A picture containing wave&#10;&#10;Description automatically generated">
            <a:extLst>
              <a:ext uri="{FF2B5EF4-FFF2-40B4-BE49-F238E27FC236}">
                <a16:creationId xmlns:a16="http://schemas.microsoft.com/office/drawing/2014/main" id="{E655F743-053B-4137-B5B0-D78136AF323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alphaModFix amt="35000"/>
          </a:blip>
          <a:srcRect t="14645" b="1086"/>
          <a:stretch/>
        </p:blipFill>
        <p:spPr>
          <a:xfrm>
            <a:off x="1" y="10"/>
            <a:ext cx="12191999" cy="6857990"/>
          </a:xfrm>
          <a:prstGeom prst="rect">
            <a:avLst/>
          </a:prstGeom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C4F23377-576C-4AED-9B66-93DC8E55373B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097280" y="758952"/>
            <a:ext cx="10058400" cy="3566160"/>
          </a:xfrm>
        </p:spPr>
        <p:txBody>
          <a:bodyPr>
            <a:normAutofit/>
          </a:bodyPr>
          <a:lstStyle/>
          <a:p>
            <a:r>
              <a:rPr lang="en-US" sz="6200" dirty="0">
                <a:solidFill>
                  <a:srgbClr val="FFFFFF"/>
                </a:solidFill>
              </a:rPr>
              <a:t>What if we look at our waste as a resource and not simply as a disposal problem &amp; a liability?</a:t>
            </a:r>
          </a:p>
        </p:txBody>
      </p:sp>
      <p:cxnSp>
        <p:nvCxnSpPr>
          <p:cNvPr id="15" name="Straight Connector 14">
            <a:extLst>
              <a:ext uri="{FF2B5EF4-FFF2-40B4-BE49-F238E27FC236}">
                <a16:creationId xmlns:a16="http://schemas.microsoft.com/office/drawing/2014/main" id="{A07787ED-5EDC-4C54-AD87-55B60D0FE39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rgbClr val="FFFFFF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7" name="Rectangle 16">
            <a:extLst>
              <a:ext uri="{FF2B5EF4-FFF2-40B4-BE49-F238E27FC236}">
                <a16:creationId xmlns:a16="http://schemas.microsoft.com/office/drawing/2014/main" id="{B40A8CA7-7D5A-43B0-A1A0-B558ECA9EED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>
              <a:alpha val="95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</p:spTree>
    <p:extLst>
      <p:ext uri="{BB962C8B-B14F-4D97-AF65-F5344CB8AC3E}">
        <p14:creationId xmlns:p14="http://schemas.microsoft.com/office/powerpoint/2010/main" val="5489752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>
            <a:extLst>
              <a:ext uri="{FF2B5EF4-FFF2-40B4-BE49-F238E27FC236}">
                <a16:creationId xmlns:a16="http://schemas.microsoft.com/office/drawing/2014/main" id="{1B9F9E9F-B93C-4BF4-9D0C-466AE86E593A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30489" y="719246"/>
            <a:ext cx="9630059" cy="5573978"/>
          </a:xfrm>
          <a:prstGeom prst="rect">
            <a:avLst/>
          </a:prstGeom>
        </p:spPr>
      </p:pic>
      <p:sp>
        <p:nvSpPr>
          <p:cNvPr id="6" name="TextBox 5">
            <a:extLst>
              <a:ext uri="{FF2B5EF4-FFF2-40B4-BE49-F238E27FC236}">
                <a16:creationId xmlns:a16="http://schemas.microsoft.com/office/drawing/2014/main" id="{26096854-B747-48FF-B207-B9689A5AD556}"/>
              </a:ext>
            </a:extLst>
          </p:cNvPr>
          <p:cNvSpPr txBox="1"/>
          <p:nvPr/>
        </p:nvSpPr>
        <p:spPr>
          <a:xfrm>
            <a:off x="147918" y="6459532"/>
            <a:ext cx="118973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CT DEEP. 2015 Statewide Waste Characterization Study. March 15, 2016. p. 11</a:t>
            </a:r>
          </a:p>
        </p:txBody>
      </p:sp>
      <p:sp>
        <p:nvSpPr>
          <p:cNvPr id="5" name="TextBox 4"/>
          <p:cNvSpPr txBox="1"/>
          <p:nvPr/>
        </p:nvSpPr>
        <p:spPr>
          <a:xfrm>
            <a:off x="295835" y="134471"/>
            <a:ext cx="1159136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What’s Still in Our Trash?</a:t>
            </a:r>
          </a:p>
        </p:txBody>
      </p:sp>
      <p:sp>
        <p:nvSpPr>
          <p:cNvPr id="8" name="5-Point Star 7"/>
          <p:cNvSpPr/>
          <p:nvPr/>
        </p:nvSpPr>
        <p:spPr>
          <a:xfrm>
            <a:off x="2635624" y="1203168"/>
            <a:ext cx="179294" cy="195326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9" name="5-Point Star 8"/>
          <p:cNvSpPr/>
          <p:nvPr/>
        </p:nvSpPr>
        <p:spPr>
          <a:xfrm>
            <a:off x="2286000" y="4320988"/>
            <a:ext cx="197223" cy="237565"/>
          </a:xfrm>
          <a:prstGeom prst="star5">
            <a:avLst/>
          </a:prstGeom>
          <a:solidFill>
            <a:srgbClr val="00B0F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0" name="5-Point Star 9"/>
          <p:cNvSpPr/>
          <p:nvPr/>
        </p:nvSpPr>
        <p:spPr>
          <a:xfrm>
            <a:off x="4074459" y="5316070"/>
            <a:ext cx="242046" cy="237565"/>
          </a:xfrm>
          <a:prstGeom prst="star5">
            <a:avLst/>
          </a:prstGeom>
          <a:solidFill>
            <a:srgbClr val="00B0F0"/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5-Point Star 10"/>
          <p:cNvSpPr/>
          <p:nvPr/>
        </p:nvSpPr>
        <p:spPr>
          <a:xfrm>
            <a:off x="7920317" y="5181600"/>
            <a:ext cx="237565" cy="201706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5-Point Star 13"/>
          <p:cNvSpPr/>
          <p:nvPr/>
        </p:nvSpPr>
        <p:spPr>
          <a:xfrm>
            <a:off x="1882588" y="1718637"/>
            <a:ext cx="183781" cy="244634"/>
          </a:xfrm>
          <a:prstGeom prst="star5">
            <a:avLst/>
          </a:prstGeom>
          <a:solidFill>
            <a:srgbClr val="FF00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5-Point Star 14"/>
          <p:cNvSpPr/>
          <p:nvPr/>
        </p:nvSpPr>
        <p:spPr>
          <a:xfrm>
            <a:off x="8556809" y="4661650"/>
            <a:ext cx="237565" cy="201706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5-Point Star 15"/>
          <p:cNvSpPr/>
          <p:nvPr/>
        </p:nvSpPr>
        <p:spPr>
          <a:xfrm>
            <a:off x="7696201" y="1340225"/>
            <a:ext cx="237565" cy="201706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5-Point Star 16"/>
          <p:cNvSpPr/>
          <p:nvPr/>
        </p:nvSpPr>
        <p:spPr>
          <a:xfrm>
            <a:off x="8238564" y="3644161"/>
            <a:ext cx="237565" cy="201706"/>
          </a:xfrm>
          <a:prstGeom prst="star5">
            <a:avLst/>
          </a:prstGeom>
          <a:solidFill>
            <a:srgbClr val="FFFF00"/>
          </a:soli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34031436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88C0-AF39-4D8B-9CB4-821E46B0A01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43619" y="286603"/>
            <a:ext cx="11508761" cy="1450757"/>
          </a:xfrm>
        </p:spPr>
        <p:txBody>
          <a:bodyPr>
            <a:noAutofit/>
          </a:bodyPr>
          <a:lstStyle/>
          <a:p>
            <a:pPr algn="ctr"/>
            <a:r>
              <a:rPr lang="en-US" sz="5400" dirty="0"/>
              <a:t>What Could Happen Then?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7362BE-4A53-41D8-9D61-43168B2E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61307" y="1955548"/>
            <a:ext cx="1861836" cy="1240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BBEA89-A398-4BE2-A6A0-BFD545FCCCCC}"/>
              </a:ext>
            </a:extLst>
          </p:cNvPr>
          <p:cNvCxnSpPr>
            <a:cxnSpLocks/>
          </p:cNvCxnSpPr>
          <p:nvPr/>
        </p:nvCxnSpPr>
        <p:spPr>
          <a:xfrm flipH="1">
            <a:off x="1801640" y="2184392"/>
            <a:ext cx="2967757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ACF8F7-FAEE-400A-AEE3-71C6146F3551}"/>
              </a:ext>
            </a:extLst>
          </p:cNvPr>
          <p:cNvCxnSpPr>
            <a:cxnSpLocks/>
          </p:cNvCxnSpPr>
          <p:nvPr/>
        </p:nvCxnSpPr>
        <p:spPr>
          <a:xfrm>
            <a:off x="7831249" y="2281470"/>
            <a:ext cx="1032094" cy="0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9" name="Picture 5" descr="Image result for waste incineration">
            <a:extLst>
              <a:ext uri="{FF2B5EF4-FFF2-40B4-BE49-F238E27FC236}">
                <a16:creationId xmlns:a16="http://schemas.microsoft.com/office/drawing/2014/main" id="{2C5248CF-74C8-410E-BA75-48F7D91A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67701" y="2303498"/>
            <a:ext cx="1657181" cy="1066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B741EF-13CD-449A-AAC1-AE414F070425}"/>
              </a:ext>
            </a:extLst>
          </p:cNvPr>
          <p:cNvSpPr txBox="1"/>
          <p:nvPr/>
        </p:nvSpPr>
        <p:spPr>
          <a:xfrm>
            <a:off x="157683" y="6386238"/>
            <a:ext cx="7731659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 i="1" dirty="0">
                <a:solidFill>
                  <a:schemeClr val="accent6"/>
                </a:solidFill>
              </a:rPr>
              <a:t>Reduce the Waste.  Tackle the challenges.</a:t>
            </a:r>
          </a:p>
          <a:p>
            <a:r>
              <a:rPr lang="en-US" dirty="0"/>
              <a:t>                              </a:t>
            </a:r>
          </a:p>
        </p:txBody>
      </p:sp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27363692-5626-44AE-B6B0-095B98C70E00}"/>
              </a:ext>
            </a:extLst>
          </p:cNvPr>
          <p:cNvCxnSpPr>
            <a:cxnSpLocks/>
          </p:cNvCxnSpPr>
          <p:nvPr/>
        </p:nvCxnSpPr>
        <p:spPr>
          <a:xfrm flipH="1">
            <a:off x="4101220" y="2273418"/>
            <a:ext cx="903840" cy="57410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cxnSp>
        <p:nvCxnSpPr>
          <p:cNvPr id="12" name="Straight Arrow Connector 11">
            <a:extLst>
              <a:ext uri="{FF2B5EF4-FFF2-40B4-BE49-F238E27FC236}">
                <a16:creationId xmlns:a16="http://schemas.microsoft.com/office/drawing/2014/main" id="{84946621-17CB-483A-A143-D7B8E7BD3081}"/>
              </a:ext>
            </a:extLst>
          </p:cNvPr>
          <p:cNvCxnSpPr>
            <a:cxnSpLocks/>
          </p:cNvCxnSpPr>
          <p:nvPr/>
        </p:nvCxnSpPr>
        <p:spPr>
          <a:xfrm flipH="1">
            <a:off x="3855569" y="3347432"/>
            <a:ext cx="1676099" cy="1723503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3074" name="Picture 2" descr="Image result for composting">
            <a:extLst>
              <a:ext uri="{FF2B5EF4-FFF2-40B4-BE49-F238E27FC236}">
                <a16:creationId xmlns:a16="http://schemas.microsoft.com/office/drawing/2014/main" id="{88256E7B-5B83-4607-98A9-17AFF10D25C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4431720" flipV="1">
            <a:off x="358964" y="2096986"/>
            <a:ext cx="1661647" cy="13306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6" name="Picture 4" descr="Image result for reuse">
            <a:extLst>
              <a:ext uri="{FF2B5EF4-FFF2-40B4-BE49-F238E27FC236}">
                <a16:creationId xmlns:a16="http://schemas.microsoft.com/office/drawing/2014/main" id="{3945FCC7-65B4-40CB-8967-30BC474869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91225" y="2912726"/>
            <a:ext cx="2752101" cy="125958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8" name="Picture 6" descr="Image result for bulky waste">
            <a:extLst>
              <a:ext uri="{FF2B5EF4-FFF2-40B4-BE49-F238E27FC236}">
                <a16:creationId xmlns:a16="http://schemas.microsoft.com/office/drawing/2014/main" id="{61238D53-3A7B-4416-8A1D-20991178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03552" y="4398317"/>
            <a:ext cx="2383460" cy="159235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80" name="Picture 8" descr="Image result for Hazardous Waste">
            <a:extLst>
              <a:ext uri="{FF2B5EF4-FFF2-40B4-BE49-F238E27FC236}">
                <a16:creationId xmlns:a16="http://schemas.microsoft.com/office/drawing/2014/main" id="{EC41A624-904C-4055-92EA-EA2C336C194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69397" y="4322885"/>
            <a:ext cx="3807609" cy="199052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27" name="Straight Arrow Connector 26">
            <a:extLst>
              <a:ext uri="{FF2B5EF4-FFF2-40B4-BE49-F238E27FC236}">
                <a16:creationId xmlns:a16="http://schemas.microsoft.com/office/drawing/2014/main" id="{75CE7934-2C92-4B37-B86D-F0A5F7E57CB9}"/>
              </a:ext>
            </a:extLst>
          </p:cNvPr>
          <p:cNvCxnSpPr>
            <a:cxnSpLocks/>
          </p:cNvCxnSpPr>
          <p:nvPr/>
        </p:nvCxnSpPr>
        <p:spPr>
          <a:xfrm>
            <a:off x="6287884" y="3300431"/>
            <a:ext cx="33238" cy="793147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sp>
        <p:nvSpPr>
          <p:cNvPr id="3" name="TextBox 2">
            <a:extLst>
              <a:ext uri="{FF2B5EF4-FFF2-40B4-BE49-F238E27FC236}">
                <a16:creationId xmlns:a16="http://schemas.microsoft.com/office/drawing/2014/main" id="{04F2C6FE-E176-48F4-9063-A04D448FE618}"/>
              </a:ext>
            </a:extLst>
          </p:cNvPr>
          <p:cNvSpPr txBox="1"/>
          <p:nvPr/>
        </p:nvSpPr>
        <p:spPr>
          <a:xfrm>
            <a:off x="8753231" y="3887343"/>
            <a:ext cx="3143460" cy="1723549"/>
          </a:xfrm>
          <a:prstGeom prst="rect">
            <a:avLst/>
          </a:prstGeom>
          <a:noFill/>
          <a:ln w="3810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r>
              <a:rPr lang="en-US" sz="2200" dirty="0"/>
              <a:t>Remove difficult-to-dispose-of items from general waste stream to facilitate recycling.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691702312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8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9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0F91874D-FA16-4149-81AA-3D07CF81BD4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306241"/>
            <a:ext cx="3659246" cy="2862699"/>
          </a:xfrm>
        </p:spPr>
        <p:txBody>
          <a:bodyPr vert="horz" lIns="91440" tIns="45720" rIns="91440" bIns="45720" rtlCol="0" anchor="b">
            <a:normAutofit fontScale="90000"/>
          </a:bodyPr>
          <a:lstStyle/>
          <a:p>
            <a:r>
              <a:rPr lang="en-US">
                <a:solidFill>
                  <a:srgbClr val="FFFFFF"/>
                </a:solidFill>
              </a:rPr>
              <a:t> A new approach:       The Environmental Depot</a:t>
            </a:r>
            <a:endParaRPr lang="en-US" dirty="0">
              <a:solidFill>
                <a:srgbClr val="FFFFFF"/>
              </a:solidFill>
            </a:endParaRP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TextBox 7">
            <a:extLst>
              <a:ext uri="{FF2B5EF4-FFF2-40B4-BE49-F238E27FC236}">
                <a16:creationId xmlns:a16="http://schemas.microsoft.com/office/drawing/2014/main" id="{477BD5A6-E8B5-473B-A38C-CF7B98CBDEBC}"/>
              </a:ext>
            </a:extLst>
          </p:cNvPr>
          <p:cNvSpPr txBox="1"/>
          <p:nvPr/>
        </p:nvSpPr>
        <p:spPr>
          <a:xfrm>
            <a:off x="299259" y="3948545"/>
            <a:ext cx="4131426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>
                <a:solidFill>
                  <a:schemeClr val="bg1"/>
                </a:solidFill>
              </a:rPr>
              <a:t>Purposes:  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Provide a regional solution –</a:t>
            </a:r>
          </a:p>
          <a:p>
            <a:pPr marL="282575"/>
            <a:r>
              <a:rPr lang="en-US">
                <a:solidFill>
                  <a:schemeClr val="bg1"/>
                </a:solidFill>
              </a:rPr>
              <a:t>a convenient &amp; environmentally friendly waste disposal option </a:t>
            </a:r>
          </a:p>
          <a:p>
            <a:pPr marL="282575"/>
            <a:r>
              <a:rPr lang="en-US" b="1">
                <a:solidFill>
                  <a:srgbClr val="00B050"/>
                </a:solidFill>
              </a:rPr>
              <a:t>saving towns $$.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bg1"/>
                </a:solidFill>
              </a:rPr>
              <a:t>Assists CT in achieving goal:  </a:t>
            </a:r>
            <a:r>
              <a:rPr lang="en-US" b="1">
                <a:solidFill>
                  <a:srgbClr val="00B050"/>
                </a:solidFill>
              </a:rPr>
              <a:t>60%  diversion of materials from disposal  by 2024.  </a:t>
            </a:r>
            <a:endParaRPr lang="en-US" b="1" dirty="0">
              <a:solidFill>
                <a:srgbClr val="00B050"/>
              </a:solidFill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EB253350-115B-4437-9C5E-75A0C1AC4DCC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4430685" y="741078"/>
            <a:ext cx="7705958" cy="5319131"/>
          </a:xfrm>
          <a:prstGeom prst="rect">
            <a:avLst/>
          </a:prstGeom>
        </p:spPr>
      </p:pic>
      <p:sp>
        <p:nvSpPr>
          <p:cNvPr id="3" name="TextBox 2"/>
          <p:cNvSpPr txBox="1"/>
          <p:nvPr/>
        </p:nvSpPr>
        <p:spPr>
          <a:xfrm>
            <a:off x="8041338" y="5862918"/>
            <a:ext cx="2151530" cy="369332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Compost</a:t>
            </a:r>
          </a:p>
        </p:txBody>
      </p:sp>
      <p:sp>
        <p:nvSpPr>
          <p:cNvPr id="4" name="Rectangle 3"/>
          <p:cNvSpPr/>
          <p:nvPr/>
        </p:nvSpPr>
        <p:spPr>
          <a:xfrm>
            <a:off x="11967882" y="2312894"/>
            <a:ext cx="198024" cy="104887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11252744" y="5119678"/>
            <a:ext cx="891513" cy="305233"/>
          </a:xfrm>
          <a:prstGeom prst="rect">
            <a:avLst/>
          </a:prstGeom>
          <a:noFill/>
        </p:spPr>
        <p:txBody>
          <a:bodyPr wrap="square" rtlCol="0">
            <a:noAutofit/>
          </a:bodyPr>
          <a:lstStyle/>
          <a:p>
            <a:r>
              <a:rPr lang="en-US" dirty="0"/>
              <a:t>Solar</a:t>
            </a:r>
          </a:p>
        </p:txBody>
      </p:sp>
      <p:cxnSp>
        <p:nvCxnSpPr>
          <p:cNvPr id="9" name="Straight Arrow Connector 8"/>
          <p:cNvCxnSpPr/>
          <p:nvPr/>
        </p:nvCxnSpPr>
        <p:spPr>
          <a:xfrm flipV="1">
            <a:off x="11605326" y="4491036"/>
            <a:ext cx="1" cy="596592"/>
          </a:xfrm>
          <a:prstGeom prst="straightConnector1">
            <a:avLst/>
          </a:prstGeom>
          <a:ln w="41275">
            <a:solidFill>
              <a:srgbClr val="FF0000"/>
            </a:solidFill>
            <a:headEnd w="lg" len="lg"/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sp>
        <p:nvSpPr>
          <p:cNvPr id="12" name="TextBox 11"/>
          <p:cNvSpPr txBox="1"/>
          <p:nvPr/>
        </p:nvSpPr>
        <p:spPr>
          <a:xfrm>
            <a:off x="7596555" y="1230925"/>
            <a:ext cx="277836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/>
              <a:t>Bulky Waste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8034789" y="3974069"/>
            <a:ext cx="1091625" cy="923330"/>
          </a:xfrm>
          <a:prstGeom prst="rect">
            <a:avLst/>
          </a:prstGeom>
          <a:solidFill>
            <a:srgbClr val="CC9900"/>
          </a:solidFill>
        </p:spPr>
        <p:txBody>
          <a:bodyPr wrap="square" rtlCol="0">
            <a:spAutoFit/>
          </a:bodyPr>
          <a:lstStyle/>
          <a:p>
            <a:endParaRPr lang="en-US" b="1" dirty="0"/>
          </a:p>
          <a:p>
            <a:r>
              <a:rPr lang="en-US" b="1" dirty="0"/>
              <a:t>DEPOT  </a:t>
            </a:r>
          </a:p>
          <a:p>
            <a:endParaRPr lang="en-US" b="1" dirty="0"/>
          </a:p>
        </p:txBody>
      </p:sp>
      <p:sp>
        <p:nvSpPr>
          <p:cNvPr id="14" name="Rectangle 13"/>
          <p:cNvSpPr/>
          <p:nvPr/>
        </p:nvSpPr>
        <p:spPr>
          <a:xfrm>
            <a:off x="9258300" y="4705350"/>
            <a:ext cx="866775" cy="19204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TextBox 20"/>
          <p:cNvSpPr txBox="1"/>
          <p:nvPr/>
        </p:nvSpPr>
        <p:spPr>
          <a:xfrm>
            <a:off x="8016389" y="3384528"/>
            <a:ext cx="169986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Rain Gardens</a:t>
            </a:r>
          </a:p>
        </p:txBody>
      </p:sp>
      <p:sp>
        <p:nvSpPr>
          <p:cNvPr id="22" name="TextBox 21"/>
          <p:cNvSpPr txBox="1"/>
          <p:nvPr/>
        </p:nvSpPr>
        <p:spPr>
          <a:xfrm>
            <a:off x="7601388" y="3031312"/>
            <a:ext cx="2591479" cy="369332"/>
          </a:xfrm>
          <a:prstGeom prst="rect">
            <a:avLst/>
          </a:prstGeom>
          <a:solidFill>
            <a:srgbClr val="C1FF5B"/>
          </a:solidFill>
          <a:ln>
            <a:noFill/>
          </a:ln>
        </p:spPr>
        <p:txBody>
          <a:bodyPr wrap="square" rtlCol="0">
            <a:spAutoFit/>
          </a:bodyPr>
          <a:lstStyle/>
          <a:p>
            <a:r>
              <a:rPr lang="en-US" dirty="0"/>
              <a:t>Pervious parking</a:t>
            </a:r>
          </a:p>
        </p:txBody>
      </p:sp>
      <p:cxnSp>
        <p:nvCxnSpPr>
          <p:cNvPr id="23" name="Straight Arrow Connector 22"/>
          <p:cNvCxnSpPr/>
          <p:nvPr/>
        </p:nvCxnSpPr>
        <p:spPr>
          <a:xfrm flipH="1" flipV="1">
            <a:off x="8583844" y="2908773"/>
            <a:ext cx="48795" cy="253963"/>
          </a:xfrm>
          <a:prstGeom prst="straightConnector1">
            <a:avLst/>
          </a:prstGeom>
          <a:ln w="41275">
            <a:solidFill>
              <a:srgbClr val="FF0000"/>
            </a:solidFill>
            <a:headEnd w="lg" len="lg"/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0" name="Straight Arrow Connector 19">
            <a:extLst>
              <a:ext uri="{FF2B5EF4-FFF2-40B4-BE49-F238E27FC236}">
                <a16:creationId xmlns:a16="http://schemas.microsoft.com/office/drawing/2014/main" id="{9FA88C2B-1218-4BE7-90F4-98DF86D08F83}"/>
              </a:ext>
            </a:extLst>
          </p:cNvPr>
          <p:cNvCxnSpPr>
            <a:cxnSpLocks/>
          </p:cNvCxnSpPr>
          <p:nvPr/>
        </p:nvCxnSpPr>
        <p:spPr>
          <a:xfrm rot="16200000" flipH="1" flipV="1">
            <a:off x="7873119" y="3471379"/>
            <a:ext cx="48795" cy="253963"/>
          </a:xfrm>
          <a:prstGeom prst="straightConnector1">
            <a:avLst/>
          </a:prstGeom>
          <a:ln w="41275">
            <a:solidFill>
              <a:srgbClr val="FF0000"/>
            </a:solidFill>
            <a:headEnd w="lg" len="lg"/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  <p:cxnSp>
        <p:nvCxnSpPr>
          <p:cNvPr id="24" name="Straight Arrow Connector 23">
            <a:extLst>
              <a:ext uri="{FF2B5EF4-FFF2-40B4-BE49-F238E27FC236}">
                <a16:creationId xmlns:a16="http://schemas.microsoft.com/office/drawing/2014/main" id="{A0E7729D-E000-4960-8321-49A63239A132}"/>
              </a:ext>
            </a:extLst>
          </p:cNvPr>
          <p:cNvCxnSpPr>
            <a:cxnSpLocks/>
          </p:cNvCxnSpPr>
          <p:nvPr/>
        </p:nvCxnSpPr>
        <p:spPr>
          <a:xfrm rot="5400000" flipV="1">
            <a:off x="9768860" y="3478497"/>
            <a:ext cx="48795" cy="253963"/>
          </a:xfrm>
          <a:prstGeom prst="straightConnector1">
            <a:avLst/>
          </a:prstGeom>
          <a:ln w="41275">
            <a:solidFill>
              <a:srgbClr val="FF0000"/>
            </a:solidFill>
            <a:headEnd w="lg" len="lg"/>
            <a:tailEnd type="stealth"/>
          </a:ln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878695618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/>
          <p:cNvSpPr>
            <a:spLocks noGrp="1"/>
          </p:cNvSpPr>
          <p:nvPr>
            <p:ph type="title"/>
          </p:nvPr>
        </p:nvSpPr>
        <p:spPr>
          <a:xfrm>
            <a:off x="187036" y="2102435"/>
            <a:ext cx="3905631" cy="3930896"/>
          </a:xfrm>
        </p:spPr>
        <p:txBody>
          <a:bodyPr>
            <a:noAutofit/>
          </a:bodyPr>
          <a:lstStyle/>
          <a:p>
            <a:r>
              <a:rPr lang="en-US" sz="4400" dirty="0"/>
              <a:t>Environmental Depot proposed for southeastern Pomfret, CT, i.e.: central to the NECCOG Region.</a:t>
            </a:r>
          </a:p>
        </p:txBody>
      </p:sp>
      <p:pic>
        <p:nvPicPr>
          <p:cNvPr id="2" name="Content Placeholder 1">
            <a:extLst>
              <a:ext uri="{FF2B5EF4-FFF2-40B4-BE49-F238E27FC236}">
                <a16:creationId xmlns:a16="http://schemas.microsoft.com/office/drawing/2014/main" id="{30116E67-CDA2-41A9-B130-E108F2CBA803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6000750" y="219550"/>
            <a:ext cx="4791999" cy="6409850"/>
          </a:xfrm>
          <a:prstGeom prst="rect">
            <a:avLst/>
          </a:prstGeom>
        </p:spPr>
      </p:pic>
      <p:sp>
        <p:nvSpPr>
          <p:cNvPr id="5" name="TextBox 4">
            <a:extLst>
              <a:ext uri="{FF2B5EF4-FFF2-40B4-BE49-F238E27FC236}">
                <a16:creationId xmlns:a16="http://schemas.microsoft.com/office/drawing/2014/main" id="{5950D9AA-9D2F-434B-BF33-D737564B56D6}"/>
              </a:ext>
            </a:extLst>
          </p:cNvPr>
          <p:cNvSpPr txBox="1"/>
          <p:nvPr/>
        </p:nvSpPr>
        <p:spPr>
          <a:xfrm>
            <a:off x="10792750" y="401652"/>
            <a:ext cx="12910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NECCOG region</a:t>
            </a:r>
          </a:p>
        </p:txBody>
      </p:sp>
    </p:spTree>
    <p:extLst>
      <p:ext uri="{BB962C8B-B14F-4D97-AF65-F5344CB8AC3E}">
        <p14:creationId xmlns:p14="http://schemas.microsoft.com/office/powerpoint/2010/main" val="209081519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Rectangle 42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54" name="Straight Connector 44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ctangle 46">
            <a:extLst>
              <a:ext uri="{FF2B5EF4-FFF2-40B4-BE49-F238E27FC236}">
                <a16:creationId xmlns:a16="http://schemas.microsoft.com/office/drawing/2014/main" id="{7472B899-9BAA-4120-ABDF-C37ED56BD1F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1" cy="6858000"/>
          </a:xfrm>
          <a:prstGeom prst="rect">
            <a:avLst/>
          </a:prstGeom>
          <a:solidFill>
            <a:schemeClr val="bg1">
              <a:lumMod val="85000"/>
              <a:lumOff val="1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4814" y="640081"/>
            <a:ext cx="3659246" cy="2566652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200" dirty="0">
                <a:solidFill>
                  <a:schemeClr val="tx1"/>
                </a:solidFill>
              </a:rPr>
              <a:t>Pomfret is rethinking bulky waste collection </a:t>
            </a:r>
          </a:p>
        </p:txBody>
      </p:sp>
      <p:pic>
        <p:nvPicPr>
          <p:cNvPr id="6" name="Content Placeholder 5" descr="A close up of a sign&#10;&#10;Description automatically generated">
            <a:extLst>
              <a:ext uri="{FF2B5EF4-FFF2-40B4-BE49-F238E27FC236}">
                <a16:creationId xmlns:a16="http://schemas.microsoft.com/office/drawing/2014/main" id="{CDA1B8DC-C30B-4661-89BF-01628B9F3E37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096" r="19923" b="-4"/>
          <a:stretch/>
        </p:blipFill>
        <p:spPr>
          <a:xfrm rot="5400000">
            <a:off x="4809818" y="-174726"/>
            <a:ext cx="3383280" cy="3732733"/>
          </a:xfrm>
          <a:prstGeom prst="rect">
            <a:avLst/>
          </a:prstGeom>
        </p:spPr>
      </p:pic>
      <p:pic>
        <p:nvPicPr>
          <p:cNvPr id="8" name="Picture 7" descr="A large green field with trees in the background&#10;&#10;Description automatically generated">
            <a:extLst>
              <a:ext uri="{FF2B5EF4-FFF2-40B4-BE49-F238E27FC236}">
                <a16:creationId xmlns:a16="http://schemas.microsoft.com/office/drawing/2014/main" id="{DFBD4DCD-8537-451F-900E-BF29E24A0045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3" r="11813" b="4"/>
          <a:stretch/>
        </p:blipFill>
        <p:spPr>
          <a:xfrm>
            <a:off x="8459265" y="10"/>
            <a:ext cx="3732735" cy="3383270"/>
          </a:xfrm>
          <a:prstGeom prst="rect">
            <a:avLst/>
          </a:prstGeom>
        </p:spPr>
      </p:pic>
      <p:cxnSp>
        <p:nvCxnSpPr>
          <p:cNvPr id="56" name="Straight Connector 48">
            <a:extLst>
              <a:ext uri="{FF2B5EF4-FFF2-40B4-BE49-F238E27FC236}">
                <a16:creationId xmlns:a16="http://schemas.microsoft.com/office/drawing/2014/main" id="{B9EB6DAA-2F0C-43D5-A577-15D5D2C4E3F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622797" y="3429000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0" name="Picture 9" descr="A picture containing grass, outdoor, field, truck&#10;&#10;Description automatically generated">
            <a:extLst>
              <a:ext uri="{FF2B5EF4-FFF2-40B4-BE49-F238E27FC236}">
                <a16:creationId xmlns:a16="http://schemas.microsoft.com/office/drawing/2014/main" id="{DB93D00C-4F04-4D91-B46C-74429FB655E4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0739" r="-1" b="19566"/>
          <a:stretch/>
        </p:blipFill>
        <p:spPr>
          <a:xfrm>
            <a:off x="4635097" y="3474720"/>
            <a:ext cx="7556889" cy="33832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91007101"/>
      </p:ext>
    </p:extLst>
  </p:cSld>
  <p:clrMapOvr>
    <a:overrideClrMapping bg1="dk1" tx1="lt1" bg2="dk2" tx2="lt2" accent1="accent1" accent2="accent2" accent3="accent3" accent4="accent4" accent5="accent5" accent6="accent6" hlink="hlink" folHlink="folHlink"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b="1" dirty="0">
                <a:solidFill>
                  <a:schemeClr val="bg1"/>
                </a:solidFill>
              </a:rPr>
              <a:t>Proposed Indoor Regional Facility 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20000"/>
          </a:bodyPr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enclosed HHW facility in the state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Open Year-round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State of the Art Design</a:t>
            </a:r>
            <a:endParaRPr lang="en-US" sz="2000" dirty="0">
              <a:solidFill>
                <a:schemeClr val="bg1"/>
              </a:solidFill>
            </a:endParaRPr>
          </a:p>
          <a:p>
            <a:pPr marL="742950" lvl="1" indent="-285750">
              <a:buFont typeface="Arial" panose="020B0604020202020204" pitchFamily="34" charset="0"/>
              <a:buChar char="•"/>
            </a:pPr>
            <a:r>
              <a:rPr lang="en-US" sz="2000" dirty="0">
                <a:solidFill>
                  <a:schemeClr val="bg1"/>
                </a:solidFill>
              </a:rPr>
              <a:t>Safe Containment</a:t>
            </a: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z="2000" dirty="0"/>
              <a:t>1</a:t>
            </a:r>
            <a:r>
              <a:rPr lang="en-US" sz="2000" baseline="30000" dirty="0"/>
              <a:t>st</a:t>
            </a:r>
            <a:r>
              <a:rPr lang="en-US" sz="2000" dirty="0"/>
              <a:t> Sustainable Demonstration Site in the State</a:t>
            </a:r>
          </a:p>
          <a:p>
            <a:pPr marL="742950" lvl="1" indent="-285750">
              <a:buFont typeface="Arial" panose="020B0604020202020204" pitchFamily="34" charset="0"/>
              <a:buChar char="•"/>
            </a:pPr>
            <a:endParaRPr lang="en-US" sz="1400" dirty="0">
              <a:solidFill>
                <a:schemeClr val="bg1"/>
              </a:solidFill>
            </a:endParaRPr>
          </a:p>
          <a:p>
            <a:pPr marL="285750" indent="-285750">
              <a:buFont typeface="Arial" panose="020B0604020202020204" pitchFamily="34" charset="0"/>
              <a:buChar char="•"/>
            </a:pPr>
            <a:endParaRPr lang="en-US" sz="2000" dirty="0"/>
          </a:p>
        </p:txBody>
      </p:sp>
      <p:grpSp>
        <p:nvGrpSpPr>
          <p:cNvPr id="3" name="Group 2">
            <a:extLst>
              <a:ext uri="{FF2B5EF4-FFF2-40B4-BE49-F238E27FC236}">
                <a16:creationId xmlns:a16="http://schemas.microsoft.com/office/drawing/2014/main" id="{D5F4FED0-E8C2-4006-8BD3-B910ABE1EB84}"/>
              </a:ext>
            </a:extLst>
          </p:cNvPr>
          <p:cNvGrpSpPr>
            <a:grpSpLocks/>
          </p:cNvGrpSpPr>
          <p:nvPr/>
        </p:nvGrpSpPr>
        <p:grpSpPr bwMode="auto">
          <a:xfrm>
            <a:off x="4816208" y="786383"/>
            <a:ext cx="6996113" cy="4906963"/>
            <a:chOff x="106687620" y="107736443"/>
            <a:chExt cx="6996967" cy="4906085"/>
          </a:xfrm>
        </p:grpSpPr>
        <p:pic>
          <p:nvPicPr>
            <p:cNvPr id="1027" name="Picture 3" descr="Morton Barn HHW">
              <a:extLst>
                <a:ext uri="{FF2B5EF4-FFF2-40B4-BE49-F238E27FC236}">
                  <a16:creationId xmlns:a16="http://schemas.microsoft.com/office/drawing/2014/main" id="{8F7E4BC6-60E8-4416-B508-D9B01584E12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6687620" y="107736443"/>
              <a:ext cx="6995160" cy="4906085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6" name="Text Box 4">
              <a:extLst>
                <a:ext uri="{FF2B5EF4-FFF2-40B4-BE49-F238E27FC236}">
                  <a16:creationId xmlns:a16="http://schemas.microsoft.com/office/drawing/2014/main" id="{658B91D7-81FC-431C-AC30-00E3F8C3E67E}"/>
                </a:ext>
              </a:extLst>
            </p:cNvPr>
            <p:cNvSpPr txBox="1">
              <a:spLocks noChangeArrowheads="1"/>
            </p:cNvSpPr>
            <p:nvPr/>
          </p:nvSpPr>
          <p:spPr bwMode="auto">
            <a:xfrm>
              <a:off x="111021880" y="110668157"/>
              <a:ext cx="2662707" cy="1974371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Proposed type of structure for the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Environmental </a:t>
              </a:r>
            </a:p>
            <a:p>
              <a:pPr marL="0" marR="0" lvl="0" indent="0" algn="l" defTabSz="914400" rtl="0" eaLnBrk="0" fontAlgn="base" latinLnBrk="0" hangingPunct="0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</a:pPr>
              <a:r>
                <a:rPr kumimoji="0" lang="en-US" altLang="en-US" sz="2400" b="0" i="0" u="none" strike="noStrike" cap="none" normalizeH="0" baseline="0">
                  <a:ln>
                    <a:noFill/>
                  </a:ln>
                  <a:solidFill>
                    <a:srgbClr val="000000"/>
                  </a:solidFill>
                  <a:effectLst/>
                  <a:latin typeface="Calibri" panose="020F0502020204030204" pitchFamily="34" charset="0"/>
                </a:rPr>
                <a:t>Depot</a:t>
              </a:r>
              <a:endParaRPr kumimoji="0" lang="en-US" altLang="en-US" sz="1800" b="0" i="0" u="none" strike="noStrike" cap="none" normalizeH="0" baseline="0">
                <a:ln>
                  <a:noFill/>
                </a:ln>
                <a:solidFill>
                  <a:schemeClr val="tx1"/>
                </a:solidFill>
                <a:effectLst/>
                <a:latin typeface="Arial" panose="020B0604020202020204" pitchFamily="34" charset="0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377309643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BC2288C0-AF39-4D8B-9CB4-821E46B0A01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pPr algn="ctr"/>
            <a:r>
              <a:rPr lang="en-US" sz="5400" dirty="0"/>
              <a:t>What Happens to Our trash now?</a:t>
            </a:r>
          </a:p>
        </p:txBody>
      </p:sp>
      <p:pic>
        <p:nvPicPr>
          <p:cNvPr id="1026" name="Picture 2">
            <a:extLst>
              <a:ext uri="{FF2B5EF4-FFF2-40B4-BE49-F238E27FC236}">
                <a16:creationId xmlns:a16="http://schemas.microsoft.com/office/drawing/2014/main" id="{B77362BE-4A53-41D8-9D61-43168B2E17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98773" y="1955548"/>
            <a:ext cx="3105052" cy="20685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cxnSp>
        <p:nvCxnSpPr>
          <p:cNvPr id="6" name="Straight Arrow Connector 5">
            <a:extLst>
              <a:ext uri="{FF2B5EF4-FFF2-40B4-BE49-F238E27FC236}">
                <a16:creationId xmlns:a16="http://schemas.microsoft.com/office/drawing/2014/main" id="{C1BBEA89-A398-4BE2-A6A0-BFD545FCCCCC}"/>
              </a:ext>
            </a:extLst>
          </p:cNvPr>
          <p:cNvCxnSpPr>
            <a:cxnSpLocks/>
          </p:cNvCxnSpPr>
          <p:nvPr/>
        </p:nvCxnSpPr>
        <p:spPr>
          <a:xfrm flipH="1">
            <a:off x="3441718" y="2483162"/>
            <a:ext cx="976373" cy="479841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8" name="Picture 4" descr="Image result for single stream recycling">
            <a:extLst>
              <a:ext uri="{FF2B5EF4-FFF2-40B4-BE49-F238E27FC236}">
                <a16:creationId xmlns:a16="http://schemas.microsoft.com/office/drawing/2014/main" id="{FBFE131C-941A-4C5C-8436-01C26E27A21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8788" y="1955548"/>
            <a:ext cx="2920393" cy="378048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10" name="Straight Arrow Connector 9">
            <a:extLst>
              <a:ext uri="{FF2B5EF4-FFF2-40B4-BE49-F238E27FC236}">
                <a16:creationId xmlns:a16="http://schemas.microsoft.com/office/drawing/2014/main" id="{EAACF8F7-FAEE-400A-AEE3-71C6146F3551}"/>
              </a:ext>
            </a:extLst>
          </p:cNvPr>
          <p:cNvCxnSpPr>
            <a:cxnSpLocks/>
          </p:cNvCxnSpPr>
          <p:nvPr/>
        </p:nvCxnSpPr>
        <p:spPr>
          <a:xfrm>
            <a:off x="7787020" y="2622988"/>
            <a:ext cx="879670" cy="719699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029" name="Picture 5" descr="Image result for waste incineration">
            <a:extLst>
              <a:ext uri="{FF2B5EF4-FFF2-40B4-BE49-F238E27FC236}">
                <a16:creationId xmlns:a16="http://schemas.microsoft.com/office/drawing/2014/main" id="{2C5248CF-74C8-410E-BA75-48F7D91A3DA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87020" y="3553159"/>
            <a:ext cx="4245778" cy="273206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2CB741EF-13CD-449A-AAC1-AE414F070425}"/>
              </a:ext>
            </a:extLst>
          </p:cNvPr>
          <p:cNvSpPr txBox="1"/>
          <p:nvPr/>
        </p:nvSpPr>
        <p:spPr>
          <a:xfrm>
            <a:off x="34090" y="5839883"/>
            <a:ext cx="7731659" cy="9575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dirty="0"/>
              <a:t>Recycling and Waste Incineration  </a:t>
            </a:r>
          </a:p>
          <a:p>
            <a:pPr>
              <a:lnSpc>
                <a:spcPct val="150000"/>
              </a:lnSpc>
            </a:pPr>
            <a:r>
              <a:rPr lang="en-US" sz="2000" dirty="0"/>
              <a:t>           </a:t>
            </a:r>
            <a:r>
              <a:rPr lang="en-US" sz="2000" b="1" dirty="0">
                <a:solidFill>
                  <a:schemeClr val="accent6"/>
                </a:solidFill>
              </a:rPr>
              <a:t>           </a:t>
            </a:r>
            <a:r>
              <a:rPr lang="en-US" sz="2000" b="1" i="1" dirty="0">
                <a:solidFill>
                  <a:schemeClr val="accent6"/>
                </a:solidFill>
              </a:rPr>
              <a:t>So much Waste.  So many challenges.</a:t>
            </a:r>
            <a:endParaRPr lang="en-US" i="1" dirty="0"/>
          </a:p>
        </p:txBody>
      </p:sp>
      <p:pic>
        <p:nvPicPr>
          <p:cNvPr id="9" name="Picture 6" descr="Image result for bulky waste">
            <a:extLst>
              <a:ext uri="{FF2B5EF4-FFF2-40B4-BE49-F238E27FC236}">
                <a16:creationId xmlns:a16="http://schemas.microsoft.com/office/drawing/2014/main" id="{61238D53-3A7B-4416-8A1D-209911787B7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5209" y="5186756"/>
            <a:ext cx="1566095" cy="10462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cxnSp>
        <p:nvCxnSpPr>
          <p:cNvPr id="11" name="Straight Arrow Connector 10">
            <a:extLst>
              <a:ext uri="{FF2B5EF4-FFF2-40B4-BE49-F238E27FC236}">
                <a16:creationId xmlns:a16="http://schemas.microsoft.com/office/drawing/2014/main" id="{EAACF8F7-FAEE-400A-AEE3-71C6146F3551}"/>
              </a:ext>
            </a:extLst>
          </p:cNvPr>
          <p:cNvCxnSpPr>
            <a:cxnSpLocks/>
          </p:cNvCxnSpPr>
          <p:nvPr/>
        </p:nvCxnSpPr>
        <p:spPr>
          <a:xfrm>
            <a:off x="6814809" y="4188533"/>
            <a:ext cx="0" cy="7465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  <p:pic>
        <p:nvPicPr>
          <p:cNvPr id="14" name="Picture 13" descr="Image result for pictures of recycling items"/>
          <p:cNvPicPr/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54298"/>
          <a:stretch/>
        </p:blipFill>
        <p:spPr bwMode="auto">
          <a:xfrm>
            <a:off x="4297068" y="5126413"/>
            <a:ext cx="1054860" cy="1018915"/>
          </a:xfrm>
          <a:prstGeom prst="rect">
            <a:avLst/>
          </a:prstGeom>
          <a:noFill/>
          <a:ln>
            <a:noFill/>
          </a:ln>
        </p:spPr>
      </p:pic>
      <p:cxnSp>
        <p:nvCxnSpPr>
          <p:cNvPr id="15" name="Straight Arrow Connector 14">
            <a:extLst>
              <a:ext uri="{FF2B5EF4-FFF2-40B4-BE49-F238E27FC236}">
                <a16:creationId xmlns:a16="http://schemas.microsoft.com/office/drawing/2014/main" id="{EAACF8F7-FAEE-400A-AEE3-71C6146F3551}"/>
              </a:ext>
            </a:extLst>
          </p:cNvPr>
          <p:cNvCxnSpPr>
            <a:cxnSpLocks/>
          </p:cNvCxnSpPr>
          <p:nvPr/>
        </p:nvCxnSpPr>
        <p:spPr>
          <a:xfrm>
            <a:off x="4811198" y="4201980"/>
            <a:ext cx="0" cy="746538"/>
          </a:xfrm>
          <a:prstGeom prst="straightConnector1">
            <a:avLst/>
          </a:prstGeom>
          <a:ln w="76200">
            <a:tailEnd type="triangle"/>
          </a:ln>
        </p:spPr>
        <p:style>
          <a:lnRef idx="1">
            <a:schemeClr val="accent3"/>
          </a:lnRef>
          <a:fillRef idx="0">
            <a:schemeClr val="accent3"/>
          </a:fillRef>
          <a:effectRef idx="0">
            <a:schemeClr val="accent3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772817888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itle 3">
            <a:extLst>
              <a:ext uri="{FF2B5EF4-FFF2-40B4-BE49-F238E27FC236}">
                <a16:creationId xmlns:a16="http://schemas.microsoft.com/office/drawing/2014/main" id="{E33369FB-FF15-4BE2-AE24-861933F6727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The Environmental Depot will: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4B18A8BF-1840-478E-919C-B2E75854C0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00877" y="2057400"/>
            <a:ext cx="10454801" cy="736282"/>
          </a:xfrm>
        </p:spPr>
        <p:txBody>
          <a:bodyPr>
            <a:normAutofit/>
          </a:bodyPr>
          <a:lstStyle/>
          <a:p>
            <a:r>
              <a:rPr lang="en-US" dirty="0"/>
              <a:t>Collect:  </a:t>
            </a:r>
            <a:r>
              <a:rPr lang="en-US" sz="1800" cap="none" dirty="0"/>
              <a:t>Household Hazardous Waste, i.e.: </a:t>
            </a:r>
            <a:r>
              <a:rPr lang="en-US" sz="1800" b="1" cap="none" dirty="0">
                <a:solidFill>
                  <a:srgbClr val="FF0000"/>
                </a:solidFill>
              </a:rPr>
              <a:t>toxic, flammable, reactive or corrosive </a:t>
            </a:r>
            <a:r>
              <a:rPr lang="en-US" sz="1800" cap="none" dirty="0"/>
              <a:t>items</a:t>
            </a:r>
          </a:p>
        </p:txBody>
      </p:sp>
      <p:pic>
        <p:nvPicPr>
          <p:cNvPr id="4098" name="Picture 2" descr="Image result for images of household hazardous waste">
            <a:extLst>
              <a:ext uri="{FF2B5EF4-FFF2-40B4-BE49-F238E27FC236}">
                <a16:creationId xmlns:a16="http://schemas.microsoft.com/office/drawing/2014/main" id="{631EFDD4-E9B7-404A-8F97-A848066E073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4981" y="3113722"/>
            <a:ext cx="10454801" cy="287507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08189922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152" name="Picture 32" descr="Image result for yard and food waste">
            <a:extLst>
              <a:ext uri="{FF2B5EF4-FFF2-40B4-BE49-F238E27FC236}">
                <a16:creationId xmlns:a16="http://schemas.microsoft.com/office/drawing/2014/main" id="{C83C8562-1B9C-4DE8-83E1-7B4DAA8942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36096" y="1644176"/>
            <a:ext cx="3166186" cy="164477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50" name="Picture 30" descr="Image result for yard and food waste">
            <a:extLst>
              <a:ext uri="{FF2B5EF4-FFF2-40B4-BE49-F238E27FC236}">
                <a16:creationId xmlns:a16="http://schemas.microsoft.com/office/drawing/2014/main" id="{33484ADC-F2A7-435F-8AB6-D9693CB815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30729" y="1427514"/>
            <a:ext cx="3128831" cy="1658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8" name="Picture 28" descr="Image result for e-waste">
            <a:extLst>
              <a:ext uri="{FF2B5EF4-FFF2-40B4-BE49-F238E27FC236}">
                <a16:creationId xmlns:a16="http://schemas.microsoft.com/office/drawing/2014/main" id="{28EED1EE-3A7E-47ED-A30F-F75D8955AF3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184" t="5600" r="12310"/>
          <a:stretch/>
        </p:blipFill>
        <p:spPr bwMode="auto">
          <a:xfrm>
            <a:off x="9200364" y="406408"/>
            <a:ext cx="2991636" cy="22482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4" name="Picture 24" descr="Image result for old propane tanks">
            <a:extLst>
              <a:ext uri="{FF2B5EF4-FFF2-40B4-BE49-F238E27FC236}">
                <a16:creationId xmlns:a16="http://schemas.microsoft.com/office/drawing/2014/main" id="{BE80C8ED-CB9B-4397-B189-6EEB6F613B3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192" r="35217" b="43029"/>
          <a:stretch/>
        </p:blipFill>
        <p:spPr bwMode="auto">
          <a:xfrm>
            <a:off x="10587064" y="1826388"/>
            <a:ext cx="1604936" cy="214684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6" name="Picture 16" descr="Related image">
            <a:extLst>
              <a:ext uri="{FF2B5EF4-FFF2-40B4-BE49-F238E27FC236}">
                <a16:creationId xmlns:a16="http://schemas.microsoft.com/office/drawing/2014/main" id="{22F96EAB-661A-4A4D-B0DA-88362C8BC59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48" t="10421" r="14584" b="13680"/>
          <a:stretch/>
        </p:blipFill>
        <p:spPr bwMode="auto">
          <a:xfrm>
            <a:off x="7662873" y="3246196"/>
            <a:ext cx="2694212" cy="2713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32" name="Picture 12" descr="Image result for waste textiles">
            <a:extLst>
              <a:ext uri="{FF2B5EF4-FFF2-40B4-BE49-F238E27FC236}">
                <a16:creationId xmlns:a16="http://schemas.microsoft.com/office/drawing/2014/main" id="{F84994EE-A1EA-4ABE-862D-97ECD4053FD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238" t="32342" r="25859"/>
          <a:stretch/>
        </p:blipFill>
        <p:spPr bwMode="auto">
          <a:xfrm>
            <a:off x="5389162" y="2977465"/>
            <a:ext cx="2582945" cy="366045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Image result for batteries for recycling">
            <a:extLst>
              <a:ext uri="{FF2B5EF4-FFF2-40B4-BE49-F238E27FC236}">
                <a16:creationId xmlns:a16="http://schemas.microsoft.com/office/drawing/2014/main" id="{4E8C1508-17E8-43C5-BA43-E66DB913795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96594" y="2718848"/>
            <a:ext cx="2297113" cy="341788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2" name="Picture 2" descr="Image result for mattresses stacked">
            <a:extLst>
              <a:ext uri="{FF2B5EF4-FFF2-40B4-BE49-F238E27FC236}">
                <a16:creationId xmlns:a16="http://schemas.microsoft.com/office/drawing/2014/main" id="{1575CEA7-0311-4065-8EC2-D0AE89F86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2827" y="4566585"/>
            <a:ext cx="2857500" cy="1924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5" name="Picture 5" descr="Related image">
            <a:extLst>
              <a:ext uri="{FF2B5EF4-FFF2-40B4-BE49-F238E27FC236}">
                <a16:creationId xmlns:a16="http://schemas.microsoft.com/office/drawing/2014/main" id="{B4ADF0A3-02CC-4018-B8D4-9227BFB0513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1388" y="2617425"/>
            <a:ext cx="1905182" cy="1071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 descr="Image result for aerosol cans">
            <a:extLst>
              <a:ext uri="{FF2B5EF4-FFF2-40B4-BE49-F238E27FC236}">
                <a16:creationId xmlns:a16="http://schemas.microsoft.com/office/drawing/2014/main" id="{1E23A39F-7106-4636-BFB1-DC60FC79E0C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56" r="8943"/>
          <a:stretch/>
        </p:blipFill>
        <p:spPr bwMode="auto">
          <a:xfrm>
            <a:off x="235859" y="3063694"/>
            <a:ext cx="1722841" cy="195825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 algn="in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40" name="Picture 20" descr="Image result for old fire extinguisher">
            <a:extLst>
              <a:ext uri="{FF2B5EF4-FFF2-40B4-BE49-F238E27FC236}">
                <a16:creationId xmlns:a16="http://schemas.microsoft.com/office/drawing/2014/main" id="{50655125-FEB3-41A5-A1A1-0100F5E2313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103" r="25899" b="17801"/>
          <a:stretch/>
        </p:blipFill>
        <p:spPr bwMode="auto">
          <a:xfrm>
            <a:off x="10357085" y="3289359"/>
            <a:ext cx="1834915" cy="314239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46" name="Picture 26" descr="Image result for tires waste">
            <a:extLst>
              <a:ext uri="{FF2B5EF4-FFF2-40B4-BE49-F238E27FC236}">
                <a16:creationId xmlns:a16="http://schemas.microsoft.com/office/drawing/2014/main" id="{7717C99F-244A-4AF8-9248-5BC5303C179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0979"/>
          <a:stretch/>
        </p:blipFill>
        <p:spPr bwMode="auto">
          <a:xfrm>
            <a:off x="7682622" y="5486950"/>
            <a:ext cx="2869563" cy="10718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8" name="Picture 8" descr="Analog Thermometer, -40 to 120 Degree F">
            <a:extLst>
              <a:ext uri="{FF2B5EF4-FFF2-40B4-BE49-F238E27FC236}">
                <a16:creationId xmlns:a16="http://schemas.microsoft.com/office/drawing/2014/main" id="{8CBD2A6F-5629-4BF0-B03E-D5DB38F9D9C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9959" r="27733"/>
          <a:stretch/>
        </p:blipFill>
        <p:spPr bwMode="auto">
          <a:xfrm>
            <a:off x="7467773" y="4057895"/>
            <a:ext cx="1008668" cy="23841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itle 1">
            <a:extLst>
              <a:ext uri="{FF2B5EF4-FFF2-40B4-BE49-F238E27FC236}">
                <a16:creationId xmlns:a16="http://schemas.microsoft.com/office/drawing/2014/main" id="{67B90811-EE8A-48CC-BA7F-A0CD48857FBF}"/>
              </a:ext>
            </a:extLst>
          </p:cNvPr>
          <p:cNvSpPr>
            <a:spLocks noGrp="1"/>
          </p:cNvSpPr>
          <p:nvPr>
            <p:ph type="title" idx="4294967295"/>
          </p:nvPr>
        </p:nvSpPr>
        <p:spPr>
          <a:xfrm>
            <a:off x="235859" y="254802"/>
            <a:ext cx="10058400" cy="1449387"/>
          </a:xfrm>
        </p:spPr>
        <p:txBody>
          <a:bodyPr>
            <a:normAutofit/>
          </a:bodyPr>
          <a:lstStyle/>
          <a:p>
            <a:r>
              <a:rPr lang="en-US" sz="5400" dirty="0"/>
              <a:t>The Environmental Depot may</a:t>
            </a:r>
            <a:br>
              <a:rPr lang="en-US" sz="5400" dirty="0"/>
            </a:br>
            <a:r>
              <a:rPr lang="en-US" dirty="0"/>
              <a:t>also collect other items</a:t>
            </a:r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 rotWithShape="1"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39" r="28733"/>
          <a:stretch/>
        </p:blipFill>
        <p:spPr>
          <a:xfrm>
            <a:off x="4179461" y="3113390"/>
            <a:ext cx="1698172" cy="16002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71276" y="4661344"/>
            <a:ext cx="2257425" cy="202882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25787992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4232D87-BC16-411A-B817-F14DA8E8EF9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The Environmental Depot may: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D80A7FF0-2623-4E0C-98CB-15DD67C27539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263565" y="2057400"/>
            <a:ext cx="10058399" cy="736282"/>
          </a:xfrm>
        </p:spPr>
        <p:txBody>
          <a:bodyPr>
            <a:normAutofit/>
          </a:bodyPr>
          <a:lstStyle/>
          <a:p>
            <a:r>
              <a:rPr lang="en-US" dirty="0"/>
              <a:t>Demonstrate new approaches for site design, land uses, etc.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097C5EE0-05AA-483B-812F-4BB0EF513F37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524435" y="2648487"/>
            <a:ext cx="5094654" cy="3711972"/>
          </a:xfrm>
        </p:spPr>
        <p:txBody>
          <a:bodyPr>
            <a:normAutofit fontScale="85000" lnSpcReduction="10000"/>
          </a:bodyPr>
          <a:lstStyle/>
          <a:p>
            <a:pPr marL="285750" lvl="1" indent="-285750">
              <a:lnSpc>
                <a:spcPct val="150000"/>
              </a:lnSpc>
              <a:spcAft>
                <a:spcPts val="0"/>
              </a:spcAft>
              <a:buClr>
                <a:schemeClr val="accent1"/>
              </a:buClr>
              <a:buFont typeface="Wingdings" panose="05000000000000000000" pitchFamily="2" charset="2"/>
              <a:buChar char="§"/>
            </a:pPr>
            <a:r>
              <a:rPr lang="en-US" sz="1800" dirty="0">
                <a:solidFill>
                  <a:schemeClr val="tx2"/>
                </a:solidFill>
              </a:rPr>
              <a:t>Sustainable &amp; Low Impact Development Methods:</a:t>
            </a:r>
          </a:p>
          <a:p>
            <a:pPr marL="285750" lvl="1" indent="-285750">
              <a:lnSpc>
                <a:spcPct val="150000"/>
              </a:lnSpc>
              <a:spcAft>
                <a:spcPts val="0"/>
              </a:spcAft>
              <a:buFont typeface="Wingdings" panose="05000000000000000000" pitchFamily="2" charset="2"/>
              <a:buChar char="§"/>
            </a:pPr>
            <a:endParaRPr lang="en-US" sz="1800" dirty="0">
              <a:solidFill>
                <a:schemeClr val="tx2"/>
              </a:solidFill>
            </a:endParaRPr>
          </a:p>
          <a:p>
            <a:pPr marL="282575" lvl="1" indent="0">
              <a:lnSpc>
                <a:spcPct val="150000"/>
              </a:lnSpc>
              <a:spcAft>
                <a:spcPts val="0"/>
              </a:spcAft>
              <a:buNone/>
            </a:pPr>
            <a:r>
              <a:rPr lang="en-US" sz="1800" dirty="0">
                <a:solidFill>
                  <a:schemeClr val="tx2"/>
                </a:solidFill>
              </a:rPr>
              <a:t>Rain Gardens,    Lawn Alternatives,   Bioretention Areas,   Riparian Buffers,       Rainwater collection,   Pervious Parking,   Ground Mounted Solar Panels,   Composting,    Alternative Septic / Greywater Systems</a:t>
            </a:r>
          </a:p>
          <a:p>
            <a:pPr marL="182880" lvl="2" indent="0">
              <a:buNone/>
            </a:pPr>
            <a:endParaRPr lang="en-US" dirty="0">
              <a:solidFill>
                <a:schemeClr val="tx2"/>
              </a:solidFill>
            </a:endParaRPr>
          </a:p>
          <a:p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FA70117E-7EB3-4F64-90AF-C1BBED899269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515943" y="2958273"/>
            <a:ext cx="5038747" cy="2910821"/>
          </a:xfrm>
        </p:spPr>
        <p:txBody>
          <a:bodyPr>
            <a:normAutofit fontScale="85000" lnSpcReduction="10000"/>
          </a:bodyPr>
          <a:lstStyle/>
          <a:p>
            <a:r>
              <a:rPr lang="en-US" sz="2000" dirty="0">
                <a:solidFill>
                  <a:schemeClr val="tx2"/>
                </a:solidFill>
              </a:rPr>
              <a:t>Possible Alternative Reuse Options for: </a:t>
            </a:r>
          </a:p>
          <a:p>
            <a:endParaRPr lang="en-US" sz="2000" dirty="0">
              <a:solidFill>
                <a:schemeClr val="tx2"/>
              </a:solidFill>
            </a:endParaRPr>
          </a:p>
          <a:p>
            <a:r>
              <a:rPr lang="en-US" sz="2000" dirty="0">
                <a:solidFill>
                  <a:schemeClr val="tx2"/>
                </a:solidFill>
              </a:rPr>
              <a:t>Concrete from Crumbling  Foundations  </a:t>
            </a:r>
          </a:p>
          <a:p>
            <a:r>
              <a:rPr lang="en-US" sz="2000" dirty="0">
                <a:solidFill>
                  <a:schemeClr val="tx2"/>
                </a:solidFill>
              </a:rPr>
              <a:t>                        &amp; </a:t>
            </a:r>
          </a:p>
          <a:p>
            <a:r>
              <a:rPr lang="en-US" sz="2000" dirty="0">
                <a:solidFill>
                  <a:schemeClr val="tx2"/>
                </a:solidFill>
              </a:rPr>
              <a:t>Ash from Waste-to-Energy Plants….</a:t>
            </a:r>
          </a:p>
          <a:p>
            <a:pPr marL="1509712" indent="0">
              <a:buNone/>
            </a:pPr>
            <a:r>
              <a:rPr lang="en-US" sz="2000" b="1" dirty="0">
                <a:solidFill>
                  <a:srgbClr val="00B050"/>
                </a:solidFill>
              </a:rPr>
              <a:t>and more we have yet to identify!</a:t>
            </a:r>
          </a:p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2917475164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0F87363-68F7-44BE-9755-E01C649123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5400" dirty="0"/>
              <a:t>The Environmental Depot may: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BEB181A-BAE5-4A68-BA60-8863D994234D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99527" y="2057400"/>
            <a:ext cx="6743861" cy="736282"/>
          </a:xfrm>
        </p:spPr>
        <p:txBody>
          <a:bodyPr>
            <a:normAutofit/>
          </a:bodyPr>
          <a:lstStyle/>
          <a:p>
            <a:r>
              <a:rPr lang="en-US" dirty="0">
                <a:solidFill>
                  <a:schemeClr val="tx2"/>
                </a:solidFill>
              </a:rPr>
              <a:t>Provide “How to” Workshops, Classes &amp; more 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B8738DB-9FFE-42C9-BD86-18CBE48ED02B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706349" y="2947795"/>
            <a:ext cx="5022121" cy="3442526"/>
          </a:xfrm>
        </p:spPr>
        <p:txBody>
          <a:bodyPr>
            <a:normAutofit fontScale="92500" lnSpcReduction="20000"/>
          </a:bodyPr>
          <a:lstStyle/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Build a Rain Garden/ Pollinator Garden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Create an Edible Landscape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Composting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Identify &amp; Remove Invasive Plants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Do Companion Planting to Reduce Nuisance Weeds &amp; Pests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Kids Workshop: Plant a Veg &amp; Take It Home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DD90A02F-8535-4959-972F-04F1816CCB73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239042" y="2947795"/>
            <a:ext cx="5767799" cy="3442527"/>
          </a:xfrm>
        </p:spPr>
        <p:txBody>
          <a:bodyPr>
            <a:normAutofit fontScale="92500" lnSpcReduction="20000"/>
          </a:bodyPr>
          <a:lstStyle/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Solar Panels: Rooftop vs. Ground Mounted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Green Home Makeover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Sustainable Home Design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Tiny Homes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Green Home or Energy Audits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Earth Day Arts &amp; Crafts Show</a:t>
            </a:r>
          </a:p>
          <a:p>
            <a:pPr marL="233363" indent="-233363">
              <a:buFont typeface="Wingdings" panose="05000000000000000000" pitchFamily="2" charset="2"/>
              <a:buChar char="§"/>
            </a:pPr>
            <a:r>
              <a:rPr lang="en-US" sz="2000" dirty="0"/>
              <a:t>Upcycle or Reduce-Reuse-Recycle Science Fair</a:t>
            </a:r>
          </a:p>
        </p:txBody>
      </p:sp>
    </p:spTree>
    <p:extLst>
      <p:ext uri="{BB962C8B-B14F-4D97-AF65-F5344CB8AC3E}">
        <p14:creationId xmlns:p14="http://schemas.microsoft.com/office/powerpoint/2010/main" val="66107767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For More Information:</a:t>
            </a:r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>
            <a:normAutofit lnSpcReduction="10000"/>
          </a:bodyPr>
          <a:lstStyle/>
          <a:p>
            <a:pPr>
              <a:spcBef>
                <a:spcPts val="0"/>
              </a:spcBef>
            </a:pPr>
            <a:r>
              <a:rPr lang="en-US" b="1" dirty="0"/>
              <a:t>Maureen Nicholson, First Selectman, Town of Pomfret</a:t>
            </a:r>
          </a:p>
          <a:p>
            <a:pPr>
              <a:spcBef>
                <a:spcPts val="0"/>
              </a:spcBef>
            </a:pPr>
            <a:r>
              <a:rPr lang="en-US" dirty="0"/>
              <a:t>860-974-0191</a:t>
            </a:r>
          </a:p>
          <a:p>
            <a:pPr>
              <a:spcBef>
                <a:spcPts val="0"/>
              </a:spcBef>
            </a:pPr>
            <a:r>
              <a:rPr lang="en-US" dirty="0">
                <a:hlinkClick r:id="rId2"/>
              </a:rPr>
              <a:t>maureen.nicholson@pomfretct.gov</a:t>
            </a:r>
            <a:endParaRPr lang="en-US" dirty="0"/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John Filchak, Executive Director,  NECCOG</a:t>
            </a:r>
          </a:p>
          <a:p>
            <a:pPr>
              <a:spcBef>
                <a:spcPts val="0"/>
              </a:spcBef>
            </a:pPr>
            <a:r>
              <a:rPr lang="en-US" dirty="0"/>
              <a:t>860-774-1253 </a:t>
            </a:r>
          </a:p>
          <a:p>
            <a:pPr>
              <a:spcBef>
                <a:spcPts val="0"/>
              </a:spcBef>
            </a:pPr>
            <a:r>
              <a:rPr lang="en-US" dirty="0">
                <a:hlinkClick r:id="rId3"/>
              </a:rPr>
              <a:t>john.filchak@neccog.org</a:t>
            </a:r>
            <a:r>
              <a:rPr lang="en-US" dirty="0"/>
              <a:t> </a:t>
            </a:r>
          </a:p>
          <a:p>
            <a:pPr>
              <a:spcBef>
                <a:spcPts val="0"/>
              </a:spcBef>
            </a:pPr>
            <a:endParaRPr lang="en-US" dirty="0"/>
          </a:p>
          <a:p>
            <a:pPr>
              <a:spcBef>
                <a:spcPts val="0"/>
              </a:spcBef>
            </a:pPr>
            <a:r>
              <a:rPr lang="en-US" b="1" dirty="0"/>
              <a:t>Delia Fey, AICP, Senior Regional Planner, NECCOG</a:t>
            </a:r>
          </a:p>
          <a:p>
            <a:pPr>
              <a:spcBef>
                <a:spcPts val="0"/>
              </a:spcBef>
            </a:pPr>
            <a:r>
              <a:rPr lang="en-US" dirty="0"/>
              <a:t>860-774-1253 x20</a:t>
            </a:r>
          </a:p>
          <a:p>
            <a:pPr>
              <a:spcBef>
                <a:spcPts val="0"/>
              </a:spcBef>
            </a:pPr>
            <a:r>
              <a:rPr lang="en-US" dirty="0">
                <a:hlinkClick r:id="rId4"/>
              </a:rPr>
              <a:t>delia.fey@neccog.org</a:t>
            </a:r>
            <a:endParaRPr lang="en-US" dirty="0"/>
          </a:p>
          <a:p>
            <a:pPr marL="0" indent="0">
              <a:buNone/>
            </a:pP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414321746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>
            <a:extLst>
              <a:ext uri="{FF2B5EF4-FFF2-40B4-BE49-F238E27FC236}">
                <a16:creationId xmlns:a16="http://schemas.microsoft.com/office/drawing/2014/main" id="{06677DDE-6D90-483C-B1F0-DEFB5ACE1188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What are the challenges?</a:t>
            </a:r>
          </a:p>
        </p:txBody>
      </p:sp>
      <p:sp>
        <p:nvSpPr>
          <p:cNvPr id="8" name="Text Placeholder 7">
            <a:extLst>
              <a:ext uri="{FF2B5EF4-FFF2-40B4-BE49-F238E27FC236}">
                <a16:creationId xmlns:a16="http://schemas.microsoft.com/office/drawing/2014/main" id="{0C6F8E5A-FBB3-4C0D-9DE7-3FCB6C14522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1097280" y="1871117"/>
            <a:ext cx="4639736" cy="736282"/>
          </a:xfrm>
        </p:spPr>
        <p:txBody>
          <a:bodyPr>
            <a:normAutofit/>
          </a:bodyPr>
          <a:lstStyle/>
          <a:p>
            <a:r>
              <a:rPr lang="en-US" dirty="0"/>
              <a:t>Single Stream Recycling</a:t>
            </a:r>
          </a:p>
        </p:txBody>
      </p:sp>
      <p:sp>
        <p:nvSpPr>
          <p:cNvPr id="9" name="Content Placeholder 8">
            <a:extLst>
              <a:ext uri="{FF2B5EF4-FFF2-40B4-BE49-F238E27FC236}">
                <a16:creationId xmlns:a16="http://schemas.microsoft.com/office/drawing/2014/main" id="{301378A1-E713-4486-811B-1D9EA253C26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2544024"/>
            <a:ext cx="4639736" cy="3684760"/>
          </a:xfrm>
        </p:spPr>
        <p:txBody>
          <a:bodyPr>
            <a:normAutofit/>
          </a:bodyPr>
          <a:lstStyle/>
          <a:p>
            <a:r>
              <a:rPr lang="en-US" i="1" dirty="0"/>
              <a:t>It seems so easy…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…but in reality, dirty containers contaminate clean containers and paper/paperboards, reducing value;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Conflicting info on what to do with certain items (batteries, etc.);</a:t>
            </a:r>
          </a:p>
          <a:p>
            <a:pPr>
              <a:buFont typeface="Wingdings" panose="05000000000000000000" pitchFamily="2" charset="2"/>
              <a:buChar char="§"/>
            </a:pPr>
            <a:r>
              <a:rPr lang="en-US" dirty="0"/>
              <a:t> Wishful thinking leads to inclusion of              non-recyclable items that clog up machinery.</a:t>
            </a:r>
          </a:p>
        </p:txBody>
      </p:sp>
      <p:sp>
        <p:nvSpPr>
          <p:cNvPr id="13" name="Text Placeholder 7">
            <a:extLst>
              <a:ext uri="{FF2B5EF4-FFF2-40B4-BE49-F238E27FC236}">
                <a16:creationId xmlns:a16="http://schemas.microsoft.com/office/drawing/2014/main" id="{59635A81-2A6E-4B53-B009-E5C50624AA1D}"/>
              </a:ext>
            </a:extLst>
          </p:cNvPr>
          <p:cNvSpPr txBox="1">
            <a:spLocks/>
          </p:cNvSpPr>
          <p:nvPr/>
        </p:nvSpPr>
        <p:spPr>
          <a:xfrm>
            <a:off x="6597425" y="1886190"/>
            <a:ext cx="4639736" cy="736282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marL="0" indent="0" algn="l" defTabSz="914400" rtl="0" eaLnBrk="1" latinLnBrk="0" hangingPunct="1">
              <a:lnSpc>
                <a:spcPct val="120000"/>
              </a:lnSpc>
              <a:spcBef>
                <a:spcPts val="1200"/>
              </a:spcBef>
              <a:spcAft>
                <a:spcPts val="200"/>
              </a:spcAft>
              <a:buClr>
                <a:schemeClr val="accent1"/>
              </a:buClr>
              <a:buSzPct val="100000"/>
              <a:buFont typeface="Calibri" panose="020F0502020204030204" pitchFamily="34" charset="0"/>
              <a:buNone/>
              <a:defRPr sz="2000" b="0" kern="1200" cap="all" baseline="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20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8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100000"/>
              </a:lnSpc>
              <a:spcBef>
                <a:spcPts val="200"/>
              </a:spcBef>
              <a:spcAft>
                <a:spcPts val="400"/>
              </a:spcAft>
              <a:buClrTx/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200"/>
              </a:spcBef>
              <a:spcAft>
                <a:spcPts val="400"/>
              </a:spcAft>
              <a:buClr>
                <a:schemeClr val="accent1"/>
              </a:buClr>
              <a:buFont typeface="Calibri" pitchFamily="34" charset="0"/>
              <a:buNone/>
              <a:defRPr sz="1600" b="1" kern="1200">
                <a:solidFill>
                  <a:schemeClr val="tx1">
                    <a:lumMod val="75000"/>
                    <a:lumOff val="25000"/>
                  </a:schemeClr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en-US" dirty="0"/>
          </a:p>
        </p:txBody>
      </p:sp>
      <p:pic>
        <p:nvPicPr>
          <p:cNvPr id="16" name="Picture 15" descr="Image result for pictures of recycling items">
            <a:extLst>
              <a:ext uri="{FF2B5EF4-FFF2-40B4-BE49-F238E27FC236}">
                <a16:creationId xmlns:a16="http://schemas.microsoft.com/office/drawing/2014/main" id="{027A8DC7-FD4E-42F9-A437-61CE096E3C77}"/>
              </a:ext>
            </a:extLst>
          </p:cNvPr>
          <p:cNvPicPr/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02149" y="2016811"/>
            <a:ext cx="4030287" cy="4513022"/>
          </a:xfrm>
          <a:prstGeom prst="rect">
            <a:avLst/>
          </a:prstGeom>
          <a:noFill/>
          <a:ln>
            <a:noFill/>
          </a:ln>
        </p:spPr>
      </p:pic>
      <p:sp>
        <p:nvSpPr>
          <p:cNvPr id="2" name="Rectangle 1"/>
          <p:cNvSpPr/>
          <p:nvPr/>
        </p:nvSpPr>
        <p:spPr>
          <a:xfrm>
            <a:off x="6902148" y="2058375"/>
            <a:ext cx="4030287" cy="4513022"/>
          </a:xfrm>
          <a:prstGeom prst="rect">
            <a:avLst/>
          </a:prstGeom>
          <a:noFill/>
          <a:ln w="28575">
            <a:solidFill>
              <a:schemeClr val="tx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grpSp>
        <p:nvGrpSpPr>
          <p:cNvPr id="5" name="Group 4">
            <a:extLst>
              <a:ext uri="{FF2B5EF4-FFF2-40B4-BE49-F238E27FC236}">
                <a16:creationId xmlns:a16="http://schemas.microsoft.com/office/drawing/2014/main" id="{2FE7CEA5-AC52-40B7-9360-6A4B2C17227E}"/>
              </a:ext>
            </a:extLst>
          </p:cNvPr>
          <p:cNvGrpSpPr/>
          <p:nvPr/>
        </p:nvGrpSpPr>
        <p:grpSpPr>
          <a:xfrm>
            <a:off x="5914028" y="442488"/>
            <a:ext cx="1819915" cy="709802"/>
            <a:chOff x="5914028" y="442488"/>
            <a:chExt cx="1819915" cy="709802"/>
          </a:xfrm>
        </p:grpSpPr>
        <p:sp>
          <p:nvSpPr>
            <p:cNvPr id="3" name="Arrow: Chevron 2">
              <a:extLst>
                <a:ext uri="{FF2B5EF4-FFF2-40B4-BE49-F238E27FC236}">
                  <a16:creationId xmlns:a16="http://schemas.microsoft.com/office/drawing/2014/main" id="{0877FFFB-17F4-4E02-B115-F09EE0F4FA12}"/>
                </a:ext>
              </a:extLst>
            </p:cNvPr>
            <p:cNvSpPr/>
            <p:nvPr/>
          </p:nvSpPr>
          <p:spPr>
            <a:xfrm rot="16605606">
              <a:off x="6279092" y="844763"/>
              <a:ext cx="324496" cy="290557"/>
            </a:xfrm>
            <a:prstGeom prst="chevron">
              <a:avLst>
                <a:gd name="adj" fmla="val 671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4" name="TextBox 3">
              <a:extLst>
                <a:ext uri="{FF2B5EF4-FFF2-40B4-BE49-F238E27FC236}">
                  <a16:creationId xmlns:a16="http://schemas.microsoft.com/office/drawing/2014/main" id="{4A34815C-99A2-4AA4-92D0-5D43C8FCE863}"/>
                </a:ext>
              </a:extLst>
            </p:cNvPr>
            <p:cNvSpPr txBox="1"/>
            <p:nvPr/>
          </p:nvSpPr>
          <p:spPr>
            <a:xfrm>
              <a:off x="5914028" y="442488"/>
              <a:ext cx="1819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some of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2703927951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aphicFrame>
        <p:nvGraphicFramePr>
          <p:cNvPr id="4" name="Object 3">
            <a:extLst>
              <a:ext uri="{FF2B5EF4-FFF2-40B4-BE49-F238E27FC236}">
                <a16:creationId xmlns:a16="http://schemas.microsoft.com/office/drawing/2014/main" id="{9B80E937-C432-494C-AE0B-DEED298F86E0}"/>
              </a:ext>
            </a:extLst>
          </p:cNvPr>
          <p:cNvGraphicFramePr>
            <a:graphicFrameLocks noChangeAspect="1"/>
          </p:cNvGraphicFramePr>
          <p:nvPr>
            <p:extLst>
              <p:ext uri="{D42A27DB-BD31-4B8C-83A1-F6EECF244321}">
                <p14:modId xmlns:p14="http://schemas.microsoft.com/office/powerpoint/2010/main" val="1422192800"/>
              </p:ext>
            </p:extLst>
          </p:nvPr>
        </p:nvGraphicFramePr>
        <p:xfrm>
          <a:off x="5969385" y="168985"/>
          <a:ext cx="5037597" cy="6520030"/>
        </p:xfrm>
        <a:graphic>
          <a:graphicData uri="http://schemas.openxmlformats.org/presentationml/2006/ole">
            <mc:AlternateContent xmlns:mc="http://schemas.openxmlformats.org/markup-compatibility/2006">
              <mc:Choice xmlns:v="urn:schemas-microsoft-com:vml" Requires="v">
                <p:oleObj spid="_x0000_s2059" name="Acrobat Document" r:id="rId3" imgW="5829199" imgH="7543800" progId="Acrobat.Document.11">
                  <p:embed/>
                </p:oleObj>
              </mc:Choice>
              <mc:Fallback>
                <p:oleObj name="Acrobat Document" r:id="rId3" imgW="5829199" imgH="7543800" progId="Acrobat.Document.11">
                  <p:embed/>
                  <p:pic>
                    <p:nvPicPr>
                      <p:cNvPr id="0" name=""/>
                      <p:cNvPicPr/>
                      <p:nvPr/>
                    </p:nvPicPr>
                    <p:blipFill>
                      <a:blip r:embed="rId4"/>
                      <a:stretch>
                        <a:fillRect/>
                      </a:stretch>
                    </p:blipFill>
                    <p:spPr>
                      <a:xfrm>
                        <a:off x="5969385" y="168985"/>
                        <a:ext cx="5037597" cy="6520030"/>
                      </a:xfrm>
                      <a:prstGeom prst="rect">
                        <a:avLst/>
                      </a:prstGeom>
                    </p:spPr>
                  </p:pic>
                </p:oleObj>
              </mc:Fallback>
            </mc:AlternateContent>
          </a:graphicData>
        </a:graphic>
      </p:graphicFrame>
      <p:sp>
        <p:nvSpPr>
          <p:cNvPr id="5" name="Title 4">
            <a:extLst>
              <a:ext uri="{FF2B5EF4-FFF2-40B4-BE49-F238E27FC236}">
                <a16:creationId xmlns:a16="http://schemas.microsoft.com/office/drawing/2014/main" id="{341C690B-E24D-4119-97E2-D77F6C89C33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6" y="786383"/>
            <a:ext cx="3517567" cy="5537505"/>
          </a:xfrm>
        </p:spPr>
        <p:txBody>
          <a:bodyPr>
            <a:noAutofit/>
          </a:bodyPr>
          <a:lstStyle/>
          <a:p>
            <a:pPr algn="ctr"/>
            <a:r>
              <a:rPr lang="en-US" sz="6000" dirty="0"/>
              <a:t>New 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Rules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for</a:t>
            </a:r>
            <a:br>
              <a:rPr lang="en-US" sz="6000" dirty="0"/>
            </a:br>
            <a:br>
              <a:rPr lang="en-US" sz="6000" dirty="0"/>
            </a:br>
            <a:r>
              <a:rPr lang="en-US" sz="6000" dirty="0"/>
              <a:t>Recycling</a:t>
            </a:r>
          </a:p>
        </p:txBody>
      </p:sp>
    </p:spTree>
    <p:extLst>
      <p:ext uri="{BB962C8B-B14F-4D97-AF65-F5344CB8AC3E}">
        <p14:creationId xmlns:p14="http://schemas.microsoft.com/office/powerpoint/2010/main" val="3453510956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 idx="4294967295"/>
          </p:nvPr>
        </p:nvSpPr>
        <p:spPr>
          <a:xfrm>
            <a:off x="59821" y="287338"/>
            <a:ext cx="12132179" cy="701675"/>
          </a:xfrm>
        </p:spPr>
        <p:txBody>
          <a:bodyPr/>
          <a:lstStyle/>
          <a:p>
            <a:pPr algn="ctr"/>
            <a:r>
              <a:rPr lang="en-US" dirty="0">
                <a:solidFill>
                  <a:schemeClr val="tx1"/>
                </a:solidFill>
              </a:rPr>
              <a:t>Waste Disposal is a Hot Topic these days!</a:t>
            </a:r>
          </a:p>
        </p:txBody>
      </p:sp>
      <p:grpSp>
        <p:nvGrpSpPr>
          <p:cNvPr id="4" name="Group 4">
            <a:extLst>
              <a:ext uri="{FF2B5EF4-FFF2-40B4-BE49-F238E27FC236}">
                <a16:creationId xmlns:a16="http://schemas.microsoft.com/office/drawing/2014/main" id="{57FE3F8F-F2BF-4E0B-AC40-0BE93C63FD55}"/>
              </a:ext>
            </a:extLst>
          </p:cNvPr>
          <p:cNvGrpSpPr>
            <a:grpSpLocks/>
          </p:cNvGrpSpPr>
          <p:nvPr/>
        </p:nvGrpSpPr>
        <p:grpSpPr bwMode="auto">
          <a:xfrm>
            <a:off x="95620" y="945978"/>
            <a:ext cx="3185312" cy="4504569"/>
            <a:chOff x="101472608" y="112202528"/>
            <a:chExt cx="4600634" cy="6543720"/>
          </a:xfrm>
        </p:grpSpPr>
        <p:pic>
          <p:nvPicPr>
            <p:cNvPr id="3077" name="Picture 5">
              <a:extLst>
                <a:ext uri="{FF2B5EF4-FFF2-40B4-BE49-F238E27FC236}">
                  <a16:creationId xmlns:a16="http://schemas.microsoft.com/office/drawing/2014/main" id="{E299F1A8-4723-451C-81D1-2C9FD51A9862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1472608" y="112202528"/>
              <a:ext cx="4600634" cy="6543720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rgbClr val="5B9BD5"/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</p:pic>
        <p:sp>
          <p:nvSpPr>
            <p:cNvPr id="5" name="Rectangle 6">
              <a:extLst>
                <a:ext uri="{FF2B5EF4-FFF2-40B4-BE49-F238E27FC236}">
                  <a16:creationId xmlns:a16="http://schemas.microsoft.com/office/drawing/2014/main" id="{9ABCCF24-4B5C-4DD4-BA8E-89E0CE89A36D}"/>
                </a:ext>
              </a:extLst>
            </p:cNvPr>
            <p:cNvSpPr>
              <a:spLocks noChangeArrowheads="1"/>
            </p:cNvSpPr>
            <p:nvPr/>
          </p:nvSpPr>
          <p:spPr bwMode="auto">
            <a:xfrm>
              <a:off x="104834028" y="112202528"/>
              <a:ext cx="1068947" cy="307309"/>
            </a:xfrm>
            <a:prstGeom prst="rect">
              <a:avLst/>
            </a:prstGeom>
            <a:solidFill>
              <a:srgbClr val="FFFFFF"/>
            </a:solidFill>
            <a:ln>
              <a:noFill/>
            </a:ln>
            <a:effectLst/>
            <a:extLst>
              <a:ext uri="{91240B29-F687-4F45-9708-019B960494DF}">
                <a14:hiddenLine xmlns:a14="http://schemas.microsoft.com/office/drawing/2010/main" w="25400" algn="ctr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rgbClr val="000000"/>
                    </a:outerShdw>
                  </a:effectLst>
                </a14:hiddenEffects>
              </a:ext>
            </a:extLst>
          </p:spPr>
          <p:txBody>
            <a:bodyPr vert="horz" wrap="square" lIns="36576" tIns="36576" rIns="36576" bIns="36576" numCol="1" anchor="t" anchorCtr="0" compatLnSpc="1">
              <a:prstTxWarp prst="textNoShape">
                <a:avLst/>
              </a:prstTxWarp>
            </a:bodyPr>
            <a:lstStyle/>
            <a:p>
              <a:endParaRPr lang="en-US"/>
            </a:p>
          </p:txBody>
        </p:sp>
      </p:grpSp>
      <p:pic>
        <p:nvPicPr>
          <p:cNvPr id="3074" name="Picture 2">
            <a:extLst>
              <a:ext uri="{FF2B5EF4-FFF2-40B4-BE49-F238E27FC236}">
                <a16:creationId xmlns:a16="http://schemas.microsoft.com/office/drawing/2014/main" id="{7EBAC49E-B609-4B74-9946-2C7C821F333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44740" y="943204"/>
            <a:ext cx="3092596" cy="495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9" name="Picture 7">
            <a:extLst>
              <a:ext uri="{FF2B5EF4-FFF2-40B4-BE49-F238E27FC236}">
                <a16:creationId xmlns:a16="http://schemas.microsoft.com/office/drawing/2014/main" id="{A286B4E4-8186-4913-8659-EC39C18EF8B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34514" y="974837"/>
            <a:ext cx="3425145" cy="495891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75" name="Picture 3">
            <a:extLst>
              <a:ext uri="{FF2B5EF4-FFF2-40B4-BE49-F238E27FC236}">
                <a16:creationId xmlns:a16="http://schemas.microsoft.com/office/drawing/2014/main" id="{12E0B742-D9C5-4F4B-949F-934CAAE7A04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40" r="2471"/>
          <a:stretch/>
        </p:blipFill>
        <p:spPr bwMode="auto">
          <a:xfrm>
            <a:off x="114299" y="2320835"/>
            <a:ext cx="4322619" cy="37540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pic>
        <p:nvPicPr>
          <p:cNvPr id="3080" name="Picture 8">
            <a:extLst>
              <a:ext uri="{FF2B5EF4-FFF2-40B4-BE49-F238E27FC236}">
                <a16:creationId xmlns:a16="http://schemas.microsoft.com/office/drawing/2014/main" id="{389272CD-1315-43EF-851C-181BB13A976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7157" y="955292"/>
            <a:ext cx="3992168" cy="568473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  <p:sp>
        <p:nvSpPr>
          <p:cNvPr id="11" name="TextBox 10">
            <a:extLst>
              <a:ext uri="{FF2B5EF4-FFF2-40B4-BE49-F238E27FC236}">
                <a16:creationId xmlns:a16="http://schemas.microsoft.com/office/drawing/2014/main" id="{16D24499-01DD-4540-9337-2FE8670C7ECA}"/>
              </a:ext>
            </a:extLst>
          </p:cNvPr>
          <p:cNvSpPr txBox="1"/>
          <p:nvPr/>
        </p:nvSpPr>
        <p:spPr>
          <a:xfrm>
            <a:off x="42730" y="6322709"/>
            <a:ext cx="7731659" cy="49590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2000" b="1" dirty="0">
                <a:solidFill>
                  <a:schemeClr val="accent6"/>
                </a:solidFill>
              </a:rPr>
              <a:t>A very complex issue that we </a:t>
            </a:r>
            <a:r>
              <a:rPr lang="en-US" sz="2000" b="1" i="1" dirty="0">
                <a:solidFill>
                  <a:schemeClr val="accent6"/>
                </a:solidFill>
              </a:rPr>
              <a:t>all </a:t>
            </a:r>
            <a:r>
              <a:rPr lang="en-US" sz="2000" b="1" dirty="0">
                <a:solidFill>
                  <a:schemeClr val="accent6"/>
                </a:solidFill>
              </a:rPr>
              <a:t>share responsibility for.</a:t>
            </a:r>
            <a:endParaRPr lang="en-US" dirty="0"/>
          </a:p>
        </p:txBody>
      </p:sp>
      <p:pic>
        <p:nvPicPr>
          <p:cNvPr id="3" name="Picture 2">
            <a:extLst>
              <a:ext uri="{FF2B5EF4-FFF2-40B4-BE49-F238E27FC236}">
                <a16:creationId xmlns:a16="http://schemas.microsoft.com/office/drawing/2014/main" id="{3B5BD97F-F128-475E-B744-A55C26EC73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8362" r="8836"/>
          <a:stretch>
            <a:fillRect/>
          </a:stretch>
        </p:blipFill>
        <p:spPr bwMode="auto">
          <a:xfrm>
            <a:off x="4391257" y="3313490"/>
            <a:ext cx="3596752" cy="308186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rgbClr val="5B9BD5"/>
                </a:solidFill>
              </a14:hiddenFill>
            </a:ext>
            <a:ext uri="{91240B29-F687-4F45-9708-019B960494DF}">
              <a14:hiddenLine xmlns:a14="http://schemas.microsoft.com/office/drawing/2010/main" w="25400" algn="ctr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rgbClr val="000000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238050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91DFA388-A0C4-4849-B1EC-6EE411E656F7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/>
          <a:p>
            <a:pPr algn="ctr"/>
            <a:r>
              <a:rPr lang="en-US" sz="7200" dirty="0"/>
              <a:t>What are the challenges?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3FAF3C0-3A0F-4536-87B9-341C021836C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627259" y="1835204"/>
            <a:ext cx="6742355" cy="736282"/>
          </a:xfrm>
        </p:spPr>
        <p:txBody>
          <a:bodyPr>
            <a:normAutofit/>
          </a:bodyPr>
          <a:lstStyle/>
          <a:p>
            <a:r>
              <a:rPr lang="en-US" dirty="0"/>
              <a:t>Waste-to-Energy Plants, i.e.: incineration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DEB93089-354F-42F4-84C5-6349BA08772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1097280" y="3038956"/>
            <a:ext cx="4639736" cy="2910821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000" dirty="0"/>
              <a:t>Pros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Creates electricity from our waste.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Reduces volume of trash. </a:t>
            </a:r>
          </a:p>
          <a:p>
            <a:pPr lvl="1">
              <a:lnSpc>
                <a:spcPct val="150000"/>
              </a:lnSpc>
              <a:buFont typeface="Wingdings" panose="05000000000000000000" pitchFamily="2" charset="2"/>
              <a:buChar char="§"/>
            </a:pPr>
            <a:r>
              <a:rPr lang="en-US" sz="2000" dirty="0"/>
              <a:t>Some filter out metals for recycling thus further reducing volume of ash needing to be landfilled.</a:t>
            </a:r>
          </a:p>
          <a:p>
            <a:pPr>
              <a:buFont typeface="Wingdings" panose="05000000000000000000" pitchFamily="2" charset="2"/>
              <a:buChar char="§"/>
            </a:pPr>
            <a:endParaRPr lang="en-US" dirty="0"/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91BD8C1E-D0E8-45F0-8832-00FCE49F5FA2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867580" y="2143153"/>
            <a:ext cx="4988871" cy="4190412"/>
          </a:xfrm>
        </p:spPr>
        <p:txBody>
          <a:bodyPr>
            <a:normAutofit fontScale="85000" lnSpcReduction="20000"/>
          </a:bodyPr>
          <a:lstStyle/>
          <a:p>
            <a:pPr>
              <a:buFont typeface="Wingdings" panose="05000000000000000000" pitchFamily="2" charset="2"/>
              <a:buChar char="§"/>
            </a:pPr>
            <a:r>
              <a:rPr lang="en-US" sz="2400" dirty="0"/>
              <a:t>Cons 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Updating Regulations = changing standards, difficult to modernize existing sites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Public opposition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Air &amp; water quality concerns</a:t>
            </a:r>
          </a:p>
          <a:p>
            <a:pPr lvl="1">
              <a:lnSpc>
                <a:spcPct val="12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Requires permanent landfilling    </a:t>
            </a:r>
          </a:p>
          <a:p>
            <a:pPr marL="201168" lvl="1" indent="0">
              <a:lnSpc>
                <a:spcPct val="120000"/>
              </a:lnSpc>
              <a:buNone/>
            </a:pPr>
            <a:r>
              <a:rPr lang="en-US" sz="2400" dirty="0"/>
              <a:t>       (creates a brownfield)  </a:t>
            </a:r>
          </a:p>
          <a:p>
            <a:pPr lvl="1">
              <a:lnSpc>
                <a:spcPct val="160000"/>
              </a:lnSpc>
              <a:buFont typeface="Wingdings" panose="05000000000000000000" pitchFamily="2" charset="2"/>
              <a:buChar char="§"/>
            </a:pPr>
            <a:r>
              <a:rPr lang="en-US" sz="2400" dirty="0"/>
              <a:t>Long-term monitoring / liability</a:t>
            </a:r>
          </a:p>
          <a:p>
            <a:endParaRPr lang="en-US" dirty="0"/>
          </a:p>
        </p:txBody>
      </p:sp>
      <p:grpSp>
        <p:nvGrpSpPr>
          <p:cNvPr id="7" name="Group 6">
            <a:extLst>
              <a:ext uri="{FF2B5EF4-FFF2-40B4-BE49-F238E27FC236}">
                <a16:creationId xmlns:a16="http://schemas.microsoft.com/office/drawing/2014/main" id="{8A96A694-FDD0-4C7E-80D9-6BD6496E4E37}"/>
              </a:ext>
            </a:extLst>
          </p:cNvPr>
          <p:cNvGrpSpPr/>
          <p:nvPr/>
        </p:nvGrpSpPr>
        <p:grpSpPr>
          <a:xfrm>
            <a:off x="5914028" y="442488"/>
            <a:ext cx="1819915" cy="709802"/>
            <a:chOff x="5914028" y="442488"/>
            <a:chExt cx="1819915" cy="709802"/>
          </a:xfrm>
        </p:grpSpPr>
        <p:sp>
          <p:nvSpPr>
            <p:cNvPr id="8" name="Arrow: Chevron 7">
              <a:extLst>
                <a:ext uri="{FF2B5EF4-FFF2-40B4-BE49-F238E27FC236}">
                  <a16:creationId xmlns:a16="http://schemas.microsoft.com/office/drawing/2014/main" id="{B66C2DDC-836F-4297-AE20-E2BBD906E3B2}"/>
                </a:ext>
              </a:extLst>
            </p:cNvPr>
            <p:cNvSpPr/>
            <p:nvPr/>
          </p:nvSpPr>
          <p:spPr>
            <a:xfrm rot="16605606">
              <a:off x="6279092" y="844763"/>
              <a:ext cx="324496" cy="290557"/>
            </a:xfrm>
            <a:prstGeom prst="chevron">
              <a:avLst>
                <a:gd name="adj" fmla="val 67134"/>
              </a:avLst>
            </a:prstGeom>
            <a:solidFill>
              <a:srgbClr val="FF0000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schemeClr val="tx1"/>
                </a:solidFill>
              </a:endParaRPr>
            </a:p>
          </p:txBody>
        </p:sp>
        <p:sp>
          <p:nvSpPr>
            <p:cNvPr id="9" name="TextBox 8">
              <a:extLst>
                <a:ext uri="{FF2B5EF4-FFF2-40B4-BE49-F238E27FC236}">
                  <a16:creationId xmlns:a16="http://schemas.microsoft.com/office/drawing/2014/main" id="{160933CF-9E1B-4300-87CE-440E7F068F25}"/>
                </a:ext>
              </a:extLst>
            </p:cNvPr>
            <p:cNvSpPr txBox="1"/>
            <p:nvPr/>
          </p:nvSpPr>
          <p:spPr>
            <a:xfrm>
              <a:off x="5914028" y="442488"/>
              <a:ext cx="181991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 b="1" dirty="0">
                  <a:solidFill>
                    <a:srgbClr val="FF0000"/>
                  </a:solidFill>
                  <a:latin typeface="Bradley Hand ITC" panose="03070402050302030203" pitchFamily="66" charset="0"/>
                </a:rPr>
                <a:t>some of the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166079569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8">
            <a:extLst>
              <a:ext uri="{FF2B5EF4-FFF2-40B4-BE49-F238E27FC236}">
                <a16:creationId xmlns:a16="http://schemas.microsoft.com/office/drawing/2014/main" id="{39E3965E-AC41-4711-9D10-E25ABB132D8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3175" y="6400800"/>
            <a:ext cx="12188825" cy="4572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cxnSp>
        <p:nvCxnSpPr>
          <p:cNvPr id="11" name="Straight Connector 10">
            <a:extLst>
              <a:ext uri="{FF2B5EF4-FFF2-40B4-BE49-F238E27FC236}">
                <a16:creationId xmlns:a16="http://schemas.microsoft.com/office/drawing/2014/main" id="{1F5DC8C3-BA5F-4EED-BB9A-A14272BD82A1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1207658" y="4474741"/>
            <a:ext cx="9875520" cy="0"/>
          </a:xfrm>
          <a:prstGeom prst="line">
            <a:avLst/>
          </a:prstGeom>
          <a:ln w="12700"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 useBgFill="1">
        <p:nvSpPr>
          <p:cNvPr id="13" name="Rectangle 12">
            <a:extLst>
              <a:ext uri="{FF2B5EF4-FFF2-40B4-BE49-F238E27FC236}">
                <a16:creationId xmlns:a16="http://schemas.microsoft.com/office/drawing/2014/main" id="{B4D0E555-16F6-44D0-BF56-AF5FF5BDE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92000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1">
            <a:schemeClr val="l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Rectangle 14">
            <a:extLst>
              <a:ext uri="{FF2B5EF4-FFF2-40B4-BE49-F238E27FC236}">
                <a16:creationId xmlns:a16="http://schemas.microsoft.com/office/drawing/2014/main" id="{8117041D-1A7B-4ECA-AB68-3CFDB6726B8E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 bwMode="white">
          <a:xfrm>
            <a:off x="-6220" y="0"/>
            <a:ext cx="4641314" cy="6858000"/>
          </a:xfrm>
          <a:prstGeom prst="rect">
            <a:avLst/>
          </a:prstGeom>
          <a:solidFill>
            <a:srgbClr val="26262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8B23C95-C085-41A2-8171-1003A71F284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435869" y="599739"/>
            <a:ext cx="3659246" cy="2862699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3400" dirty="0">
                <a:solidFill>
                  <a:srgbClr val="FFFFFF"/>
                </a:solidFill>
              </a:rPr>
              <a:t>NE CT towns have intermittent  Household Hazardous Waste Collection Days</a:t>
            </a:r>
          </a:p>
        </p:txBody>
      </p:sp>
      <p:cxnSp>
        <p:nvCxnSpPr>
          <p:cNvPr id="17" name="Straight Connector 16">
            <a:extLst>
              <a:ext uri="{FF2B5EF4-FFF2-40B4-BE49-F238E27FC236}">
                <a16:creationId xmlns:a16="http://schemas.microsoft.com/office/drawing/2014/main" id="{ABCD2462-4C1E-401A-AC2D-F799A138B24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CxnSpPr>
            <a:cxnSpLocks noGrp="1" noRot="1" noChangeAspect="1" noMove="1" noResize="1" noEditPoints="1" noAdjustHandles="1" noChangeArrowheads="1" noChangeShapeType="1"/>
          </p:cNvCxn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CxnSpPr>
        <p:spPr>
          <a:xfrm>
            <a:off x="573852" y="3663649"/>
            <a:ext cx="3383280" cy="0"/>
          </a:xfrm>
          <a:prstGeom prst="line">
            <a:avLst/>
          </a:prstGeom>
          <a:ln w="19050">
            <a:solidFill>
              <a:schemeClr val="accent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4" name="Content Placeholder 3">
            <a:extLst>
              <a:ext uri="{FF2B5EF4-FFF2-40B4-BE49-F238E27FC236}">
                <a16:creationId xmlns:a16="http://schemas.microsoft.com/office/drawing/2014/main" id="{1F236D32-76EE-4B83-975B-7A6E0C91A24A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/>
          <a:stretch>
            <a:fillRect/>
          </a:stretch>
        </p:blipFill>
        <p:spPr>
          <a:xfrm>
            <a:off x="5467546" y="67631"/>
            <a:ext cx="5104311" cy="6615972"/>
          </a:xfrm>
          <a:prstGeom prst="rect">
            <a:avLst/>
          </a:prstGeom>
        </p:spPr>
      </p:pic>
      <p:sp>
        <p:nvSpPr>
          <p:cNvPr id="10" name="Title 1">
            <a:extLst>
              <a:ext uri="{FF2B5EF4-FFF2-40B4-BE49-F238E27FC236}">
                <a16:creationId xmlns:a16="http://schemas.microsoft.com/office/drawing/2014/main" id="{68B23C95-C085-41A2-8171-1003A71F2848}"/>
              </a:ext>
            </a:extLst>
          </p:cNvPr>
          <p:cNvSpPr txBox="1">
            <a:spLocks/>
          </p:cNvSpPr>
          <p:nvPr/>
        </p:nvSpPr>
        <p:spPr>
          <a:xfrm>
            <a:off x="435869" y="3527398"/>
            <a:ext cx="4095115" cy="3287493"/>
          </a:xfrm>
          <a:prstGeom prst="rect">
            <a:avLst/>
          </a:prstGeom>
        </p:spPr>
        <p:txBody>
          <a:bodyPr vert="horz" lIns="91440" tIns="45720" rIns="91440" bIns="45720" rtlCol="0" anchor="b">
            <a:no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 spc="-50" baseline="0">
                <a:solidFill>
                  <a:schemeClr val="tx1">
                    <a:lumMod val="75000"/>
                    <a:lumOff val="25000"/>
                  </a:schemeClr>
                </a:solidFill>
                <a:latin typeface="+mj-lt"/>
                <a:ea typeface="+mj-ea"/>
                <a:cs typeface="+mj-cs"/>
              </a:defRPr>
            </a:lvl1pPr>
          </a:lstStyle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Expensive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Limited to HHW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Low Participation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Inconvenient</a:t>
            </a:r>
          </a:p>
          <a:p>
            <a:pPr marL="571500" indent="-571500">
              <a:lnSpc>
                <a:spcPct val="150000"/>
              </a:lnSpc>
              <a:buFont typeface="Arial" panose="020B0604020202020204" pitchFamily="34" charset="0"/>
              <a:buChar char="•"/>
            </a:pPr>
            <a:r>
              <a:rPr lang="en-US" sz="2400" dirty="0">
                <a:solidFill>
                  <a:srgbClr val="FFFFFF"/>
                </a:solidFill>
              </a:rPr>
              <a:t>Encourages improper disposal</a:t>
            </a:r>
          </a:p>
        </p:txBody>
      </p:sp>
    </p:spTree>
    <p:extLst>
      <p:ext uri="{BB962C8B-B14F-4D97-AF65-F5344CB8AC3E}">
        <p14:creationId xmlns:p14="http://schemas.microsoft.com/office/powerpoint/2010/main" val="656831842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dirty="0"/>
              <a:t>HHW Collection 11/9/19</a:t>
            </a: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38689" y="494553"/>
            <a:ext cx="5014384" cy="3760788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70885" y="2087656"/>
            <a:ext cx="5141259" cy="3855944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0790A525-9021-4209-86EE-7F8FCC2DBB10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11227" y="3166190"/>
            <a:ext cx="4254923" cy="319119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19358027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74954" y="0"/>
            <a:ext cx="5513138" cy="4135727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5444" y="2150920"/>
            <a:ext cx="5555177" cy="416638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14924425"/>
      </p:ext>
    </p:extLst>
  </p:cSld>
  <p:clrMapOvr>
    <a:masterClrMapping/>
  </p:clrMapOvr>
</p:sld>
</file>

<file path=ppt/theme/theme1.xml><?xml version="1.0" encoding="utf-8"?>
<a:theme xmlns:a="http://schemas.openxmlformats.org/drawingml/2006/main" name="RetrospectVTI">
  <a:themeElements>
    <a:clrScheme name="AnalogousFromDarkSeedLeftStep">
      <a:dk1>
        <a:srgbClr val="000000"/>
      </a:dk1>
      <a:lt1>
        <a:srgbClr val="FFFFFF"/>
      </a:lt1>
      <a:dk2>
        <a:srgbClr val="243541"/>
      </a:dk2>
      <a:lt2>
        <a:srgbClr val="E4E8E2"/>
      </a:lt2>
      <a:accent1>
        <a:srgbClr val="A629E7"/>
      </a:accent1>
      <a:accent2>
        <a:srgbClr val="6640DC"/>
      </a:accent2>
      <a:accent3>
        <a:srgbClr val="2F4FE7"/>
      </a:accent3>
      <a:accent4>
        <a:srgbClr val="1787D5"/>
      </a:accent4>
      <a:accent5>
        <a:srgbClr val="20B6B5"/>
      </a:accent5>
      <a:accent6>
        <a:srgbClr val="14B973"/>
      </a:accent6>
      <a:hlink>
        <a:srgbClr val="358E9F"/>
      </a:hlink>
      <a:folHlink>
        <a:srgbClr val="7F7F7F"/>
      </a:folHlink>
    </a:clrScheme>
    <a:fontScheme name="Retrospect">
      <a:majorFont>
        <a:latin typeface="Bahnschrif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News Gothic MT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ct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VTI" id="{ABE3C30C-0FC0-4450-828E-52DE70F1BCCB}" vid="{A6E2497D-935A-4CFD-B9FD-6DCB15FA68BF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4</TotalTime>
  <Words>702</Words>
  <Application>Microsoft Office PowerPoint</Application>
  <PresentationFormat>Widescreen</PresentationFormat>
  <Paragraphs>121</Paragraphs>
  <Slides>24</Slides>
  <Notes>0</Notes>
  <HiddenSlides>0</HiddenSlides>
  <MMClips>0</MMClips>
  <ScaleCrop>false</ScaleCrop>
  <HeadingPairs>
    <vt:vector size="8" baseType="variant">
      <vt:variant>
        <vt:lpstr>Fonts Used</vt:lpstr>
      </vt:variant>
      <vt:variant>
        <vt:i4>6</vt:i4>
      </vt:variant>
      <vt:variant>
        <vt:lpstr>Theme</vt:lpstr>
      </vt:variant>
      <vt:variant>
        <vt:i4>1</vt:i4>
      </vt:variant>
      <vt:variant>
        <vt:lpstr>Embedded OLE Servers</vt:lpstr>
      </vt:variant>
      <vt:variant>
        <vt:i4>1</vt:i4>
      </vt:variant>
      <vt:variant>
        <vt:lpstr>Slide Titles</vt:lpstr>
      </vt:variant>
      <vt:variant>
        <vt:i4>24</vt:i4>
      </vt:variant>
    </vt:vector>
  </HeadingPairs>
  <TitlesOfParts>
    <vt:vector size="32" baseType="lpstr">
      <vt:lpstr>Arial</vt:lpstr>
      <vt:lpstr>Bahnschrift</vt:lpstr>
      <vt:lpstr>Bradley Hand ITC</vt:lpstr>
      <vt:lpstr>Calibri</vt:lpstr>
      <vt:lpstr>News Gothic MT</vt:lpstr>
      <vt:lpstr>Wingdings</vt:lpstr>
      <vt:lpstr>RetrospectVTI</vt:lpstr>
      <vt:lpstr>Acrobat Document</vt:lpstr>
      <vt:lpstr>Environmental Depot</vt:lpstr>
      <vt:lpstr>What Happens to Our trash now?</vt:lpstr>
      <vt:lpstr>What are the challenges?</vt:lpstr>
      <vt:lpstr>New   Rules  for  Recycling</vt:lpstr>
      <vt:lpstr>Waste Disposal is a Hot Topic these days!</vt:lpstr>
      <vt:lpstr>What are the challenges?</vt:lpstr>
      <vt:lpstr>NE CT towns have intermittent  Household Hazardous Waste Collection Days</vt:lpstr>
      <vt:lpstr>HHW Collection 11/9/19</vt:lpstr>
      <vt:lpstr>PowerPoint Presentation</vt:lpstr>
      <vt:lpstr>Cost Breakdown for 4 hours every  2 years for 410+/- households.</vt:lpstr>
      <vt:lpstr>PowerPoint Presentation</vt:lpstr>
      <vt:lpstr>What if we did things differently?</vt:lpstr>
      <vt:lpstr>What if we look at our waste as a resource and not simply as a disposal problem &amp; a liability?</vt:lpstr>
      <vt:lpstr>PowerPoint Presentation</vt:lpstr>
      <vt:lpstr>What Could Happen Then?</vt:lpstr>
      <vt:lpstr> A new approach:       The Environmental Depot</vt:lpstr>
      <vt:lpstr>Environmental Depot proposed for southeastern Pomfret, CT, i.e.: central to the NECCOG Region.</vt:lpstr>
      <vt:lpstr>Pomfret is rethinking bulky waste collection </vt:lpstr>
      <vt:lpstr>Proposed Indoor Regional Facility </vt:lpstr>
      <vt:lpstr>The Environmental Depot will:</vt:lpstr>
      <vt:lpstr>The Environmental Depot may also collect other items</vt:lpstr>
      <vt:lpstr>The Environmental Depot may:</vt:lpstr>
      <vt:lpstr>The Environmental Depot may:</vt:lpstr>
      <vt:lpstr>For More Information: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Environmental Depot</dc:title>
  <dc:creator>Delia Fey</dc:creator>
  <cp:lastModifiedBy>Delia Fey</cp:lastModifiedBy>
  <cp:revision>2</cp:revision>
  <dcterms:created xsi:type="dcterms:W3CDTF">2020-01-08T16:21:56Z</dcterms:created>
  <dcterms:modified xsi:type="dcterms:W3CDTF">2020-01-08T16:26:08Z</dcterms:modified>
</cp:coreProperties>
</file>