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79" r:id="rId5"/>
    <p:sldId id="276" r:id="rId6"/>
    <p:sldId id="281" r:id="rId7"/>
    <p:sldId id="280" r:id="rId8"/>
    <p:sldId id="259" r:id="rId9"/>
    <p:sldId id="260" r:id="rId10"/>
    <p:sldId id="261" r:id="rId11"/>
    <p:sldId id="262" r:id="rId12"/>
    <p:sldId id="278" r:id="rId13"/>
    <p:sldId id="272" r:id="rId14"/>
    <p:sldId id="263" r:id="rId15"/>
    <p:sldId id="264" r:id="rId16"/>
    <p:sldId id="282" r:id="rId17"/>
    <p:sldId id="274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111C43-1502-4026-B25A-62DE2D7F9CDF}" v="381" dt="2022-02-25T04:31:26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C2B6E-0C67-4B19-836B-DE31E6DDE4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E0B9E3-D237-4992-BE68-F473BFE5ECE5}">
      <dgm:prSet/>
      <dgm:spPr/>
      <dgm:t>
        <a:bodyPr/>
        <a:lstStyle/>
        <a:p>
          <a:r>
            <a:rPr lang="en-US" b="1"/>
            <a:t>Introduction to Brownfield Land Banks and ECLB</a:t>
          </a:r>
          <a:endParaRPr lang="en-US"/>
        </a:p>
      </dgm:t>
    </dgm:pt>
    <dgm:pt modelId="{DD0C63AC-51B9-47DA-8663-529823841F3C}" type="parTrans" cxnId="{C9D1C6B0-0FEC-4E3B-BAA8-B43C71C82047}">
      <dgm:prSet/>
      <dgm:spPr/>
      <dgm:t>
        <a:bodyPr/>
        <a:lstStyle/>
        <a:p>
          <a:endParaRPr lang="en-US"/>
        </a:p>
      </dgm:t>
    </dgm:pt>
    <dgm:pt modelId="{2598D0EC-9F73-4378-8367-C12A6BE91AAF}" type="sibTrans" cxnId="{C9D1C6B0-0FEC-4E3B-BAA8-B43C71C82047}">
      <dgm:prSet/>
      <dgm:spPr/>
      <dgm:t>
        <a:bodyPr/>
        <a:lstStyle/>
        <a:p>
          <a:endParaRPr lang="en-US"/>
        </a:p>
      </dgm:t>
    </dgm:pt>
    <dgm:pt modelId="{79F18116-BE29-419C-8927-5103AE669CF5}">
      <dgm:prSet/>
      <dgm:spPr/>
      <dgm:t>
        <a:bodyPr/>
        <a:lstStyle/>
        <a:p>
          <a:r>
            <a:rPr lang="en-US" b="1"/>
            <a:t>Our Mission and Vision: How ECLB Will Help the Towns of Eastern Connecticut? </a:t>
          </a:r>
          <a:endParaRPr lang="en-US"/>
        </a:p>
      </dgm:t>
    </dgm:pt>
    <dgm:pt modelId="{98B162D7-2E42-41BB-A1F7-969D564F1621}" type="parTrans" cxnId="{4270A6BF-76F2-4788-A50B-A8732332CB98}">
      <dgm:prSet/>
      <dgm:spPr/>
      <dgm:t>
        <a:bodyPr/>
        <a:lstStyle/>
        <a:p>
          <a:endParaRPr lang="en-US"/>
        </a:p>
      </dgm:t>
    </dgm:pt>
    <dgm:pt modelId="{81F90170-A307-427A-9947-28D021791EAE}" type="sibTrans" cxnId="{4270A6BF-76F2-4788-A50B-A8732332CB98}">
      <dgm:prSet/>
      <dgm:spPr/>
      <dgm:t>
        <a:bodyPr/>
        <a:lstStyle/>
        <a:p>
          <a:endParaRPr lang="en-US"/>
        </a:p>
      </dgm:t>
    </dgm:pt>
    <dgm:pt modelId="{F08B727B-05ED-4227-BB0E-3B34614ECC97}">
      <dgm:prSet/>
      <dgm:spPr/>
      <dgm:t>
        <a:bodyPr/>
        <a:lstStyle/>
        <a:p>
          <a:r>
            <a:rPr lang="en-US" b="1"/>
            <a:t>Our Challenges: How Can the Towns of Eastern CT  Help ECLB?</a:t>
          </a:r>
          <a:endParaRPr lang="en-US"/>
        </a:p>
      </dgm:t>
    </dgm:pt>
    <dgm:pt modelId="{A36357F2-C513-41C7-9E07-49C544B050D6}" type="parTrans" cxnId="{E7CF875D-4FB8-417D-9A8C-30DA39F1A150}">
      <dgm:prSet/>
      <dgm:spPr/>
      <dgm:t>
        <a:bodyPr/>
        <a:lstStyle/>
        <a:p>
          <a:endParaRPr lang="en-US"/>
        </a:p>
      </dgm:t>
    </dgm:pt>
    <dgm:pt modelId="{89A2E62F-C0EB-4946-9FF4-23603EB887A7}" type="sibTrans" cxnId="{E7CF875D-4FB8-417D-9A8C-30DA39F1A150}">
      <dgm:prSet/>
      <dgm:spPr/>
      <dgm:t>
        <a:bodyPr/>
        <a:lstStyle/>
        <a:p>
          <a:endParaRPr lang="en-US"/>
        </a:p>
      </dgm:t>
    </dgm:pt>
    <dgm:pt modelId="{DACD09B5-08D2-473E-8D91-CA86B0422BB1}" type="pres">
      <dgm:prSet presAssocID="{FCEC2B6E-0C67-4B19-836B-DE31E6DDE404}" presName="linear" presStyleCnt="0">
        <dgm:presLayoutVars>
          <dgm:animLvl val="lvl"/>
          <dgm:resizeHandles val="exact"/>
        </dgm:presLayoutVars>
      </dgm:prSet>
      <dgm:spPr/>
    </dgm:pt>
    <dgm:pt modelId="{8331A4F0-F571-4FC4-85C2-65FDE89D2060}" type="pres">
      <dgm:prSet presAssocID="{2BE0B9E3-D237-4992-BE68-F473BFE5ECE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C8A0763-1AAA-4B43-B349-70AD2893CE36}" type="pres">
      <dgm:prSet presAssocID="{2598D0EC-9F73-4378-8367-C12A6BE91AAF}" presName="spacer" presStyleCnt="0"/>
      <dgm:spPr/>
    </dgm:pt>
    <dgm:pt modelId="{F0ABE0C0-76FE-4062-924A-35D1A2AB812E}" type="pres">
      <dgm:prSet presAssocID="{79F18116-BE29-419C-8927-5103AE669CF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6D588B-ECAC-46B4-B329-230510BC66EE}" type="pres">
      <dgm:prSet presAssocID="{81F90170-A307-427A-9947-28D021791EAE}" presName="spacer" presStyleCnt="0"/>
      <dgm:spPr/>
    </dgm:pt>
    <dgm:pt modelId="{CC32D6D6-268F-41BF-86EB-A48CF745FE39}" type="pres">
      <dgm:prSet presAssocID="{F08B727B-05ED-4227-BB0E-3B34614ECC9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7CF875D-4FB8-417D-9A8C-30DA39F1A150}" srcId="{FCEC2B6E-0C67-4B19-836B-DE31E6DDE404}" destId="{F08B727B-05ED-4227-BB0E-3B34614ECC97}" srcOrd="2" destOrd="0" parTransId="{A36357F2-C513-41C7-9E07-49C544B050D6}" sibTransId="{89A2E62F-C0EB-4946-9FF4-23603EB887A7}"/>
    <dgm:cxn modelId="{A5D40976-67DE-4D34-A2F8-71943EAD03B7}" type="presOf" srcId="{FCEC2B6E-0C67-4B19-836B-DE31E6DDE404}" destId="{DACD09B5-08D2-473E-8D91-CA86B0422BB1}" srcOrd="0" destOrd="0" presId="urn:microsoft.com/office/officeart/2005/8/layout/vList2"/>
    <dgm:cxn modelId="{25BDDA58-AC32-4C76-A72D-66FB09FD8CE0}" type="presOf" srcId="{79F18116-BE29-419C-8927-5103AE669CF5}" destId="{F0ABE0C0-76FE-4062-924A-35D1A2AB812E}" srcOrd="0" destOrd="0" presId="urn:microsoft.com/office/officeart/2005/8/layout/vList2"/>
    <dgm:cxn modelId="{C9D1C6B0-0FEC-4E3B-BAA8-B43C71C82047}" srcId="{FCEC2B6E-0C67-4B19-836B-DE31E6DDE404}" destId="{2BE0B9E3-D237-4992-BE68-F473BFE5ECE5}" srcOrd="0" destOrd="0" parTransId="{DD0C63AC-51B9-47DA-8663-529823841F3C}" sibTransId="{2598D0EC-9F73-4378-8367-C12A6BE91AAF}"/>
    <dgm:cxn modelId="{A57886B5-D6CC-4E21-A724-D732B33CB5D9}" type="presOf" srcId="{F08B727B-05ED-4227-BB0E-3B34614ECC97}" destId="{CC32D6D6-268F-41BF-86EB-A48CF745FE39}" srcOrd="0" destOrd="0" presId="urn:microsoft.com/office/officeart/2005/8/layout/vList2"/>
    <dgm:cxn modelId="{4270A6BF-76F2-4788-A50B-A8732332CB98}" srcId="{FCEC2B6E-0C67-4B19-836B-DE31E6DDE404}" destId="{79F18116-BE29-419C-8927-5103AE669CF5}" srcOrd="1" destOrd="0" parTransId="{98B162D7-2E42-41BB-A1F7-969D564F1621}" sibTransId="{81F90170-A307-427A-9947-28D021791EAE}"/>
    <dgm:cxn modelId="{6DADC2D0-686B-42F0-9832-4F32A1D1A84F}" type="presOf" srcId="{2BE0B9E3-D237-4992-BE68-F473BFE5ECE5}" destId="{8331A4F0-F571-4FC4-85C2-65FDE89D2060}" srcOrd="0" destOrd="0" presId="urn:microsoft.com/office/officeart/2005/8/layout/vList2"/>
    <dgm:cxn modelId="{B8112E76-2BF0-48A3-A0EA-AE288AEC6DD0}" type="presParOf" srcId="{DACD09B5-08D2-473E-8D91-CA86B0422BB1}" destId="{8331A4F0-F571-4FC4-85C2-65FDE89D2060}" srcOrd="0" destOrd="0" presId="urn:microsoft.com/office/officeart/2005/8/layout/vList2"/>
    <dgm:cxn modelId="{E10E6AED-1426-4A98-BA4F-48248657E484}" type="presParOf" srcId="{DACD09B5-08D2-473E-8D91-CA86B0422BB1}" destId="{4C8A0763-1AAA-4B43-B349-70AD2893CE36}" srcOrd="1" destOrd="0" presId="urn:microsoft.com/office/officeart/2005/8/layout/vList2"/>
    <dgm:cxn modelId="{49C73629-5CE0-4EAA-9A17-DF4628BFB83A}" type="presParOf" srcId="{DACD09B5-08D2-473E-8D91-CA86B0422BB1}" destId="{F0ABE0C0-76FE-4062-924A-35D1A2AB812E}" srcOrd="2" destOrd="0" presId="urn:microsoft.com/office/officeart/2005/8/layout/vList2"/>
    <dgm:cxn modelId="{E1B15A40-D134-490C-B03D-A1BD5567AC56}" type="presParOf" srcId="{DACD09B5-08D2-473E-8D91-CA86B0422BB1}" destId="{256D588B-ECAC-46B4-B329-230510BC66EE}" srcOrd="3" destOrd="0" presId="urn:microsoft.com/office/officeart/2005/8/layout/vList2"/>
    <dgm:cxn modelId="{10B58698-EB67-48D4-BD73-A5A43A189BC8}" type="presParOf" srcId="{DACD09B5-08D2-473E-8D91-CA86B0422BB1}" destId="{CC32D6D6-268F-41BF-86EB-A48CF745FE3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B17EF-8965-41EA-B094-1B65C4B2FAA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9C4F76-0A59-43DB-855A-1956EC9533C0}">
      <dgm:prSet/>
      <dgm:spPr/>
      <dgm:t>
        <a:bodyPr/>
        <a:lstStyle/>
        <a:p>
          <a:r>
            <a:rPr lang="en-US" b="0" dirty="0"/>
            <a:t>Dedicated to helping communities deal with their most troublesome brownfield properties</a:t>
          </a:r>
        </a:p>
      </dgm:t>
    </dgm:pt>
    <dgm:pt modelId="{47687EC6-BD04-44C8-A2C6-D9D940D87378}" type="parTrans" cxnId="{2F60FF09-1145-4604-B9CC-8E77245FC120}">
      <dgm:prSet/>
      <dgm:spPr/>
      <dgm:t>
        <a:bodyPr/>
        <a:lstStyle/>
        <a:p>
          <a:endParaRPr lang="en-US"/>
        </a:p>
      </dgm:t>
    </dgm:pt>
    <dgm:pt modelId="{1A777BD2-69D9-4F8B-80A8-74B1583D5E59}" type="sibTrans" cxnId="{2F60FF09-1145-4604-B9CC-8E77245FC120}">
      <dgm:prSet/>
      <dgm:spPr/>
      <dgm:t>
        <a:bodyPr/>
        <a:lstStyle/>
        <a:p>
          <a:endParaRPr lang="en-US"/>
        </a:p>
      </dgm:t>
    </dgm:pt>
    <dgm:pt modelId="{AA6EF595-AE52-4253-B5D9-940743A3D6FA}">
      <dgm:prSet/>
      <dgm:spPr/>
      <dgm:t>
        <a:bodyPr/>
        <a:lstStyle/>
        <a:p>
          <a:r>
            <a:rPr lang="en-US" dirty="0"/>
            <a:t>CT Public Act 17-214 authorized CT DECD to certify “Connecticut Brownfield Land Banks” </a:t>
          </a:r>
        </a:p>
      </dgm:t>
    </dgm:pt>
    <dgm:pt modelId="{4AE23A21-6952-4378-BB4D-D278E50572AE}" type="parTrans" cxnId="{D1315625-6317-4066-96B8-17CD4FEAAFFB}">
      <dgm:prSet/>
      <dgm:spPr/>
      <dgm:t>
        <a:bodyPr/>
        <a:lstStyle/>
        <a:p>
          <a:endParaRPr lang="en-US"/>
        </a:p>
      </dgm:t>
    </dgm:pt>
    <dgm:pt modelId="{03959406-7EE3-4AF5-8E69-3C19191B230B}" type="sibTrans" cxnId="{D1315625-6317-4066-96B8-17CD4FEAAFFB}">
      <dgm:prSet/>
      <dgm:spPr/>
      <dgm:t>
        <a:bodyPr/>
        <a:lstStyle/>
        <a:p>
          <a:endParaRPr lang="en-US"/>
        </a:p>
      </dgm:t>
    </dgm:pt>
    <dgm:pt modelId="{BAA8ABD4-7B1C-4183-9255-389D4EFA56C7}">
      <dgm:prSet/>
      <dgm:spPr/>
      <dgm:t>
        <a:bodyPr/>
        <a:lstStyle/>
        <a:p>
          <a:r>
            <a:rPr lang="en-US"/>
            <a:t>A non-stock, non-profit, community-based corporation</a:t>
          </a:r>
        </a:p>
      </dgm:t>
    </dgm:pt>
    <dgm:pt modelId="{FEE1A7FC-9B4E-46C2-8992-DB8868E7EE41}" type="parTrans" cxnId="{19EDD70F-32EC-4425-B497-988A3A75E667}">
      <dgm:prSet/>
      <dgm:spPr/>
      <dgm:t>
        <a:bodyPr/>
        <a:lstStyle/>
        <a:p>
          <a:endParaRPr lang="en-US"/>
        </a:p>
      </dgm:t>
    </dgm:pt>
    <dgm:pt modelId="{3F38BFFF-7B37-4959-A84A-D60B0D227D21}" type="sibTrans" cxnId="{19EDD70F-32EC-4425-B497-988A3A75E667}">
      <dgm:prSet/>
      <dgm:spPr/>
      <dgm:t>
        <a:bodyPr/>
        <a:lstStyle/>
        <a:p>
          <a:endParaRPr lang="en-US"/>
        </a:p>
      </dgm:t>
    </dgm:pt>
    <dgm:pt modelId="{2B34EA9F-56ED-47D3-9EF2-1655D83AC5B8}" type="pres">
      <dgm:prSet presAssocID="{87BB17EF-8965-41EA-B094-1B65C4B2FAAB}" presName="linear" presStyleCnt="0">
        <dgm:presLayoutVars>
          <dgm:animLvl val="lvl"/>
          <dgm:resizeHandles val="exact"/>
        </dgm:presLayoutVars>
      </dgm:prSet>
      <dgm:spPr/>
    </dgm:pt>
    <dgm:pt modelId="{4C33A3AF-C364-4872-9B4D-70292C5951D2}" type="pres">
      <dgm:prSet presAssocID="{9C9C4F76-0A59-43DB-855A-1956EC9533C0}" presName="parentText" presStyleLbl="node1" presStyleIdx="0" presStyleCnt="3" custLinFactY="200000" custLinFactNeighborX="-155" custLinFactNeighborY="290970">
        <dgm:presLayoutVars>
          <dgm:chMax val="0"/>
          <dgm:bulletEnabled val="1"/>
        </dgm:presLayoutVars>
      </dgm:prSet>
      <dgm:spPr/>
    </dgm:pt>
    <dgm:pt modelId="{8DFB649D-3C0C-4F67-8062-D53D7F0AB86A}" type="pres">
      <dgm:prSet presAssocID="{1A777BD2-69D9-4F8B-80A8-74B1583D5E59}" presName="spacer" presStyleCnt="0"/>
      <dgm:spPr/>
    </dgm:pt>
    <dgm:pt modelId="{8DD3031A-53C3-4C8F-9F11-C3E912A36186}" type="pres">
      <dgm:prSet presAssocID="{AA6EF595-AE52-4253-B5D9-940743A3D6F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3FCC93-A181-42C0-A394-28DF28153E39}" type="pres">
      <dgm:prSet presAssocID="{03959406-7EE3-4AF5-8E69-3C19191B230B}" presName="spacer" presStyleCnt="0"/>
      <dgm:spPr/>
    </dgm:pt>
    <dgm:pt modelId="{B2AD20B5-8A78-4E1A-AE2E-4F9A25188398}" type="pres">
      <dgm:prSet presAssocID="{BAA8ABD4-7B1C-4183-9255-389D4EFA56C7}" presName="parentText" presStyleLbl="node1" presStyleIdx="2" presStyleCnt="3" custLinFactY="-208170" custLinFactNeighborX="-155" custLinFactNeighborY="-300000">
        <dgm:presLayoutVars>
          <dgm:chMax val="0"/>
          <dgm:bulletEnabled val="1"/>
        </dgm:presLayoutVars>
      </dgm:prSet>
      <dgm:spPr/>
    </dgm:pt>
  </dgm:ptLst>
  <dgm:cxnLst>
    <dgm:cxn modelId="{2F60FF09-1145-4604-B9CC-8E77245FC120}" srcId="{87BB17EF-8965-41EA-B094-1B65C4B2FAAB}" destId="{9C9C4F76-0A59-43DB-855A-1956EC9533C0}" srcOrd="0" destOrd="0" parTransId="{47687EC6-BD04-44C8-A2C6-D9D940D87378}" sibTransId="{1A777BD2-69D9-4F8B-80A8-74B1583D5E59}"/>
    <dgm:cxn modelId="{19EDD70F-32EC-4425-B497-988A3A75E667}" srcId="{87BB17EF-8965-41EA-B094-1B65C4B2FAAB}" destId="{BAA8ABD4-7B1C-4183-9255-389D4EFA56C7}" srcOrd="2" destOrd="0" parTransId="{FEE1A7FC-9B4E-46C2-8992-DB8868E7EE41}" sibTransId="{3F38BFFF-7B37-4959-A84A-D60B0D227D21}"/>
    <dgm:cxn modelId="{1579571F-2A69-493C-B60C-6362E5529A99}" type="presOf" srcId="{AA6EF595-AE52-4253-B5D9-940743A3D6FA}" destId="{8DD3031A-53C3-4C8F-9F11-C3E912A36186}" srcOrd="0" destOrd="0" presId="urn:microsoft.com/office/officeart/2005/8/layout/vList2"/>
    <dgm:cxn modelId="{D1315625-6317-4066-96B8-17CD4FEAAFFB}" srcId="{87BB17EF-8965-41EA-B094-1B65C4B2FAAB}" destId="{AA6EF595-AE52-4253-B5D9-940743A3D6FA}" srcOrd="1" destOrd="0" parTransId="{4AE23A21-6952-4378-BB4D-D278E50572AE}" sibTransId="{03959406-7EE3-4AF5-8E69-3C19191B230B}"/>
    <dgm:cxn modelId="{830CCCA0-4D6C-4BB4-8E55-2A257E76EFF3}" type="presOf" srcId="{9C9C4F76-0A59-43DB-855A-1956EC9533C0}" destId="{4C33A3AF-C364-4872-9B4D-70292C5951D2}" srcOrd="0" destOrd="0" presId="urn:microsoft.com/office/officeart/2005/8/layout/vList2"/>
    <dgm:cxn modelId="{85BCD6A3-B670-4BFA-99A5-E319F775BBAF}" type="presOf" srcId="{BAA8ABD4-7B1C-4183-9255-389D4EFA56C7}" destId="{B2AD20B5-8A78-4E1A-AE2E-4F9A25188398}" srcOrd="0" destOrd="0" presId="urn:microsoft.com/office/officeart/2005/8/layout/vList2"/>
    <dgm:cxn modelId="{EB8365B1-9E93-465E-877D-19F8C9BDE060}" type="presOf" srcId="{87BB17EF-8965-41EA-B094-1B65C4B2FAAB}" destId="{2B34EA9F-56ED-47D3-9EF2-1655D83AC5B8}" srcOrd="0" destOrd="0" presId="urn:microsoft.com/office/officeart/2005/8/layout/vList2"/>
    <dgm:cxn modelId="{3C6E74CE-9260-47EA-9453-6E665720E271}" type="presParOf" srcId="{2B34EA9F-56ED-47D3-9EF2-1655D83AC5B8}" destId="{4C33A3AF-C364-4872-9B4D-70292C5951D2}" srcOrd="0" destOrd="0" presId="urn:microsoft.com/office/officeart/2005/8/layout/vList2"/>
    <dgm:cxn modelId="{FA5D553C-1BAF-4DAC-86F9-A09EB4BA4CD4}" type="presParOf" srcId="{2B34EA9F-56ED-47D3-9EF2-1655D83AC5B8}" destId="{8DFB649D-3C0C-4F67-8062-D53D7F0AB86A}" srcOrd="1" destOrd="0" presId="urn:microsoft.com/office/officeart/2005/8/layout/vList2"/>
    <dgm:cxn modelId="{9BF832F9-AB2A-4461-9230-A762448AA149}" type="presParOf" srcId="{2B34EA9F-56ED-47D3-9EF2-1655D83AC5B8}" destId="{8DD3031A-53C3-4C8F-9F11-C3E912A36186}" srcOrd="2" destOrd="0" presId="urn:microsoft.com/office/officeart/2005/8/layout/vList2"/>
    <dgm:cxn modelId="{15E9E3DE-CBBF-4E28-B0B8-25EEFF4A908D}" type="presParOf" srcId="{2B34EA9F-56ED-47D3-9EF2-1655D83AC5B8}" destId="{483FCC93-A181-42C0-A394-28DF28153E39}" srcOrd="3" destOrd="0" presId="urn:microsoft.com/office/officeart/2005/8/layout/vList2"/>
    <dgm:cxn modelId="{029C1635-6770-46CD-B5E7-C23E1F19DB39}" type="presParOf" srcId="{2B34EA9F-56ED-47D3-9EF2-1655D83AC5B8}" destId="{B2AD20B5-8A78-4E1A-AE2E-4F9A2518839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722A43-0A94-4EB0-B9C4-8C41DC5C464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6FCC0D-C069-426A-B208-833596F59720}">
      <dgm:prSet/>
      <dgm:spPr/>
      <dgm:t>
        <a:bodyPr/>
        <a:lstStyle/>
        <a:p>
          <a:r>
            <a:rPr lang="en-US"/>
            <a:t>State of Connecticut has been making huge investments in Brownfield grants and loans</a:t>
          </a:r>
        </a:p>
      </dgm:t>
    </dgm:pt>
    <dgm:pt modelId="{2D9F04A9-B3AC-4C62-99E7-24D441E64C9E}" type="parTrans" cxnId="{F01869A1-98BC-41AF-85F1-215D010C2E13}">
      <dgm:prSet/>
      <dgm:spPr/>
      <dgm:t>
        <a:bodyPr/>
        <a:lstStyle/>
        <a:p>
          <a:endParaRPr lang="en-US"/>
        </a:p>
      </dgm:t>
    </dgm:pt>
    <dgm:pt modelId="{BBDAB3B5-676B-4529-9ADF-8A4708C90568}" type="sibTrans" cxnId="{F01869A1-98BC-41AF-85F1-215D010C2E13}">
      <dgm:prSet/>
      <dgm:spPr/>
      <dgm:t>
        <a:bodyPr/>
        <a:lstStyle/>
        <a:p>
          <a:endParaRPr lang="en-US"/>
        </a:p>
      </dgm:t>
    </dgm:pt>
    <dgm:pt modelId="{02A15DA6-A3B3-4263-9F19-8FC6F37BE2CA}">
      <dgm:prSet/>
      <dgm:spPr/>
      <dgm:t>
        <a:bodyPr/>
        <a:lstStyle/>
        <a:p>
          <a:r>
            <a:rPr lang="en-US"/>
            <a:t>Federal Infrastructure Bill includes </a:t>
          </a:r>
          <a:r>
            <a:rPr lang="en-US" u="sng"/>
            <a:t>$1.5 Billion </a:t>
          </a:r>
          <a:r>
            <a:rPr lang="en-US"/>
            <a:t>in Brownfield funding</a:t>
          </a:r>
        </a:p>
      </dgm:t>
    </dgm:pt>
    <dgm:pt modelId="{6839D9D2-4F05-4BFE-A33B-76FF18509EEE}" type="parTrans" cxnId="{1A29D590-2B15-4745-899B-14AE7A9BA74C}">
      <dgm:prSet/>
      <dgm:spPr/>
      <dgm:t>
        <a:bodyPr/>
        <a:lstStyle/>
        <a:p>
          <a:endParaRPr lang="en-US"/>
        </a:p>
      </dgm:t>
    </dgm:pt>
    <dgm:pt modelId="{77BDE97B-90F9-40FB-B6DF-94EC39AD3844}" type="sibTrans" cxnId="{1A29D590-2B15-4745-899B-14AE7A9BA74C}">
      <dgm:prSet/>
      <dgm:spPr/>
      <dgm:t>
        <a:bodyPr/>
        <a:lstStyle/>
        <a:p>
          <a:endParaRPr lang="en-US"/>
        </a:p>
      </dgm:t>
    </dgm:pt>
    <dgm:pt modelId="{2093F89E-8AC8-4877-88A6-57B6E9C30928}">
      <dgm:prSet/>
      <dgm:spPr/>
      <dgm:t>
        <a:bodyPr/>
        <a:lstStyle/>
        <a:p>
          <a:r>
            <a:rPr lang="en-US" dirty="0"/>
            <a:t>Better Laws like the Brownfield Landbank Legislation and Liability Relief Programs</a:t>
          </a:r>
        </a:p>
      </dgm:t>
    </dgm:pt>
    <dgm:pt modelId="{DC79C0D7-5557-449B-8076-1EF9100953FA}" type="parTrans" cxnId="{AF686C03-7568-430C-9159-D0C90E3DB62A}">
      <dgm:prSet/>
      <dgm:spPr/>
      <dgm:t>
        <a:bodyPr/>
        <a:lstStyle/>
        <a:p>
          <a:endParaRPr lang="en-US"/>
        </a:p>
      </dgm:t>
    </dgm:pt>
    <dgm:pt modelId="{7FA66F05-E979-4F4C-A5D4-C28F8E9E8287}" type="sibTrans" cxnId="{AF686C03-7568-430C-9159-D0C90E3DB62A}">
      <dgm:prSet/>
      <dgm:spPr/>
      <dgm:t>
        <a:bodyPr/>
        <a:lstStyle/>
        <a:p>
          <a:endParaRPr lang="en-US"/>
        </a:p>
      </dgm:t>
    </dgm:pt>
    <dgm:pt modelId="{2C6E6998-7062-4C3E-A402-F5A827DDAB18}">
      <dgm:prSet/>
      <dgm:spPr/>
      <dgm:t>
        <a:bodyPr/>
        <a:lstStyle/>
        <a:p>
          <a:r>
            <a:rPr lang="en-US" dirty="0"/>
            <a:t>Complementary programs like Opportunity Zones and Enterprise Zones aid feasibility</a:t>
          </a:r>
        </a:p>
      </dgm:t>
    </dgm:pt>
    <dgm:pt modelId="{8D2CBDCD-7F8E-401D-A89B-8C976C659115}" type="parTrans" cxnId="{A805A602-C661-4987-A4A8-67691EA2BD94}">
      <dgm:prSet/>
      <dgm:spPr/>
      <dgm:t>
        <a:bodyPr/>
        <a:lstStyle/>
        <a:p>
          <a:endParaRPr lang="en-US"/>
        </a:p>
      </dgm:t>
    </dgm:pt>
    <dgm:pt modelId="{688970E0-98DF-47BE-B074-6D206E6CC694}" type="sibTrans" cxnId="{A805A602-C661-4987-A4A8-67691EA2BD94}">
      <dgm:prSet/>
      <dgm:spPr/>
      <dgm:t>
        <a:bodyPr/>
        <a:lstStyle/>
        <a:p>
          <a:endParaRPr lang="en-US"/>
        </a:p>
      </dgm:t>
    </dgm:pt>
    <dgm:pt modelId="{3385CC0C-BD83-4FDC-A067-AC31B9422F20}">
      <dgm:prSet/>
      <dgm:spPr/>
      <dgm:t>
        <a:bodyPr/>
        <a:lstStyle/>
        <a:p>
          <a:r>
            <a:rPr lang="en-US" dirty="0"/>
            <a:t>Improved, more “user-friendly” environmental regulations facilitate cleanup and reduce costs</a:t>
          </a:r>
        </a:p>
      </dgm:t>
    </dgm:pt>
    <dgm:pt modelId="{D898E406-A83B-4BAF-A9C7-B7EB3AD2BBB9}" type="parTrans" cxnId="{258C98E6-C126-4CBE-9920-D18F27042024}">
      <dgm:prSet/>
      <dgm:spPr/>
      <dgm:t>
        <a:bodyPr/>
        <a:lstStyle/>
        <a:p>
          <a:endParaRPr lang="en-US"/>
        </a:p>
      </dgm:t>
    </dgm:pt>
    <dgm:pt modelId="{E2F2612E-5703-485E-AFC0-21B42754EE09}" type="sibTrans" cxnId="{258C98E6-C126-4CBE-9920-D18F27042024}">
      <dgm:prSet/>
      <dgm:spPr/>
      <dgm:t>
        <a:bodyPr/>
        <a:lstStyle/>
        <a:p>
          <a:endParaRPr lang="en-US"/>
        </a:p>
      </dgm:t>
    </dgm:pt>
    <dgm:pt modelId="{DAB5493A-F446-424B-A2A7-E4CF05F55CE4}" type="pres">
      <dgm:prSet presAssocID="{68722A43-0A94-4EB0-B9C4-8C41DC5C464F}" presName="linear" presStyleCnt="0">
        <dgm:presLayoutVars>
          <dgm:animLvl val="lvl"/>
          <dgm:resizeHandles val="exact"/>
        </dgm:presLayoutVars>
      </dgm:prSet>
      <dgm:spPr/>
    </dgm:pt>
    <dgm:pt modelId="{07FA27DF-4E2E-4F25-8C2F-059B639E8A2F}" type="pres">
      <dgm:prSet presAssocID="{D66FCC0D-C069-426A-B208-833596F5972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3214FBB-D0FA-45AE-8001-6739241B1B6F}" type="pres">
      <dgm:prSet presAssocID="{BBDAB3B5-676B-4529-9ADF-8A4708C90568}" presName="spacer" presStyleCnt="0"/>
      <dgm:spPr/>
    </dgm:pt>
    <dgm:pt modelId="{29895112-F3C2-47CD-9621-04B68BCB3637}" type="pres">
      <dgm:prSet presAssocID="{02A15DA6-A3B3-4263-9F19-8FC6F37BE2C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6559AA-EC2C-4332-B46C-A79D16976B52}" type="pres">
      <dgm:prSet presAssocID="{77BDE97B-90F9-40FB-B6DF-94EC39AD3844}" presName="spacer" presStyleCnt="0"/>
      <dgm:spPr/>
    </dgm:pt>
    <dgm:pt modelId="{8DE73B9D-D301-405E-984D-6257079DC175}" type="pres">
      <dgm:prSet presAssocID="{2093F89E-8AC8-4877-88A6-57B6E9C3092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B7DC4CB-E8BC-415F-99A0-CEC8C09B2602}" type="pres">
      <dgm:prSet presAssocID="{7FA66F05-E979-4F4C-A5D4-C28F8E9E8287}" presName="spacer" presStyleCnt="0"/>
      <dgm:spPr/>
    </dgm:pt>
    <dgm:pt modelId="{C0648102-56EC-4157-88BC-AF86577305A8}" type="pres">
      <dgm:prSet presAssocID="{2C6E6998-7062-4C3E-A402-F5A827DDAB1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2C45EE1-E400-4611-9D9E-3AC607B15123}" type="pres">
      <dgm:prSet presAssocID="{688970E0-98DF-47BE-B074-6D206E6CC694}" presName="spacer" presStyleCnt="0"/>
      <dgm:spPr/>
    </dgm:pt>
    <dgm:pt modelId="{AA1C6326-47A9-4214-B764-6A428A273C78}" type="pres">
      <dgm:prSet presAssocID="{3385CC0C-BD83-4FDC-A067-AC31B9422F2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805A602-C661-4987-A4A8-67691EA2BD94}" srcId="{68722A43-0A94-4EB0-B9C4-8C41DC5C464F}" destId="{2C6E6998-7062-4C3E-A402-F5A827DDAB18}" srcOrd="3" destOrd="0" parTransId="{8D2CBDCD-7F8E-401D-A89B-8C976C659115}" sibTransId="{688970E0-98DF-47BE-B074-6D206E6CC694}"/>
    <dgm:cxn modelId="{AF686C03-7568-430C-9159-D0C90E3DB62A}" srcId="{68722A43-0A94-4EB0-B9C4-8C41DC5C464F}" destId="{2093F89E-8AC8-4877-88A6-57B6E9C30928}" srcOrd="2" destOrd="0" parTransId="{DC79C0D7-5557-449B-8076-1EF9100953FA}" sibTransId="{7FA66F05-E979-4F4C-A5D4-C28F8E9E8287}"/>
    <dgm:cxn modelId="{0573A40E-434C-4306-8CAC-C9A7631EA0AE}" type="presOf" srcId="{68722A43-0A94-4EB0-B9C4-8C41DC5C464F}" destId="{DAB5493A-F446-424B-A2A7-E4CF05F55CE4}" srcOrd="0" destOrd="0" presId="urn:microsoft.com/office/officeart/2005/8/layout/vList2"/>
    <dgm:cxn modelId="{EBADAD15-01D7-4514-95AC-1A4B9D32F23D}" type="presOf" srcId="{02A15DA6-A3B3-4263-9F19-8FC6F37BE2CA}" destId="{29895112-F3C2-47CD-9621-04B68BCB3637}" srcOrd="0" destOrd="0" presId="urn:microsoft.com/office/officeart/2005/8/layout/vList2"/>
    <dgm:cxn modelId="{F25C8A40-DB74-480C-8017-8DF6AF03C6D3}" type="presOf" srcId="{3385CC0C-BD83-4FDC-A067-AC31B9422F20}" destId="{AA1C6326-47A9-4214-B764-6A428A273C78}" srcOrd="0" destOrd="0" presId="urn:microsoft.com/office/officeart/2005/8/layout/vList2"/>
    <dgm:cxn modelId="{1A29D590-2B15-4745-899B-14AE7A9BA74C}" srcId="{68722A43-0A94-4EB0-B9C4-8C41DC5C464F}" destId="{02A15DA6-A3B3-4263-9F19-8FC6F37BE2CA}" srcOrd="1" destOrd="0" parTransId="{6839D9D2-4F05-4BFE-A33B-76FF18509EEE}" sibTransId="{77BDE97B-90F9-40FB-B6DF-94EC39AD3844}"/>
    <dgm:cxn modelId="{F01869A1-98BC-41AF-85F1-215D010C2E13}" srcId="{68722A43-0A94-4EB0-B9C4-8C41DC5C464F}" destId="{D66FCC0D-C069-426A-B208-833596F59720}" srcOrd="0" destOrd="0" parTransId="{2D9F04A9-B3AC-4C62-99E7-24D441E64C9E}" sibTransId="{BBDAB3B5-676B-4529-9ADF-8A4708C90568}"/>
    <dgm:cxn modelId="{AC2CA7AC-32F8-4EAB-BC16-B8484AB2C9CA}" type="presOf" srcId="{D66FCC0D-C069-426A-B208-833596F59720}" destId="{07FA27DF-4E2E-4F25-8C2F-059B639E8A2F}" srcOrd="0" destOrd="0" presId="urn:microsoft.com/office/officeart/2005/8/layout/vList2"/>
    <dgm:cxn modelId="{3B72C1BD-FEA3-4096-93F8-4E468FAB001E}" type="presOf" srcId="{2C6E6998-7062-4C3E-A402-F5A827DDAB18}" destId="{C0648102-56EC-4157-88BC-AF86577305A8}" srcOrd="0" destOrd="0" presId="urn:microsoft.com/office/officeart/2005/8/layout/vList2"/>
    <dgm:cxn modelId="{258C98E6-C126-4CBE-9920-D18F27042024}" srcId="{68722A43-0A94-4EB0-B9C4-8C41DC5C464F}" destId="{3385CC0C-BD83-4FDC-A067-AC31B9422F20}" srcOrd="4" destOrd="0" parTransId="{D898E406-A83B-4BAF-A9C7-B7EB3AD2BBB9}" sibTransId="{E2F2612E-5703-485E-AFC0-21B42754EE09}"/>
    <dgm:cxn modelId="{8003E3F5-3A81-4222-98A6-5EB0DEBC40D7}" type="presOf" srcId="{2093F89E-8AC8-4877-88A6-57B6E9C30928}" destId="{8DE73B9D-D301-405E-984D-6257079DC175}" srcOrd="0" destOrd="0" presId="urn:microsoft.com/office/officeart/2005/8/layout/vList2"/>
    <dgm:cxn modelId="{16E138CD-3941-494B-A8CC-9FD8C12CAA3F}" type="presParOf" srcId="{DAB5493A-F446-424B-A2A7-E4CF05F55CE4}" destId="{07FA27DF-4E2E-4F25-8C2F-059B639E8A2F}" srcOrd="0" destOrd="0" presId="urn:microsoft.com/office/officeart/2005/8/layout/vList2"/>
    <dgm:cxn modelId="{E636A0FF-68AD-4A17-B177-ACB70CE4022A}" type="presParOf" srcId="{DAB5493A-F446-424B-A2A7-E4CF05F55CE4}" destId="{63214FBB-D0FA-45AE-8001-6739241B1B6F}" srcOrd="1" destOrd="0" presId="urn:microsoft.com/office/officeart/2005/8/layout/vList2"/>
    <dgm:cxn modelId="{90D6EE12-4BB7-40F6-8D27-D8C4C2A64124}" type="presParOf" srcId="{DAB5493A-F446-424B-A2A7-E4CF05F55CE4}" destId="{29895112-F3C2-47CD-9621-04B68BCB3637}" srcOrd="2" destOrd="0" presId="urn:microsoft.com/office/officeart/2005/8/layout/vList2"/>
    <dgm:cxn modelId="{1517099D-E060-471E-9A5D-251841B15117}" type="presParOf" srcId="{DAB5493A-F446-424B-A2A7-E4CF05F55CE4}" destId="{7A6559AA-EC2C-4332-B46C-A79D16976B52}" srcOrd="3" destOrd="0" presId="urn:microsoft.com/office/officeart/2005/8/layout/vList2"/>
    <dgm:cxn modelId="{E6D77BC9-5A8F-4459-8C6C-88005D8E26C4}" type="presParOf" srcId="{DAB5493A-F446-424B-A2A7-E4CF05F55CE4}" destId="{8DE73B9D-D301-405E-984D-6257079DC175}" srcOrd="4" destOrd="0" presId="urn:microsoft.com/office/officeart/2005/8/layout/vList2"/>
    <dgm:cxn modelId="{8F3D6745-3CFE-4A46-8860-75FFFB8BF5A8}" type="presParOf" srcId="{DAB5493A-F446-424B-A2A7-E4CF05F55CE4}" destId="{0B7DC4CB-E8BC-415F-99A0-CEC8C09B2602}" srcOrd="5" destOrd="0" presId="urn:microsoft.com/office/officeart/2005/8/layout/vList2"/>
    <dgm:cxn modelId="{869C0431-4104-48BE-9DCF-773AB756D684}" type="presParOf" srcId="{DAB5493A-F446-424B-A2A7-E4CF05F55CE4}" destId="{C0648102-56EC-4157-88BC-AF86577305A8}" srcOrd="6" destOrd="0" presId="urn:microsoft.com/office/officeart/2005/8/layout/vList2"/>
    <dgm:cxn modelId="{A29367ED-7533-40BA-BD07-332FFB032471}" type="presParOf" srcId="{DAB5493A-F446-424B-A2A7-E4CF05F55CE4}" destId="{B2C45EE1-E400-4611-9D9E-3AC607B15123}" srcOrd="7" destOrd="0" presId="urn:microsoft.com/office/officeart/2005/8/layout/vList2"/>
    <dgm:cxn modelId="{0A253537-1003-49B7-B2F2-E57DF2FF10C4}" type="presParOf" srcId="{DAB5493A-F446-424B-A2A7-E4CF05F55CE4}" destId="{AA1C6326-47A9-4214-B764-6A428A273C7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4BAB40-7BB0-4E3C-A7B0-65B99B886E3A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6C808C8-504B-413B-932E-1A18D36CF381}">
      <dgm:prSet/>
      <dgm:spPr/>
      <dgm:t>
        <a:bodyPr/>
        <a:lstStyle/>
        <a:p>
          <a:r>
            <a:rPr lang="en-US" dirty="0"/>
            <a:t>Assist with ongoing projects</a:t>
          </a:r>
        </a:p>
      </dgm:t>
    </dgm:pt>
    <dgm:pt modelId="{59C626C8-7236-4E51-85A0-621EC3AFAB6A}" type="parTrans" cxnId="{25746856-3884-4EF0-9011-9164B15CF8A0}">
      <dgm:prSet/>
      <dgm:spPr/>
      <dgm:t>
        <a:bodyPr/>
        <a:lstStyle/>
        <a:p>
          <a:endParaRPr lang="en-US"/>
        </a:p>
      </dgm:t>
    </dgm:pt>
    <dgm:pt modelId="{A3D1A459-14F6-4DD7-A285-148C4DA822C2}" type="sibTrans" cxnId="{25746856-3884-4EF0-9011-9164B15CF8A0}">
      <dgm:prSet/>
      <dgm:spPr/>
      <dgm:t>
        <a:bodyPr/>
        <a:lstStyle/>
        <a:p>
          <a:endParaRPr lang="en-US"/>
        </a:p>
      </dgm:t>
    </dgm:pt>
    <dgm:pt modelId="{602E1DD4-3A8A-4BCD-A5D8-B235590069A3}">
      <dgm:prSet/>
      <dgm:spPr/>
      <dgm:t>
        <a:bodyPr/>
        <a:lstStyle/>
        <a:p>
          <a:r>
            <a:rPr lang="en-US" dirty="0"/>
            <a:t>Write and Administer Grants</a:t>
          </a:r>
        </a:p>
      </dgm:t>
    </dgm:pt>
    <dgm:pt modelId="{B7ECF50D-361C-4DD7-8ADB-3278552B2C42}" type="parTrans" cxnId="{03DA2CB4-0D42-40B5-9B84-0C8DC884C8B2}">
      <dgm:prSet/>
      <dgm:spPr/>
      <dgm:t>
        <a:bodyPr/>
        <a:lstStyle/>
        <a:p>
          <a:endParaRPr lang="en-US"/>
        </a:p>
      </dgm:t>
    </dgm:pt>
    <dgm:pt modelId="{50DE1DCD-3245-4AA4-9A54-84ED842E4402}" type="sibTrans" cxnId="{03DA2CB4-0D42-40B5-9B84-0C8DC884C8B2}">
      <dgm:prSet/>
      <dgm:spPr/>
      <dgm:t>
        <a:bodyPr/>
        <a:lstStyle/>
        <a:p>
          <a:endParaRPr lang="en-US"/>
        </a:p>
      </dgm:t>
    </dgm:pt>
    <dgm:pt modelId="{5F4D4367-3D13-4D03-A328-020BBF657E67}">
      <dgm:prSet/>
      <dgm:spPr/>
      <dgm:t>
        <a:bodyPr/>
        <a:lstStyle/>
        <a:p>
          <a:r>
            <a:rPr lang="en-US" dirty="0"/>
            <a:t>Participate in public outreach, strategic meetings</a:t>
          </a:r>
        </a:p>
      </dgm:t>
    </dgm:pt>
    <dgm:pt modelId="{1A6FF1FD-7B47-4B62-ADAE-D36A4612A94A}" type="parTrans" cxnId="{0D1DEA0C-A48A-47BE-BFFF-FCEDF2ABB94C}">
      <dgm:prSet/>
      <dgm:spPr/>
      <dgm:t>
        <a:bodyPr/>
        <a:lstStyle/>
        <a:p>
          <a:endParaRPr lang="en-US"/>
        </a:p>
      </dgm:t>
    </dgm:pt>
    <dgm:pt modelId="{134A8965-B447-4595-BACF-585ADA0F1831}" type="sibTrans" cxnId="{0D1DEA0C-A48A-47BE-BFFF-FCEDF2ABB94C}">
      <dgm:prSet/>
      <dgm:spPr/>
      <dgm:t>
        <a:bodyPr/>
        <a:lstStyle/>
        <a:p>
          <a:endParaRPr lang="en-US"/>
        </a:p>
      </dgm:t>
    </dgm:pt>
    <dgm:pt modelId="{37A7089C-8160-4DD1-B025-C9CA34CBE025}">
      <dgm:prSet/>
      <dgm:spPr/>
      <dgm:t>
        <a:bodyPr/>
        <a:lstStyle/>
        <a:p>
          <a:r>
            <a:rPr lang="en-US" dirty="0"/>
            <a:t>Work to market sites and leverage private funds</a:t>
          </a:r>
        </a:p>
      </dgm:t>
    </dgm:pt>
    <dgm:pt modelId="{F8E5DE70-BACB-4161-92AE-0996663CF4FF}" type="parTrans" cxnId="{44294636-FB68-408C-A6B2-48AFCA1D998A}">
      <dgm:prSet/>
      <dgm:spPr/>
      <dgm:t>
        <a:bodyPr/>
        <a:lstStyle/>
        <a:p>
          <a:endParaRPr lang="en-US"/>
        </a:p>
      </dgm:t>
    </dgm:pt>
    <dgm:pt modelId="{62DE4336-22CC-427B-8E40-7459F5EE9761}" type="sibTrans" cxnId="{44294636-FB68-408C-A6B2-48AFCA1D998A}">
      <dgm:prSet/>
      <dgm:spPr/>
      <dgm:t>
        <a:bodyPr/>
        <a:lstStyle/>
        <a:p>
          <a:endParaRPr lang="en-US"/>
        </a:p>
      </dgm:t>
    </dgm:pt>
    <dgm:pt modelId="{F19DAE6F-45CA-4186-9CD0-670A093C9AF5}">
      <dgm:prSet/>
      <dgm:spPr/>
      <dgm:t>
        <a:bodyPr/>
        <a:lstStyle/>
        <a:p>
          <a:r>
            <a:rPr lang="en-US" dirty="0"/>
            <a:t>Education/Liaison with public, state &amp; federal agencies, developers/investors</a:t>
          </a:r>
        </a:p>
      </dgm:t>
    </dgm:pt>
    <dgm:pt modelId="{BCD1F0D5-CCA0-4C30-AB2C-400E80E91014}" type="parTrans" cxnId="{3311F9ED-706B-4A51-B6DE-77312262BDE0}">
      <dgm:prSet/>
      <dgm:spPr/>
      <dgm:t>
        <a:bodyPr/>
        <a:lstStyle/>
        <a:p>
          <a:endParaRPr lang="en-US"/>
        </a:p>
      </dgm:t>
    </dgm:pt>
    <dgm:pt modelId="{06357B0B-DA52-4F2E-84A0-BF5B49512F71}" type="sibTrans" cxnId="{3311F9ED-706B-4A51-B6DE-77312262BDE0}">
      <dgm:prSet/>
      <dgm:spPr/>
      <dgm:t>
        <a:bodyPr/>
        <a:lstStyle/>
        <a:p>
          <a:endParaRPr lang="en-US"/>
        </a:p>
      </dgm:t>
    </dgm:pt>
    <dgm:pt modelId="{B29BDD45-106B-45C4-AB0E-71BDD0905C2A}">
      <dgm:prSet/>
      <dgm:spPr/>
      <dgm:t>
        <a:bodyPr/>
        <a:lstStyle/>
        <a:p>
          <a:r>
            <a:rPr lang="en-US" dirty="0"/>
            <a:t>Possible acquisition, cleanup, and resale of brownfield sites</a:t>
          </a:r>
        </a:p>
      </dgm:t>
    </dgm:pt>
    <dgm:pt modelId="{EE044D85-37EA-40DE-8CBD-7B4CC3647212}" type="parTrans" cxnId="{408346D6-78B0-44EA-9A6B-3F9978FD6727}">
      <dgm:prSet/>
      <dgm:spPr/>
      <dgm:t>
        <a:bodyPr/>
        <a:lstStyle/>
        <a:p>
          <a:endParaRPr lang="en-US"/>
        </a:p>
      </dgm:t>
    </dgm:pt>
    <dgm:pt modelId="{EED56ED0-9EFA-4678-B816-03692EA26785}" type="sibTrans" cxnId="{408346D6-78B0-44EA-9A6B-3F9978FD6727}">
      <dgm:prSet/>
      <dgm:spPr/>
      <dgm:t>
        <a:bodyPr/>
        <a:lstStyle/>
        <a:p>
          <a:endParaRPr lang="en-US"/>
        </a:p>
      </dgm:t>
    </dgm:pt>
    <dgm:pt modelId="{092949EB-5738-45B5-8A91-9095B1AF4948}" type="pres">
      <dgm:prSet presAssocID="{174BAB40-7BB0-4E3C-A7B0-65B99B886E3A}" presName="diagram" presStyleCnt="0">
        <dgm:presLayoutVars>
          <dgm:dir/>
          <dgm:resizeHandles val="exact"/>
        </dgm:presLayoutVars>
      </dgm:prSet>
      <dgm:spPr/>
    </dgm:pt>
    <dgm:pt modelId="{398E0D04-6C21-4735-B09F-AA2F6AA2D86C}" type="pres">
      <dgm:prSet presAssocID="{D6C808C8-504B-413B-932E-1A18D36CF381}" presName="node" presStyleLbl="node1" presStyleIdx="0" presStyleCnt="6">
        <dgm:presLayoutVars>
          <dgm:bulletEnabled val="1"/>
        </dgm:presLayoutVars>
      </dgm:prSet>
      <dgm:spPr/>
    </dgm:pt>
    <dgm:pt modelId="{96F0F488-65D6-4FD0-A037-1C101E6AB62F}" type="pres">
      <dgm:prSet presAssocID="{A3D1A459-14F6-4DD7-A285-148C4DA822C2}" presName="sibTrans" presStyleCnt="0"/>
      <dgm:spPr/>
    </dgm:pt>
    <dgm:pt modelId="{C95C959B-E32A-4B5E-9B80-E181C12FACBB}" type="pres">
      <dgm:prSet presAssocID="{602E1DD4-3A8A-4BCD-A5D8-B235590069A3}" presName="node" presStyleLbl="node1" presStyleIdx="1" presStyleCnt="6">
        <dgm:presLayoutVars>
          <dgm:bulletEnabled val="1"/>
        </dgm:presLayoutVars>
      </dgm:prSet>
      <dgm:spPr/>
    </dgm:pt>
    <dgm:pt modelId="{5D1F4CE6-7F06-49E0-AAA7-363F06575365}" type="pres">
      <dgm:prSet presAssocID="{50DE1DCD-3245-4AA4-9A54-84ED842E4402}" presName="sibTrans" presStyleCnt="0"/>
      <dgm:spPr/>
    </dgm:pt>
    <dgm:pt modelId="{A92A6B3F-BEF3-4DCC-A682-1E8538D0BD8A}" type="pres">
      <dgm:prSet presAssocID="{5F4D4367-3D13-4D03-A328-020BBF657E67}" presName="node" presStyleLbl="node1" presStyleIdx="2" presStyleCnt="6">
        <dgm:presLayoutVars>
          <dgm:bulletEnabled val="1"/>
        </dgm:presLayoutVars>
      </dgm:prSet>
      <dgm:spPr/>
    </dgm:pt>
    <dgm:pt modelId="{8D428522-B90F-4B35-AEC2-AF7809274EB2}" type="pres">
      <dgm:prSet presAssocID="{134A8965-B447-4595-BACF-585ADA0F1831}" presName="sibTrans" presStyleCnt="0"/>
      <dgm:spPr/>
    </dgm:pt>
    <dgm:pt modelId="{9D383D5F-8494-45E4-A432-443E1F75F2F5}" type="pres">
      <dgm:prSet presAssocID="{37A7089C-8160-4DD1-B025-C9CA34CBE025}" presName="node" presStyleLbl="node1" presStyleIdx="3" presStyleCnt="6">
        <dgm:presLayoutVars>
          <dgm:bulletEnabled val="1"/>
        </dgm:presLayoutVars>
      </dgm:prSet>
      <dgm:spPr/>
    </dgm:pt>
    <dgm:pt modelId="{16284EC7-7FEF-4A91-83AE-D3ED6C079715}" type="pres">
      <dgm:prSet presAssocID="{62DE4336-22CC-427B-8E40-7459F5EE9761}" presName="sibTrans" presStyleCnt="0"/>
      <dgm:spPr/>
    </dgm:pt>
    <dgm:pt modelId="{EF9B5CAA-0BB7-4AB8-B893-A273CBBF484F}" type="pres">
      <dgm:prSet presAssocID="{F19DAE6F-45CA-4186-9CD0-670A093C9AF5}" presName="node" presStyleLbl="node1" presStyleIdx="4" presStyleCnt="6">
        <dgm:presLayoutVars>
          <dgm:bulletEnabled val="1"/>
        </dgm:presLayoutVars>
      </dgm:prSet>
      <dgm:spPr/>
    </dgm:pt>
    <dgm:pt modelId="{149C7981-E5F7-426E-B069-756C29CFA0AA}" type="pres">
      <dgm:prSet presAssocID="{06357B0B-DA52-4F2E-84A0-BF5B49512F71}" presName="sibTrans" presStyleCnt="0"/>
      <dgm:spPr/>
    </dgm:pt>
    <dgm:pt modelId="{850591B1-5B37-43CA-97A6-36212E0D203B}" type="pres">
      <dgm:prSet presAssocID="{B29BDD45-106B-45C4-AB0E-71BDD0905C2A}" presName="node" presStyleLbl="node1" presStyleIdx="5" presStyleCnt="6">
        <dgm:presLayoutVars>
          <dgm:bulletEnabled val="1"/>
        </dgm:presLayoutVars>
      </dgm:prSet>
      <dgm:spPr/>
    </dgm:pt>
  </dgm:ptLst>
  <dgm:cxnLst>
    <dgm:cxn modelId="{0D1DEA0C-A48A-47BE-BFFF-FCEDF2ABB94C}" srcId="{174BAB40-7BB0-4E3C-A7B0-65B99B886E3A}" destId="{5F4D4367-3D13-4D03-A328-020BBF657E67}" srcOrd="2" destOrd="0" parTransId="{1A6FF1FD-7B47-4B62-ADAE-D36A4612A94A}" sibTransId="{134A8965-B447-4595-BACF-585ADA0F1831}"/>
    <dgm:cxn modelId="{BE009013-1A9F-4B64-BE2C-F3E0551D2E54}" type="presOf" srcId="{37A7089C-8160-4DD1-B025-C9CA34CBE025}" destId="{9D383D5F-8494-45E4-A432-443E1F75F2F5}" srcOrd="0" destOrd="0" presId="urn:microsoft.com/office/officeart/2005/8/layout/default"/>
    <dgm:cxn modelId="{44294636-FB68-408C-A6B2-48AFCA1D998A}" srcId="{174BAB40-7BB0-4E3C-A7B0-65B99B886E3A}" destId="{37A7089C-8160-4DD1-B025-C9CA34CBE025}" srcOrd="3" destOrd="0" parTransId="{F8E5DE70-BACB-4161-92AE-0996663CF4FF}" sibTransId="{62DE4336-22CC-427B-8E40-7459F5EE9761}"/>
    <dgm:cxn modelId="{25746856-3884-4EF0-9011-9164B15CF8A0}" srcId="{174BAB40-7BB0-4E3C-A7B0-65B99B886E3A}" destId="{D6C808C8-504B-413B-932E-1A18D36CF381}" srcOrd="0" destOrd="0" parTransId="{59C626C8-7236-4E51-85A0-621EC3AFAB6A}" sibTransId="{A3D1A459-14F6-4DD7-A285-148C4DA822C2}"/>
    <dgm:cxn modelId="{030CD67B-BF0E-4E3F-B1E1-C18E2BB9E8DA}" type="presOf" srcId="{174BAB40-7BB0-4E3C-A7B0-65B99B886E3A}" destId="{092949EB-5738-45B5-8A91-9095B1AF4948}" srcOrd="0" destOrd="0" presId="urn:microsoft.com/office/officeart/2005/8/layout/default"/>
    <dgm:cxn modelId="{EC43918A-C6D9-4F3F-AB04-3B621BFB8FC4}" type="presOf" srcId="{F19DAE6F-45CA-4186-9CD0-670A093C9AF5}" destId="{EF9B5CAA-0BB7-4AB8-B893-A273CBBF484F}" srcOrd="0" destOrd="0" presId="urn:microsoft.com/office/officeart/2005/8/layout/default"/>
    <dgm:cxn modelId="{6D5F0C90-E44A-4837-84B2-B352A355951D}" type="presOf" srcId="{5F4D4367-3D13-4D03-A328-020BBF657E67}" destId="{A92A6B3F-BEF3-4DCC-A682-1E8538D0BD8A}" srcOrd="0" destOrd="0" presId="urn:microsoft.com/office/officeart/2005/8/layout/default"/>
    <dgm:cxn modelId="{A616F292-6CC4-48BC-B64F-244B10E27634}" type="presOf" srcId="{602E1DD4-3A8A-4BCD-A5D8-B235590069A3}" destId="{C95C959B-E32A-4B5E-9B80-E181C12FACBB}" srcOrd="0" destOrd="0" presId="urn:microsoft.com/office/officeart/2005/8/layout/default"/>
    <dgm:cxn modelId="{36D302AA-E604-4C3D-98CE-F73BEDCB361B}" type="presOf" srcId="{B29BDD45-106B-45C4-AB0E-71BDD0905C2A}" destId="{850591B1-5B37-43CA-97A6-36212E0D203B}" srcOrd="0" destOrd="0" presId="urn:microsoft.com/office/officeart/2005/8/layout/default"/>
    <dgm:cxn modelId="{03DA2CB4-0D42-40B5-9B84-0C8DC884C8B2}" srcId="{174BAB40-7BB0-4E3C-A7B0-65B99B886E3A}" destId="{602E1DD4-3A8A-4BCD-A5D8-B235590069A3}" srcOrd="1" destOrd="0" parTransId="{B7ECF50D-361C-4DD7-8ADB-3278552B2C42}" sibTransId="{50DE1DCD-3245-4AA4-9A54-84ED842E4402}"/>
    <dgm:cxn modelId="{408346D6-78B0-44EA-9A6B-3F9978FD6727}" srcId="{174BAB40-7BB0-4E3C-A7B0-65B99B886E3A}" destId="{B29BDD45-106B-45C4-AB0E-71BDD0905C2A}" srcOrd="5" destOrd="0" parTransId="{EE044D85-37EA-40DE-8CBD-7B4CC3647212}" sibTransId="{EED56ED0-9EFA-4678-B816-03692EA26785}"/>
    <dgm:cxn modelId="{85847CE7-8BDB-4B91-91E5-9C9B6F3B4369}" type="presOf" srcId="{D6C808C8-504B-413B-932E-1A18D36CF381}" destId="{398E0D04-6C21-4735-B09F-AA2F6AA2D86C}" srcOrd="0" destOrd="0" presId="urn:microsoft.com/office/officeart/2005/8/layout/default"/>
    <dgm:cxn modelId="{3311F9ED-706B-4A51-B6DE-77312262BDE0}" srcId="{174BAB40-7BB0-4E3C-A7B0-65B99B886E3A}" destId="{F19DAE6F-45CA-4186-9CD0-670A093C9AF5}" srcOrd="4" destOrd="0" parTransId="{BCD1F0D5-CCA0-4C30-AB2C-400E80E91014}" sibTransId="{06357B0B-DA52-4F2E-84A0-BF5B49512F71}"/>
    <dgm:cxn modelId="{4553679E-CE40-4F52-B730-4653B5D54832}" type="presParOf" srcId="{092949EB-5738-45B5-8A91-9095B1AF4948}" destId="{398E0D04-6C21-4735-B09F-AA2F6AA2D86C}" srcOrd="0" destOrd="0" presId="urn:microsoft.com/office/officeart/2005/8/layout/default"/>
    <dgm:cxn modelId="{5C98D37C-5F4F-464E-B3D3-245F59818246}" type="presParOf" srcId="{092949EB-5738-45B5-8A91-9095B1AF4948}" destId="{96F0F488-65D6-4FD0-A037-1C101E6AB62F}" srcOrd="1" destOrd="0" presId="urn:microsoft.com/office/officeart/2005/8/layout/default"/>
    <dgm:cxn modelId="{9DB31BEB-02A2-4C12-93A1-7B881FF895F6}" type="presParOf" srcId="{092949EB-5738-45B5-8A91-9095B1AF4948}" destId="{C95C959B-E32A-4B5E-9B80-E181C12FACBB}" srcOrd="2" destOrd="0" presId="urn:microsoft.com/office/officeart/2005/8/layout/default"/>
    <dgm:cxn modelId="{EFEAC2E2-2190-4C02-AA9F-31B547DC7E93}" type="presParOf" srcId="{092949EB-5738-45B5-8A91-9095B1AF4948}" destId="{5D1F4CE6-7F06-49E0-AAA7-363F06575365}" srcOrd="3" destOrd="0" presId="urn:microsoft.com/office/officeart/2005/8/layout/default"/>
    <dgm:cxn modelId="{8A709F90-4490-45D5-8974-CB56FCE44375}" type="presParOf" srcId="{092949EB-5738-45B5-8A91-9095B1AF4948}" destId="{A92A6B3F-BEF3-4DCC-A682-1E8538D0BD8A}" srcOrd="4" destOrd="0" presId="urn:microsoft.com/office/officeart/2005/8/layout/default"/>
    <dgm:cxn modelId="{2E7CBF2B-FC66-41B4-991D-C9F2D2051755}" type="presParOf" srcId="{092949EB-5738-45B5-8A91-9095B1AF4948}" destId="{8D428522-B90F-4B35-AEC2-AF7809274EB2}" srcOrd="5" destOrd="0" presId="urn:microsoft.com/office/officeart/2005/8/layout/default"/>
    <dgm:cxn modelId="{091B2CC7-B0BF-4CFA-8EF8-EB2D416E1873}" type="presParOf" srcId="{092949EB-5738-45B5-8A91-9095B1AF4948}" destId="{9D383D5F-8494-45E4-A432-443E1F75F2F5}" srcOrd="6" destOrd="0" presId="urn:microsoft.com/office/officeart/2005/8/layout/default"/>
    <dgm:cxn modelId="{9718C9E5-7004-470A-916E-D66FBE51EDC7}" type="presParOf" srcId="{092949EB-5738-45B5-8A91-9095B1AF4948}" destId="{16284EC7-7FEF-4A91-83AE-D3ED6C079715}" srcOrd="7" destOrd="0" presId="urn:microsoft.com/office/officeart/2005/8/layout/default"/>
    <dgm:cxn modelId="{8AFB474D-98DB-47F1-8B3A-20B86DEBA0E2}" type="presParOf" srcId="{092949EB-5738-45B5-8A91-9095B1AF4948}" destId="{EF9B5CAA-0BB7-4AB8-B893-A273CBBF484F}" srcOrd="8" destOrd="0" presId="urn:microsoft.com/office/officeart/2005/8/layout/default"/>
    <dgm:cxn modelId="{7AA7BF65-BCBB-465F-8A34-B9C8851A13CF}" type="presParOf" srcId="{092949EB-5738-45B5-8A91-9095B1AF4948}" destId="{149C7981-E5F7-426E-B069-756C29CFA0AA}" srcOrd="9" destOrd="0" presId="urn:microsoft.com/office/officeart/2005/8/layout/default"/>
    <dgm:cxn modelId="{A67A5AC4-9372-4035-AD5C-39365EC6332B}" type="presParOf" srcId="{092949EB-5738-45B5-8A91-9095B1AF4948}" destId="{850591B1-5B37-43CA-97A6-36212E0D203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206415-9180-4B86-B735-AF464CB8AC4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677269-99A3-4CBC-9556-63CABDDFA982}">
      <dgm:prSet/>
      <dgm:spPr/>
      <dgm:t>
        <a:bodyPr/>
        <a:lstStyle/>
        <a:p>
          <a:r>
            <a:rPr lang="en-US" dirty="0"/>
            <a:t>Brownfield assessment, remediation and redevelopment is lengthy, complex and costly</a:t>
          </a:r>
        </a:p>
      </dgm:t>
    </dgm:pt>
    <dgm:pt modelId="{68CDF6C9-C8CF-4366-ADBD-9F64EF3E421E}" type="parTrans" cxnId="{0655F18D-4F39-4481-A3C2-54C5FEFB85D5}">
      <dgm:prSet/>
      <dgm:spPr/>
      <dgm:t>
        <a:bodyPr/>
        <a:lstStyle/>
        <a:p>
          <a:endParaRPr lang="en-US"/>
        </a:p>
      </dgm:t>
    </dgm:pt>
    <dgm:pt modelId="{F5A07E3A-5B0D-4CF4-88BC-0E9A5776B97E}" type="sibTrans" cxnId="{0655F18D-4F39-4481-A3C2-54C5FEFB85D5}">
      <dgm:prSet/>
      <dgm:spPr/>
      <dgm:t>
        <a:bodyPr/>
        <a:lstStyle/>
        <a:p>
          <a:endParaRPr lang="en-US"/>
        </a:p>
      </dgm:t>
    </dgm:pt>
    <dgm:pt modelId="{3AF5AF98-54E7-4D5A-86D7-52A5B8C3D3EB}">
      <dgm:prSet/>
      <dgm:spPr/>
      <dgm:t>
        <a:bodyPr/>
        <a:lstStyle/>
        <a:p>
          <a:r>
            <a:rPr lang="en-US" dirty="0"/>
            <a:t>All tasks require a lot of time and professional expertise</a:t>
          </a:r>
        </a:p>
      </dgm:t>
    </dgm:pt>
    <dgm:pt modelId="{E2A0AA7D-1E92-433F-958E-6BBC972F5A92}" type="parTrans" cxnId="{0E9AA0D2-5DE2-424B-9407-A3E947DCE301}">
      <dgm:prSet/>
      <dgm:spPr/>
      <dgm:t>
        <a:bodyPr/>
        <a:lstStyle/>
        <a:p>
          <a:endParaRPr lang="en-US"/>
        </a:p>
      </dgm:t>
    </dgm:pt>
    <dgm:pt modelId="{50E9F634-CAF9-4674-AE17-2BB0EDE40501}" type="sibTrans" cxnId="{0E9AA0D2-5DE2-424B-9407-A3E947DCE301}">
      <dgm:prSet/>
      <dgm:spPr/>
      <dgm:t>
        <a:bodyPr/>
        <a:lstStyle/>
        <a:p>
          <a:endParaRPr lang="en-US"/>
        </a:p>
      </dgm:t>
    </dgm:pt>
    <dgm:pt modelId="{0B9292C6-1CAA-45FF-AF6C-D9CBC18D40FE}">
      <dgm:prSet/>
      <dgm:spPr/>
      <dgm:t>
        <a:bodyPr/>
        <a:lstStyle/>
        <a:p>
          <a:r>
            <a:rPr lang="en-US" dirty="0"/>
            <a:t>ECLB has no staff – all functions are currently accomplished by volunteers on our Board of Directors</a:t>
          </a:r>
        </a:p>
      </dgm:t>
    </dgm:pt>
    <dgm:pt modelId="{05ACF64F-793C-4B43-B2AE-169270F29764}" type="parTrans" cxnId="{D267E2EE-0717-4D01-BF39-731270BDA32A}">
      <dgm:prSet/>
      <dgm:spPr/>
      <dgm:t>
        <a:bodyPr/>
        <a:lstStyle/>
        <a:p>
          <a:endParaRPr lang="en-US"/>
        </a:p>
      </dgm:t>
    </dgm:pt>
    <dgm:pt modelId="{EA7D479A-6090-4F67-9BBF-035CF6BD8500}" type="sibTrans" cxnId="{D267E2EE-0717-4D01-BF39-731270BDA32A}">
      <dgm:prSet/>
      <dgm:spPr/>
      <dgm:t>
        <a:bodyPr/>
        <a:lstStyle/>
        <a:p>
          <a:endParaRPr lang="en-US"/>
        </a:p>
      </dgm:t>
    </dgm:pt>
    <dgm:pt modelId="{7D44747A-2A7F-4D47-AF02-7E4254B370A6}">
      <dgm:prSet/>
      <dgm:spPr/>
      <dgm:t>
        <a:bodyPr/>
        <a:lstStyle/>
        <a:p>
          <a:r>
            <a:rPr lang="en-US" dirty="0"/>
            <a:t>We have no funds to hire staff, or pay for professional services or operating expenses</a:t>
          </a:r>
        </a:p>
      </dgm:t>
    </dgm:pt>
    <dgm:pt modelId="{7264CFD7-6290-4FE1-9EC4-80D50E9E9213}" type="parTrans" cxnId="{30C822B7-E120-46C9-87C6-0B8DADD6A436}">
      <dgm:prSet/>
      <dgm:spPr/>
      <dgm:t>
        <a:bodyPr/>
        <a:lstStyle/>
        <a:p>
          <a:endParaRPr lang="en-US"/>
        </a:p>
      </dgm:t>
    </dgm:pt>
    <dgm:pt modelId="{91F42F53-B132-4789-A7F5-9BAC9180E88F}" type="sibTrans" cxnId="{30C822B7-E120-46C9-87C6-0B8DADD6A436}">
      <dgm:prSet/>
      <dgm:spPr/>
      <dgm:t>
        <a:bodyPr/>
        <a:lstStyle/>
        <a:p>
          <a:endParaRPr lang="en-US"/>
        </a:p>
      </dgm:t>
    </dgm:pt>
    <dgm:pt modelId="{A1E370EF-9F2F-4E39-A547-D32156E64F57}" type="pres">
      <dgm:prSet presAssocID="{4F206415-9180-4B86-B735-AF464CB8AC47}" presName="linear" presStyleCnt="0">
        <dgm:presLayoutVars>
          <dgm:animLvl val="lvl"/>
          <dgm:resizeHandles val="exact"/>
        </dgm:presLayoutVars>
      </dgm:prSet>
      <dgm:spPr/>
    </dgm:pt>
    <dgm:pt modelId="{AC879B7B-49E4-40AE-BD47-B6F195FE1E67}" type="pres">
      <dgm:prSet presAssocID="{1F677269-99A3-4CBC-9556-63CABDDFA98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E597095-BC6C-46A5-BAF2-D156A58B7BFF}" type="pres">
      <dgm:prSet presAssocID="{F5A07E3A-5B0D-4CF4-88BC-0E9A5776B97E}" presName="spacer" presStyleCnt="0"/>
      <dgm:spPr/>
    </dgm:pt>
    <dgm:pt modelId="{586CB3AC-6381-4177-BC2A-A806BAFC0525}" type="pres">
      <dgm:prSet presAssocID="{3AF5AF98-54E7-4D5A-86D7-52A5B8C3D3E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4B9F8D0-9DC2-46A4-A0E3-51D748B2FE9A}" type="pres">
      <dgm:prSet presAssocID="{50E9F634-CAF9-4674-AE17-2BB0EDE40501}" presName="spacer" presStyleCnt="0"/>
      <dgm:spPr/>
    </dgm:pt>
    <dgm:pt modelId="{64D6FF0D-5AA5-41C8-9E49-E226DD11474B}" type="pres">
      <dgm:prSet presAssocID="{0B9292C6-1CAA-45FF-AF6C-D9CBC18D40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4D3499-B6BE-4C23-9CAF-6F5153E2F169}" type="pres">
      <dgm:prSet presAssocID="{EA7D479A-6090-4F67-9BBF-035CF6BD8500}" presName="spacer" presStyleCnt="0"/>
      <dgm:spPr/>
    </dgm:pt>
    <dgm:pt modelId="{FB70B5CD-DA84-47BC-B30C-E91551209A3A}" type="pres">
      <dgm:prSet presAssocID="{7D44747A-2A7F-4D47-AF02-7E4254B370A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655F18D-4F39-4481-A3C2-54C5FEFB85D5}" srcId="{4F206415-9180-4B86-B735-AF464CB8AC47}" destId="{1F677269-99A3-4CBC-9556-63CABDDFA982}" srcOrd="0" destOrd="0" parTransId="{68CDF6C9-C8CF-4366-ADBD-9F64EF3E421E}" sibTransId="{F5A07E3A-5B0D-4CF4-88BC-0E9A5776B97E}"/>
    <dgm:cxn modelId="{CD18BEAB-6CB3-40A4-80A2-11C8E5F5467D}" type="presOf" srcId="{7D44747A-2A7F-4D47-AF02-7E4254B370A6}" destId="{FB70B5CD-DA84-47BC-B30C-E91551209A3A}" srcOrd="0" destOrd="0" presId="urn:microsoft.com/office/officeart/2005/8/layout/vList2"/>
    <dgm:cxn modelId="{30C822B7-E120-46C9-87C6-0B8DADD6A436}" srcId="{4F206415-9180-4B86-B735-AF464CB8AC47}" destId="{7D44747A-2A7F-4D47-AF02-7E4254B370A6}" srcOrd="3" destOrd="0" parTransId="{7264CFD7-6290-4FE1-9EC4-80D50E9E9213}" sibTransId="{91F42F53-B132-4789-A7F5-9BAC9180E88F}"/>
    <dgm:cxn modelId="{0E9AA0D2-5DE2-424B-9407-A3E947DCE301}" srcId="{4F206415-9180-4B86-B735-AF464CB8AC47}" destId="{3AF5AF98-54E7-4D5A-86D7-52A5B8C3D3EB}" srcOrd="1" destOrd="0" parTransId="{E2A0AA7D-1E92-433F-958E-6BBC972F5A92}" sibTransId="{50E9F634-CAF9-4674-AE17-2BB0EDE40501}"/>
    <dgm:cxn modelId="{506443E8-F868-49AC-880F-B2F29897D254}" type="presOf" srcId="{4F206415-9180-4B86-B735-AF464CB8AC47}" destId="{A1E370EF-9F2F-4E39-A547-D32156E64F57}" srcOrd="0" destOrd="0" presId="urn:microsoft.com/office/officeart/2005/8/layout/vList2"/>
    <dgm:cxn modelId="{D267E2EE-0717-4D01-BF39-731270BDA32A}" srcId="{4F206415-9180-4B86-B735-AF464CB8AC47}" destId="{0B9292C6-1CAA-45FF-AF6C-D9CBC18D40FE}" srcOrd="2" destOrd="0" parTransId="{05ACF64F-793C-4B43-B2AE-169270F29764}" sibTransId="{EA7D479A-6090-4F67-9BBF-035CF6BD8500}"/>
    <dgm:cxn modelId="{F44267F4-AF44-478A-805D-E54DF0A72AA9}" type="presOf" srcId="{0B9292C6-1CAA-45FF-AF6C-D9CBC18D40FE}" destId="{64D6FF0D-5AA5-41C8-9E49-E226DD11474B}" srcOrd="0" destOrd="0" presId="urn:microsoft.com/office/officeart/2005/8/layout/vList2"/>
    <dgm:cxn modelId="{72668CFD-3DCB-4B8C-BC67-A51DE70D7590}" type="presOf" srcId="{1F677269-99A3-4CBC-9556-63CABDDFA982}" destId="{AC879B7B-49E4-40AE-BD47-B6F195FE1E67}" srcOrd="0" destOrd="0" presId="urn:microsoft.com/office/officeart/2005/8/layout/vList2"/>
    <dgm:cxn modelId="{418864FF-1B3F-4505-9B91-E924FE4EBA17}" type="presOf" srcId="{3AF5AF98-54E7-4D5A-86D7-52A5B8C3D3EB}" destId="{586CB3AC-6381-4177-BC2A-A806BAFC0525}" srcOrd="0" destOrd="0" presId="urn:microsoft.com/office/officeart/2005/8/layout/vList2"/>
    <dgm:cxn modelId="{2086A028-BCB5-48D0-BE2D-55BBD4E0FAF2}" type="presParOf" srcId="{A1E370EF-9F2F-4E39-A547-D32156E64F57}" destId="{AC879B7B-49E4-40AE-BD47-B6F195FE1E67}" srcOrd="0" destOrd="0" presId="urn:microsoft.com/office/officeart/2005/8/layout/vList2"/>
    <dgm:cxn modelId="{8DA990B7-5EF9-4796-A1E3-443A9BA7ABA7}" type="presParOf" srcId="{A1E370EF-9F2F-4E39-A547-D32156E64F57}" destId="{AE597095-BC6C-46A5-BAF2-D156A58B7BFF}" srcOrd="1" destOrd="0" presId="urn:microsoft.com/office/officeart/2005/8/layout/vList2"/>
    <dgm:cxn modelId="{D95B3C67-1DC3-4E1F-8FC4-B751573ADEB0}" type="presParOf" srcId="{A1E370EF-9F2F-4E39-A547-D32156E64F57}" destId="{586CB3AC-6381-4177-BC2A-A806BAFC0525}" srcOrd="2" destOrd="0" presId="urn:microsoft.com/office/officeart/2005/8/layout/vList2"/>
    <dgm:cxn modelId="{D2361BC4-2B76-4072-8906-AF349D988237}" type="presParOf" srcId="{A1E370EF-9F2F-4E39-A547-D32156E64F57}" destId="{E4B9F8D0-9DC2-46A4-A0E3-51D748B2FE9A}" srcOrd="3" destOrd="0" presId="urn:microsoft.com/office/officeart/2005/8/layout/vList2"/>
    <dgm:cxn modelId="{5F89ED29-22D9-4070-93E0-8B9B530247DD}" type="presParOf" srcId="{A1E370EF-9F2F-4E39-A547-D32156E64F57}" destId="{64D6FF0D-5AA5-41C8-9E49-E226DD11474B}" srcOrd="4" destOrd="0" presId="urn:microsoft.com/office/officeart/2005/8/layout/vList2"/>
    <dgm:cxn modelId="{9A5A4574-D7B0-43C2-A1FF-3389E9CB5798}" type="presParOf" srcId="{A1E370EF-9F2F-4E39-A547-D32156E64F57}" destId="{D74D3499-B6BE-4C23-9CAF-6F5153E2F169}" srcOrd="5" destOrd="0" presId="urn:microsoft.com/office/officeart/2005/8/layout/vList2"/>
    <dgm:cxn modelId="{081F3F70-6023-424D-8D4F-46930377456C}" type="presParOf" srcId="{A1E370EF-9F2F-4E39-A547-D32156E64F57}" destId="{FB70B5CD-DA84-47BC-B30C-E91551209A3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EED134-81F9-41F2-A76D-CB368800ABF0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F3BC63-86E2-4D31-ACD6-C9E734E32CDE}">
      <dgm:prSet/>
      <dgm:spPr/>
      <dgm:t>
        <a:bodyPr/>
        <a:lstStyle/>
        <a:p>
          <a:r>
            <a:rPr lang="en-US" dirty="0"/>
            <a:t>Salary, benefits, and business expenses of a full-time Executive Director for ECLB</a:t>
          </a:r>
        </a:p>
      </dgm:t>
    </dgm:pt>
    <dgm:pt modelId="{09BCE311-E4E0-481D-909C-5005317B5A0E}" type="parTrans" cxnId="{73F15CF4-A0D6-482D-80E9-6586C2CEEEE0}">
      <dgm:prSet/>
      <dgm:spPr/>
      <dgm:t>
        <a:bodyPr/>
        <a:lstStyle/>
        <a:p>
          <a:endParaRPr lang="en-US"/>
        </a:p>
      </dgm:t>
    </dgm:pt>
    <dgm:pt modelId="{E26A07C3-2BD8-4D32-9E14-D17D9FCCEFCB}" type="sibTrans" cxnId="{73F15CF4-A0D6-482D-80E9-6586C2CEEEE0}">
      <dgm:prSet/>
      <dgm:spPr/>
      <dgm:t>
        <a:bodyPr/>
        <a:lstStyle/>
        <a:p>
          <a:endParaRPr lang="en-US"/>
        </a:p>
      </dgm:t>
    </dgm:pt>
    <dgm:pt modelId="{2F51DAD2-4154-444E-BE20-CDAF88FF1899}">
      <dgm:prSet/>
      <dgm:spPr/>
      <dgm:t>
        <a:bodyPr/>
        <a:lstStyle/>
        <a:p>
          <a:r>
            <a:rPr lang="en-US" dirty="0"/>
            <a:t>Legal services and other professional expenses; to date, ECLB’s general counsel has generously provided hundreds of hours of </a:t>
          </a:r>
          <a:r>
            <a:rPr lang="en-US" i="1" dirty="0"/>
            <a:t>pro bono </a:t>
          </a:r>
          <a:r>
            <a:rPr lang="en-US" dirty="0"/>
            <a:t>services.</a:t>
          </a:r>
        </a:p>
      </dgm:t>
    </dgm:pt>
    <dgm:pt modelId="{032C9769-C3DA-460B-BB31-4ED9F036FEB1}" type="parTrans" cxnId="{80A6DC1C-7AD4-44E6-88F3-B80853AFF771}">
      <dgm:prSet/>
      <dgm:spPr/>
      <dgm:t>
        <a:bodyPr/>
        <a:lstStyle/>
        <a:p>
          <a:endParaRPr lang="en-US"/>
        </a:p>
      </dgm:t>
    </dgm:pt>
    <dgm:pt modelId="{5BA7C10B-1A18-40AE-9E5C-711C0D7C2213}" type="sibTrans" cxnId="{80A6DC1C-7AD4-44E6-88F3-B80853AFF771}">
      <dgm:prSet/>
      <dgm:spPr/>
      <dgm:t>
        <a:bodyPr/>
        <a:lstStyle/>
        <a:p>
          <a:endParaRPr lang="en-US"/>
        </a:p>
      </dgm:t>
    </dgm:pt>
    <dgm:pt modelId="{C7E3DA7D-61B1-41D3-B5B8-83431F06FBC6}">
      <dgm:prSet/>
      <dgm:spPr/>
      <dgm:t>
        <a:bodyPr/>
        <a:lstStyle/>
        <a:p>
          <a:r>
            <a:rPr lang="en-US"/>
            <a:t>Help with business administrative and clerical expenses, including website design and maintenance, domain fees, IT services, cloud storage, office equipment, and supplies</a:t>
          </a:r>
        </a:p>
      </dgm:t>
    </dgm:pt>
    <dgm:pt modelId="{AE2C2B44-9367-4647-BA65-B35C3FE8E4C9}" type="parTrans" cxnId="{37578EB1-D592-4EDC-9951-21EEE98E1ED1}">
      <dgm:prSet/>
      <dgm:spPr/>
      <dgm:t>
        <a:bodyPr/>
        <a:lstStyle/>
        <a:p>
          <a:endParaRPr lang="en-US"/>
        </a:p>
      </dgm:t>
    </dgm:pt>
    <dgm:pt modelId="{68F41894-C0A9-4899-9F7B-45264DA8E704}" type="sibTrans" cxnId="{37578EB1-D592-4EDC-9951-21EEE98E1ED1}">
      <dgm:prSet/>
      <dgm:spPr/>
      <dgm:t>
        <a:bodyPr/>
        <a:lstStyle/>
        <a:p>
          <a:endParaRPr lang="en-US"/>
        </a:p>
      </dgm:t>
    </dgm:pt>
    <dgm:pt modelId="{014A076B-42F2-4682-BE79-B75D2A17234D}" type="pres">
      <dgm:prSet presAssocID="{C7EED134-81F9-41F2-A76D-CB368800ABF0}" presName="linear" presStyleCnt="0">
        <dgm:presLayoutVars>
          <dgm:animLvl val="lvl"/>
          <dgm:resizeHandles val="exact"/>
        </dgm:presLayoutVars>
      </dgm:prSet>
      <dgm:spPr/>
    </dgm:pt>
    <dgm:pt modelId="{9499F4B2-A9E9-4A93-8D2B-63831610D46A}" type="pres">
      <dgm:prSet presAssocID="{C0F3BC63-86E2-4D31-ACD6-C9E734E32C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1BB0CE-01BB-42AB-B6B5-BCC8ADC6D400}" type="pres">
      <dgm:prSet presAssocID="{E26A07C3-2BD8-4D32-9E14-D17D9FCCEFCB}" presName="spacer" presStyleCnt="0"/>
      <dgm:spPr/>
    </dgm:pt>
    <dgm:pt modelId="{8A0AD557-898D-4A1E-B0AA-2E812B4FFF0D}" type="pres">
      <dgm:prSet presAssocID="{2F51DAD2-4154-444E-BE20-CDAF88FF189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7E530D-8FB9-4FCA-814D-B02E85231787}" type="pres">
      <dgm:prSet presAssocID="{5BA7C10B-1A18-40AE-9E5C-711C0D7C2213}" presName="spacer" presStyleCnt="0"/>
      <dgm:spPr/>
    </dgm:pt>
    <dgm:pt modelId="{EF23F7BA-493A-498E-B8AB-99D8C56D1F40}" type="pres">
      <dgm:prSet presAssocID="{C7E3DA7D-61B1-41D3-B5B8-83431F06FBC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0A6DC1C-7AD4-44E6-88F3-B80853AFF771}" srcId="{C7EED134-81F9-41F2-A76D-CB368800ABF0}" destId="{2F51DAD2-4154-444E-BE20-CDAF88FF1899}" srcOrd="1" destOrd="0" parTransId="{032C9769-C3DA-460B-BB31-4ED9F036FEB1}" sibTransId="{5BA7C10B-1A18-40AE-9E5C-711C0D7C2213}"/>
    <dgm:cxn modelId="{555C027C-6F62-4900-9B33-8B1ACA7681CD}" type="presOf" srcId="{C7EED134-81F9-41F2-A76D-CB368800ABF0}" destId="{014A076B-42F2-4682-BE79-B75D2A17234D}" srcOrd="0" destOrd="0" presId="urn:microsoft.com/office/officeart/2005/8/layout/vList2"/>
    <dgm:cxn modelId="{F63C2194-DBAC-4F0E-8EBD-DB2E2D87F863}" type="presOf" srcId="{C0F3BC63-86E2-4D31-ACD6-C9E734E32CDE}" destId="{9499F4B2-A9E9-4A93-8D2B-63831610D46A}" srcOrd="0" destOrd="0" presId="urn:microsoft.com/office/officeart/2005/8/layout/vList2"/>
    <dgm:cxn modelId="{37578EB1-D592-4EDC-9951-21EEE98E1ED1}" srcId="{C7EED134-81F9-41F2-A76D-CB368800ABF0}" destId="{C7E3DA7D-61B1-41D3-B5B8-83431F06FBC6}" srcOrd="2" destOrd="0" parTransId="{AE2C2B44-9367-4647-BA65-B35C3FE8E4C9}" sibTransId="{68F41894-C0A9-4899-9F7B-45264DA8E704}"/>
    <dgm:cxn modelId="{1C7924B6-91A4-47D4-9E81-A8DD371FACC7}" type="presOf" srcId="{2F51DAD2-4154-444E-BE20-CDAF88FF1899}" destId="{8A0AD557-898D-4A1E-B0AA-2E812B4FFF0D}" srcOrd="0" destOrd="0" presId="urn:microsoft.com/office/officeart/2005/8/layout/vList2"/>
    <dgm:cxn modelId="{8BF727D4-DE9F-4132-BA64-40B4D8B75E0E}" type="presOf" srcId="{C7E3DA7D-61B1-41D3-B5B8-83431F06FBC6}" destId="{EF23F7BA-493A-498E-B8AB-99D8C56D1F40}" srcOrd="0" destOrd="0" presId="urn:microsoft.com/office/officeart/2005/8/layout/vList2"/>
    <dgm:cxn modelId="{73F15CF4-A0D6-482D-80E9-6586C2CEEEE0}" srcId="{C7EED134-81F9-41F2-A76D-CB368800ABF0}" destId="{C0F3BC63-86E2-4D31-ACD6-C9E734E32CDE}" srcOrd="0" destOrd="0" parTransId="{09BCE311-E4E0-481D-909C-5005317B5A0E}" sibTransId="{E26A07C3-2BD8-4D32-9E14-D17D9FCCEFCB}"/>
    <dgm:cxn modelId="{437FBD26-4E69-4EC9-B28D-59FD4FE06FB6}" type="presParOf" srcId="{014A076B-42F2-4682-BE79-B75D2A17234D}" destId="{9499F4B2-A9E9-4A93-8D2B-63831610D46A}" srcOrd="0" destOrd="0" presId="urn:microsoft.com/office/officeart/2005/8/layout/vList2"/>
    <dgm:cxn modelId="{72381B39-6E0F-480F-999E-D3BC393CD5FD}" type="presParOf" srcId="{014A076B-42F2-4682-BE79-B75D2A17234D}" destId="{4A1BB0CE-01BB-42AB-B6B5-BCC8ADC6D400}" srcOrd="1" destOrd="0" presId="urn:microsoft.com/office/officeart/2005/8/layout/vList2"/>
    <dgm:cxn modelId="{E47027F4-771A-4CF6-A77D-9D9F1158C81B}" type="presParOf" srcId="{014A076B-42F2-4682-BE79-B75D2A17234D}" destId="{8A0AD557-898D-4A1E-B0AA-2E812B4FFF0D}" srcOrd="2" destOrd="0" presId="urn:microsoft.com/office/officeart/2005/8/layout/vList2"/>
    <dgm:cxn modelId="{A1B82E0B-7467-4A1A-8564-5E2513C38929}" type="presParOf" srcId="{014A076B-42F2-4682-BE79-B75D2A17234D}" destId="{3F7E530D-8FB9-4FCA-814D-B02E85231787}" srcOrd="3" destOrd="0" presId="urn:microsoft.com/office/officeart/2005/8/layout/vList2"/>
    <dgm:cxn modelId="{5D4A8F72-94E0-4C9D-8A5B-DF3FF42C1966}" type="presParOf" srcId="{014A076B-42F2-4682-BE79-B75D2A17234D}" destId="{EF23F7BA-493A-498E-B8AB-99D8C56D1F4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7B4DD7-704A-44BA-88CB-DC9BC180752C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9E053C-DA7F-414F-AB36-C65F94997141}">
      <dgm:prSet/>
      <dgm:spPr/>
      <dgm:t>
        <a:bodyPr/>
        <a:lstStyle/>
        <a:p>
          <a:r>
            <a:rPr lang="en-US"/>
            <a:t>Improve</a:t>
          </a:r>
        </a:p>
      </dgm:t>
    </dgm:pt>
    <dgm:pt modelId="{8D909969-C3F7-4214-B847-9553F62984EC}" type="parTrans" cxnId="{669E7FE4-B708-4B1E-8B31-5279FB2327EE}">
      <dgm:prSet/>
      <dgm:spPr/>
      <dgm:t>
        <a:bodyPr/>
        <a:lstStyle/>
        <a:p>
          <a:endParaRPr lang="en-US"/>
        </a:p>
      </dgm:t>
    </dgm:pt>
    <dgm:pt modelId="{2DB0AC9B-6A1E-40E3-8D03-CAD1279DAFAA}" type="sibTrans" cxnId="{669E7FE4-B708-4B1E-8B31-5279FB2327EE}">
      <dgm:prSet/>
      <dgm:spPr/>
      <dgm:t>
        <a:bodyPr/>
        <a:lstStyle/>
        <a:p>
          <a:endParaRPr lang="en-US"/>
        </a:p>
      </dgm:t>
    </dgm:pt>
    <dgm:pt modelId="{A16870B4-C0BF-4A44-811A-5F3BA5DC27AB}">
      <dgm:prSet/>
      <dgm:spPr/>
      <dgm:t>
        <a:bodyPr/>
        <a:lstStyle/>
        <a:p>
          <a:r>
            <a:rPr lang="en-US" dirty="0"/>
            <a:t>Relations with DEEP, DECD, EPA, etc.</a:t>
          </a:r>
        </a:p>
      </dgm:t>
    </dgm:pt>
    <dgm:pt modelId="{31F0A72D-1238-43D1-96DA-02F2B0844585}" type="parTrans" cxnId="{521BCD5B-6702-4A49-B03D-9D28D240883D}">
      <dgm:prSet/>
      <dgm:spPr/>
      <dgm:t>
        <a:bodyPr/>
        <a:lstStyle/>
        <a:p>
          <a:endParaRPr lang="en-US"/>
        </a:p>
      </dgm:t>
    </dgm:pt>
    <dgm:pt modelId="{3C0DB698-6C59-495D-8349-F5E2960B136C}" type="sibTrans" cxnId="{521BCD5B-6702-4A49-B03D-9D28D240883D}">
      <dgm:prSet/>
      <dgm:spPr/>
      <dgm:t>
        <a:bodyPr/>
        <a:lstStyle/>
        <a:p>
          <a:endParaRPr lang="en-US"/>
        </a:p>
      </dgm:t>
    </dgm:pt>
    <dgm:pt modelId="{EB03191B-B21E-4BCA-82E6-9CAC9179EDEA}">
      <dgm:prSet/>
      <dgm:spPr/>
      <dgm:t>
        <a:bodyPr/>
        <a:lstStyle/>
        <a:p>
          <a:r>
            <a:rPr lang="en-US" dirty="0"/>
            <a:t>Increase</a:t>
          </a:r>
        </a:p>
      </dgm:t>
    </dgm:pt>
    <dgm:pt modelId="{B73A67B6-E4BD-4243-ABE1-69B82F41761D}" type="parTrans" cxnId="{AAE8C880-4754-455D-BB65-47220BB0E807}">
      <dgm:prSet/>
      <dgm:spPr/>
      <dgm:t>
        <a:bodyPr/>
        <a:lstStyle/>
        <a:p>
          <a:endParaRPr lang="en-US"/>
        </a:p>
      </dgm:t>
    </dgm:pt>
    <dgm:pt modelId="{E1317C19-83EC-4462-8829-5A932EB4AB14}" type="sibTrans" cxnId="{AAE8C880-4754-455D-BB65-47220BB0E807}">
      <dgm:prSet/>
      <dgm:spPr/>
      <dgm:t>
        <a:bodyPr/>
        <a:lstStyle/>
        <a:p>
          <a:endParaRPr lang="en-US"/>
        </a:p>
      </dgm:t>
    </dgm:pt>
    <dgm:pt modelId="{C3A0F1E2-01F0-441A-B065-9B9F3C117697}">
      <dgm:prSet/>
      <dgm:spPr/>
      <dgm:t>
        <a:bodyPr/>
        <a:lstStyle/>
        <a:p>
          <a:r>
            <a:rPr lang="en-US" dirty="0"/>
            <a:t>Chances for obtaining more state and federal grants</a:t>
          </a:r>
        </a:p>
      </dgm:t>
    </dgm:pt>
    <dgm:pt modelId="{986BC5C0-FC99-4E02-9A7A-850D41D06526}" type="parTrans" cxnId="{B044B4CD-1603-4CAC-95A8-D78FE7A8E68A}">
      <dgm:prSet/>
      <dgm:spPr/>
      <dgm:t>
        <a:bodyPr/>
        <a:lstStyle/>
        <a:p>
          <a:endParaRPr lang="en-US"/>
        </a:p>
      </dgm:t>
    </dgm:pt>
    <dgm:pt modelId="{DD8D2517-98EF-4ED9-B8E9-45A3655B1DF7}" type="sibTrans" cxnId="{B044B4CD-1603-4CAC-95A8-D78FE7A8E68A}">
      <dgm:prSet/>
      <dgm:spPr/>
      <dgm:t>
        <a:bodyPr/>
        <a:lstStyle/>
        <a:p>
          <a:endParaRPr lang="en-US"/>
        </a:p>
      </dgm:t>
    </dgm:pt>
    <dgm:pt modelId="{6BCF6F35-0072-451E-B6C6-58AF89B9E4B8}">
      <dgm:prSet/>
      <dgm:spPr/>
      <dgm:t>
        <a:bodyPr/>
        <a:lstStyle/>
        <a:p>
          <a:r>
            <a:rPr lang="en-US"/>
            <a:t>Attract</a:t>
          </a:r>
        </a:p>
      </dgm:t>
    </dgm:pt>
    <dgm:pt modelId="{02751436-F25B-4FF8-B71E-404359D91324}" type="parTrans" cxnId="{CFD7F07A-8A2B-4223-9938-6E71137B8A6D}">
      <dgm:prSet/>
      <dgm:spPr/>
      <dgm:t>
        <a:bodyPr/>
        <a:lstStyle/>
        <a:p>
          <a:endParaRPr lang="en-US"/>
        </a:p>
      </dgm:t>
    </dgm:pt>
    <dgm:pt modelId="{617BDF6C-90A8-42E1-899C-136BB56AC63B}" type="sibTrans" cxnId="{CFD7F07A-8A2B-4223-9938-6E71137B8A6D}">
      <dgm:prSet/>
      <dgm:spPr/>
      <dgm:t>
        <a:bodyPr/>
        <a:lstStyle/>
        <a:p>
          <a:endParaRPr lang="en-US"/>
        </a:p>
      </dgm:t>
    </dgm:pt>
    <dgm:pt modelId="{A2C29BB9-C6CD-4F99-808E-076B490E3828}">
      <dgm:prSet/>
      <dgm:spPr/>
      <dgm:t>
        <a:bodyPr/>
        <a:lstStyle/>
        <a:p>
          <a:r>
            <a:rPr lang="en-US" dirty="0"/>
            <a:t>Businesses and investment</a:t>
          </a:r>
        </a:p>
      </dgm:t>
    </dgm:pt>
    <dgm:pt modelId="{844D3D9D-5586-4A68-99A4-1230EEFFA79F}" type="parTrans" cxnId="{AD13E339-240B-4C7A-BC0C-E400ADE38443}">
      <dgm:prSet/>
      <dgm:spPr/>
      <dgm:t>
        <a:bodyPr/>
        <a:lstStyle/>
        <a:p>
          <a:endParaRPr lang="en-US"/>
        </a:p>
      </dgm:t>
    </dgm:pt>
    <dgm:pt modelId="{BF1C6D70-F3A8-4629-A28F-1C3D526252E8}" type="sibTrans" cxnId="{AD13E339-240B-4C7A-BC0C-E400ADE38443}">
      <dgm:prSet/>
      <dgm:spPr/>
      <dgm:t>
        <a:bodyPr/>
        <a:lstStyle/>
        <a:p>
          <a:endParaRPr lang="en-US"/>
        </a:p>
      </dgm:t>
    </dgm:pt>
    <dgm:pt modelId="{C8907410-BAA7-486D-965B-77798C5B2624}" type="pres">
      <dgm:prSet presAssocID="{137B4DD7-704A-44BA-88CB-DC9BC180752C}" presName="Name0" presStyleCnt="0">
        <dgm:presLayoutVars>
          <dgm:dir/>
          <dgm:animLvl val="lvl"/>
          <dgm:resizeHandles val="exact"/>
        </dgm:presLayoutVars>
      </dgm:prSet>
      <dgm:spPr/>
    </dgm:pt>
    <dgm:pt modelId="{F1DFE58C-C35C-40E8-AEC5-BA6ED71A4636}" type="pres">
      <dgm:prSet presAssocID="{539E053C-DA7F-414F-AB36-C65F94997141}" presName="linNode" presStyleCnt="0"/>
      <dgm:spPr/>
    </dgm:pt>
    <dgm:pt modelId="{A91ED61D-BDEC-46B8-8465-75E7965C4354}" type="pres">
      <dgm:prSet presAssocID="{539E053C-DA7F-414F-AB36-C65F94997141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C2AB60A9-5B4B-4AC7-88A4-BDEDBA3FDEB2}" type="pres">
      <dgm:prSet presAssocID="{539E053C-DA7F-414F-AB36-C65F94997141}" presName="descendantText" presStyleLbl="alignNode1" presStyleIdx="0" presStyleCnt="3">
        <dgm:presLayoutVars>
          <dgm:bulletEnabled/>
        </dgm:presLayoutVars>
      </dgm:prSet>
      <dgm:spPr/>
    </dgm:pt>
    <dgm:pt modelId="{389EEA2A-7A29-457E-B6A3-9118498FD002}" type="pres">
      <dgm:prSet presAssocID="{2DB0AC9B-6A1E-40E3-8D03-CAD1279DAFAA}" presName="sp" presStyleCnt="0"/>
      <dgm:spPr/>
    </dgm:pt>
    <dgm:pt modelId="{ED4E944C-8700-4626-8259-653ECB6FDE17}" type="pres">
      <dgm:prSet presAssocID="{EB03191B-B21E-4BCA-82E6-9CAC9179EDEA}" presName="linNode" presStyleCnt="0"/>
      <dgm:spPr/>
    </dgm:pt>
    <dgm:pt modelId="{32D1650B-B658-4623-8602-C04287D88221}" type="pres">
      <dgm:prSet presAssocID="{EB03191B-B21E-4BCA-82E6-9CAC9179EDEA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041A35A4-C2E4-46F1-B506-06E9FE4DAD3B}" type="pres">
      <dgm:prSet presAssocID="{EB03191B-B21E-4BCA-82E6-9CAC9179EDEA}" presName="descendantText" presStyleLbl="alignNode1" presStyleIdx="1" presStyleCnt="3">
        <dgm:presLayoutVars>
          <dgm:bulletEnabled/>
        </dgm:presLayoutVars>
      </dgm:prSet>
      <dgm:spPr/>
    </dgm:pt>
    <dgm:pt modelId="{F4E42CCF-0D5F-42A5-87AB-5C604B378A9F}" type="pres">
      <dgm:prSet presAssocID="{E1317C19-83EC-4462-8829-5A932EB4AB14}" presName="sp" presStyleCnt="0"/>
      <dgm:spPr/>
    </dgm:pt>
    <dgm:pt modelId="{6FB9CE85-3AF6-49CF-95C1-4660E633FD98}" type="pres">
      <dgm:prSet presAssocID="{6BCF6F35-0072-451E-B6C6-58AF89B9E4B8}" presName="linNode" presStyleCnt="0"/>
      <dgm:spPr/>
    </dgm:pt>
    <dgm:pt modelId="{244E1C1A-CB00-41B9-B3BC-96BED528117C}" type="pres">
      <dgm:prSet presAssocID="{6BCF6F35-0072-451E-B6C6-58AF89B9E4B8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37129D19-E692-4CBE-8F2D-154BB24B88C6}" type="pres">
      <dgm:prSet presAssocID="{6BCF6F35-0072-451E-B6C6-58AF89B9E4B8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8AC31B31-0164-43A9-B6F2-715ED8DBBD41}" type="presOf" srcId="{C3A0F1E2-01F0-441A-B065-9B9F3C117697}" destId="{041A35A4-C2E4-46F1-B506-06E9FE4DAD3B}" srcOrd="0" destOrd="0" presId="urn:microsoft.com/office/officeart/2016/7/layout/VerticalHollowActionList"/>
    <dgm:cxn modelId="{AD13E339-240B-4C7A-BC0C-E400ADE38443}" srcId="{6BCF6F35-0072-451E-B6C6-58AF89B9E4B8}" destId="{A2C29BB9-C6CD-4F99-808E-076B490E3828}" srcOrd="0" destOrd="0" parTransId="{844D3D9D-5586-4A68-99A4-1230EEFFA79F}" sibTransId="{BF1C6D70-F3A8-4629-A28F-1C3D526252E8}"/>
    <dgm:cxn modelId="{521BCD5B-6702-4A49-B03D-9D28D240883D}" srcId="{539E053C-DA7F-414F-AB36-C65F94997141}" destId="{A16870B4-C0BF-4A44-811A-5F3BA5DC27AB}" srcOrd="0" destOrd="0" parTransId="{31F0A72D-1238-43D1-96DA-02F2B0844585}" sibTransId="{3C0DB698-6C59-495D-8349-F5E2960B136C}"/>
    <dgm:cxn modelId="{9BC1266F-97C0-4477-BFE4-46D0558528F3}" type="presOf" srcId="{A2C29BB9-C6CD-4F99-808E-076B490E3828}" destId="{37129D19-E692-4CBE-8F2D-154BB24B88C6}" srcOrd="0" destOrd="0" presId="urn:microsoft.com/office/officeart/2016/7/layout/VerticalHollowActionList"/>
    <dgm:cxn modelId="{76745850-3720-46E7-9811-CF688AAA1E56}" type="presOf" srcId="{A16870B4-C0BF-4A44-811A-5F3BA5DC27AB}" destId="{C2AB60A9-5B4B-4AC7-88A4-BDEDBA3FDEB2}" srcOrd="0" destOrd="0" presId="urn:microsoft.com/office/officeart/2016/7/layout/VerticalHollowActionList"/>
    <dgm:cxn modelId="{CFD7F07A-8A2B-4223-9938-6E71137B8A6D}" srcId="{137B4DD7-704A-44BA-88CB-DC9BC180752C}" destId="{6BCF6F35-0072-451E-B6C6-58AF89B9E4B8}" srcOrd="2" destOrd="0" parTransId="{02751436-F25B-4FF8-B71E-404359D91324}" sibTransId="{617BDF6C-90A8-42E1-899C-136BB56AC63B}"/>
    <dgm:cxn modelId="{AAE8C880-4754-455D-BB65-47220BB0E807}" srcId="{137B4DD7-704A-44BA-88CB-DC9BC180752C}" destId="{EB03191B-B21E-4BCA-82E6-9CAC9179EDEA}" srcOrd="1" destOrd="0" parTransId="{B73A67B6-E4BD-4243-ABE1-69B82F41761D}" sibTransId="{E1317C19-83EC-4462-8829-5A932EB4AB14}"/>
    <dgm:cxn modelId="{42D61292-647A-4515-B120-12FEE9BC23C2}" type="presOf" srcId="{EB03191B-B21E-4BCA-82E6-9CAC9179EDEA}" destId="{32D1650B-B658-4623-8602-C04287D88221}" srcOrd="0" destOrd="0" presId="urn:microsoft.com/office/officeart/2016/7/layout/VerticalHollowActionList"/>
    <dgm:cxn modelId="{223C55AD-6D34-4901-AEEF-5C16E161E3C1}" type="presOf" srcId="{137B4DD7-704A-44BA-88CB-DC9BC180752C}" destId="{C8907410-BAA7-486D-965B-77798C5B2624}" srcOrd="0" destOrd="0" presId="urn:microsoft.com/office/officeart/2016/7/layout/VerticalHollowActionList"/>
    <dgm:cxn modelId="{B044B4CD-1603-4CAC-95A8-D78FE7A8E68A}" srcId="{EB03191B-B21E-4BCA-82E6-9CAC9179EDEA}" destId="{C3A0F1E2-01F0-441A-B065-9B9F3C117697}" srcOrd="0" destOrd="0" parTransId="{986BC5C0-FC99-4E02-9A7A-850D41D06526}" sibTransId="{DD8D2517-98EF-4ED9-B8E9-45A3655B1DF7}"/>
    <dgm:cxn modelId="{669E7FE4-B708-4B1E-8B31-5279FB2327EE}" srcId="{137B4DD7-704A-44BA-88CB-DC9BC180752C}" destId="{539E053C-DA7F-414F-AB36-C65F94997141}" srcOrd="0" destOrd="0" parTransId="{8D909969-C3F7-4214-B847-9553F62984EC}" sibTransId="{2DB0AC9B-6A1E-40E3-8D03-CAD1279DAFAA}"/>
    <dgm:cxn modelId="{E2C9A7FB-5351-4D38-B90A-22C179976A6B}" type="presOf" srcId="{539E053C-DA7F-414F-AB36-C65F94997141}" destId="{A91ED61D-BDEC-46B8-8465-75E7965C4354}" srcOrd="0" destOrd="0" presId="urn:microsoft.com/office/officeart/2016/7/layout/VerticalHollowActionList"/>
    <dgm:cxn modelId="{6A5DBAFE-2467-49C8-AB5D-90EEBB767E9C}" type="presOf" srcId="{6BCF6F35-0072-451E-B6C6-58AF89B9E4B8}" destId="{244E1C1A-CB00-41B9-B3BC-96BED528117C}" srcOrd="0" destOrd="0" presId="urn:microsoft.com/office/officeart/2016/7/layout/VerticalHollowActionList"/>
    <dgm:cxn modelId="{2F7C755D-F7DA-41A5-B4C3-68A983E6CD92}" type="presParOf" srcId="{C8907410-BAA7-486D-965B-77798C5B2624}" destId="{F1DFE58C-C35C-40E8-AEC5-BA6ED71A4636}" srcOrd="0" destOrd="0" presId="urn:microsoft.com/office/officeart/2016/7/layout/VerticalHollowActionList"/>
    <dgm:cxn modelId="{62686792-5F8D-4761-BCE3-C4DCF23614FF}" type="presParOf" srcId="{F1DFE58C-C35C-40E8-AEC5-BA6ED71A4636}" destId="{A91ED61D-BDEC-46B8-8465-75E7965C4354}" srcOrd="0" destOrd="0" presId="urn:microsoft.com/office/officeart/2016/7/layout/VerticalHollowActionList"/>
    <dgm:cxn modelId="{0335C944-4416-4E4E-A839-D711C36174DB}" type="presParOf" srcId="{F1DFE58C-C35C-40E8-AEC5-BA6ED71A4636}" destId="{C2AB60A9-5B4B-4AC7-88A4-BDEDBA3FDEB2}" srcOrd="1" destOrd="0" presId="urn:microsoft.com/office/officeart/2016/7/layout/VerticalHollowActionList"/>
    <dgm:cxn modelId="{967CF9D3-67D9-49A9-904E-29165B632739}" type="presParOf" srcId="{C8907410-BAA7-486D-965B-77798C5B2624}" destId="{389EEA2A-7A29-457E-B6A3-9118498FD002}" srcOrd="1" destOrd="0" presId="urn:microsoft.com/office/officeart/2016/7/layout/VerticalHollowActionList"/>
    <dgm:cxn modelId="{049ADD05-589B-45D2-992C-AF94A594EE69}" type="presParOf" srcId="{C8907410-BAA7-486D-965B-77798C5B2624}" destId="{ED4E944C-8700-4626-8259-653ECB6FDE17}" srcOrd="2" destOrd="0" presId="urn:microsoft.com/office/officeart/2016/7/layout/VerticalHollowActionList"/>
    <dgm:cxn modelId="{3BF0B0C8-FB2A-4E51-876E-1C24085D5A09}" type="presParOf" srcId="{ED4E944C-8700-4626-8259-653ECB6FDE17}" destId="{32D1650B-B658-4623-8602-C04287D88221}" srcOrd="0" destOrd="0" presId="urn:microsoft.com/office/officeart/2016/7/layout/VerticalHollowActionList"/>
    <dgm:cxn modelId="{3883BE70-F71C-4D2A-A151-D9A3D7D77207}" type="presParOf" srcId="{ED4E944C-8700-4626-8259-653ECB6FDE17}" destId="{041A35A4-C2E4-46F1-B506-06E9FE4DAD3B}" srcOrd="1" destOrd="0" presId="urn:microsoft.com/office/officeart/2016/7/layout/VerticalHollowActionList"/>
    <dgm:cxn modelId="{8BAF02F6-B68E-4FBC-A698-03201793DCBC}" type="presParOf" srcId="{C8907410-BAA7-486D-965B-77798C5B2624}" destId="{F4E42CCF-0D5F-42A5-87AB-5C604B378A9F}" srcOrd="3" destOrd="0" presId="urn:microsoft.com/office/officeart/2016/7/layout/VerticalHollowActionList"/>
    <dgm:cxn modelId="{DA30F194-33C4-4EF1-9F24-452CC3DDB77F}" type="presParOf" srcId="{C8907410-BAA7-486D-965B-77798C5B2624}" destId="{6FB9CE85-3AF6-49CF-95C1-4660E633FD98}" srcOrd="4" destOrd="0" presId="urn:microsoft.com/office/officeart/2016/7/layout/VerticalHollowActionList"/>
    <dgm:cxn modelId="{49AEE42B-7BFE-415C-9CF2-0302D2D4D5C5}" type="presParOf" srcId="{6FB9CE85-3AF6-49CF-95C1-4660E633FD98}" destId="{244E1C1A-CB00-41B9-B3BC-96BED528117C}" srcOrd="0" destOrd="0" presId="urn:microsoft.com/office/officeart/2016/7/layout/VerticalHollowActionList"/>
    <dgm:cxn modelId="{885C2CAE-0E67-49F7-92BD-4253C2D4D710}" type="presParOf" srcId="{6FB9CE85-3AF6-49CF-95C1-4660E633FD98}" destId="{37129D19-E692-4CBE-8F2D-154BB24B88C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1A4F0-F571-4FC4-85C2-65FDE89D2060}">
      <dsp:nvSpPr>
        <dsp:cNvPr id="0" name=""/>
        <dsp:cNvSpPr/>
      </dsp:nvSpPr>
      <dsp:spPr>
        <a:xfrm>
          <a:off x="0" y="38739"/>
          <a:ext cx="10837331" cy="1208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Introduction to Brownfield Land Banks and ECLB</a:t>
          </a:r>
          <a:endParaRPr lang="en-US" sz="3100" kern="1200"/>
        </a:p>
      </dsp:txBody>
      <dsp:txXfrm>
        <a:off x="58982" y="97721"/>
        <a:ext cx="10719367" cy="1090280"/>
      </dsp:txXfrm>
    </dsp:sp>
    <dsp:sp modelId="{F0ABE0C0-76FE-4062-924A-35D1A2AB812E}">
      <dsp:nvSpPr>
        <dsp:cNvPr id="0" name=""/>
        <dsp:cNvSpPr/>
      </dsp:nvSpPr>
      <dsp:spPr>
        <a:xfrm>
          <a:off x="0" y="1336264"/>
          <a:ext cx="10837331" cy="1208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Our Mission and Vision: How ECLB Will Help the Towns of Eastern Connecticut? </a:t>
          </a:r>
          <a:endParaRPr lang="en-US" sz="3100" kern="1200"/>
        </a:p>
      </dsp:txBody>
      <dsp:txXfrm>
        <a:off x="58982" y="1395246"/>
        <a:ext cx="10719367" cy="1090280"/>
      </dsp:txXfrm>
    </dsp:sp>
    <dsp:sp modelId="{CC32D6D6-268F-41BF-86EB-A48CF745FE39}">
      <dsp:nvSpPr>
        <dsp:cNvPr id="0" name=""/>
        <dsp:cNvSpPr/>
      </dsp:nvSpPr>
      <dsp:spPr>
        <a:xfrm>
          <a:off x="0" y="2633788"/>
          <a:ext cx="10837331" cy="1208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Our Challenges: How Can the Towns of Eastern CT  Help ECLB?</a:t>
          </a:r>
          <a:endParaRPr lang="en-US" sz="3100" kern="1200"/>
        </a:p>
      </dsp:txBody>
      <dsp:txXfrm>
        <a:off x="58982" y="2692770"/>
        <a:ext cx="10719367" cy="1090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A3AF-C364-4872-9B4D-70292C5951D2}">
      <dsp:nvSpPr>
        <dsp:cNvPr id="0" name=""/>
        <dsp:cNvSpPr/>
      </dsp:nvSpPr>
      <dsp:spPr>
        <a:xfrm>
          <a:off x="0" y="3372696"/>
          <a:ext cx="6266011" cy="15268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/>
            <a:t>Dedicated to helping communities deal with their most troublesome brownfield properties</a:t>
          </a:r>
        </a:p>
      </dsp:txBody>
      <dsp:txXfrm>
        <a:off x="74535" y="3447231"/>
        <a:ext cx="6116941" cy="1377780"/>
      </dsp:txXfrm>
    </dsp:sp>
    <dsp:sp modelId="{8DD3031A-53C3-4C8F-9F11-C3E912A36186}">
      <dsp:nvSpPr>
        <dsp:cNvPr id="0" name=""/>
        <dsp:cNvSpPr/>
      </dsp:nvSpPr>
      <dsp:spPr>
        <a:xfrm>
          <a:off x="0" y="1686348"/>
          <a:ext cx="6266011" cy="1526850"/>
        </a:xfrm>
        <a:prstGeom prst="roundRect">
          <a:avLst/>
        </a:prstGeom>
        <a:gradFill rotWithShape="0">
          <a:gsLst>
            <a:gs pos="0">
              <a:schemeClr val="accent5">
                <a:hueOff val="801524"/>
                <a:satOff val="-9438"/>
                <a:lumOff val="6274"/>
                <a:alphaOff val="0"/>
                <a:tint val="96000"/>
                <a:lumMod val="104000"/>
              </a:schemeClr>
            </a:gs>
            <a:gs pos="100000">
              <a:schemeClr val="accent5">
                <a:hueOff val="801524"/>
                <a:satOff val="-9438"/>
                <a:lumOff val="6274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CT Public Act 17-214 authorized CT DECD to certify “Connecticut Brownfield Land Banks” </a:t>
          </a:r>
        </a:p>
      </dsp:txBody>
      <dsp:txXfrm>
        <a:off x="74535" y="1760883"/>
        <a:ext cx="6116941" cy="1377780"/>
      </dsp:txXfrm>
    </dsp:sp>
    <dsp:sp modelId="{B2AD20B5-8A78-4E1A-AE2E-4F9A25188398}">
      <dsp:nvSpPr>
        <dsp:cNvPr id="0" name=""/>
        <dsp:cNvSpPr/>
      </dsp:nvSpPr>
      <dsp:spPr>
        <a:xfrm>
          <a:off x="0" y="0"/>
          <a:ext cx="6266011" cy="1526850"/>
        </a:xfrm>
        <a:prstGeom prst="roundRect">
          <a:avLst/>
        </a:prstGeom>
        <a:gradFill rotWithShape="0">
          <a:gsLst>
            <a:gs pos="0">
              <a:schemeClr val="accent5">
                <a:hueOff val="1603047"/>
                <a:satOff val="-18876"/>
                <a:lumOff val="12549"/>
                <a:alphaOff val="0"/>
                <a:tint val="96000"/>
                <a:lumMod val="104000"/>
              </a:schemeClr>
            </a:gs>
            <a:gs pos="100000">
              <a:schemeClr val="accent5">
                <a:hueOff val="1603047"/>
                <a:satOff val="-18876"/>
                <a:lumOff val="1254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 non-stock, non-profit, community-based corporation</a:t>
          </a:r>
        </a:p>
      </dsp:txBody>
      <dsp:txXfrm>
        <a:off x="74535" y="74535"/>
        <a:ext cx="6116941" cy="1377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A27DF-4E2E-4F25-8C2F-059B639E8A2F}">
      <dsp:nvSpPr>
        <dsp:cNvPr id="0" name=""/>
        <dsp:cNvSpPr/>
      </dsp:nvSpPr>
      <dsp:spPr>
        <a:xfrm>
          <a:off x="0" y="6668"/>
          <a:ext cx="6309300" cy="888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State of Connecticut has been making huge investments in Brownfield grants and loans</a:t>
          </a:r>
        </a:p>
      </dsp:txBody>
      <dsp:txXfrm>
        <a:off x="43350" y="50018"/>
        <a:ext cx="6222600" cy="801330"/>
      </dsp:txXfrm>
    </dsp:sp>
    <dsp:sp modelId="{29895112-F3C2-47CD-9621-04B68BCB3637}">
      <dsp:nvSpPr>
        <dsp:cNvPr id="0" name=""/>
        <dsp:cNvSpPr/>
      </dsp:nvSpPr>
      <dsp:spPr>
        <a:xfrm>
          <a:off x="0" y="960938"/>
          <a:ext cx="6309300" cy="8880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Federal Infrastructure Bill includes </a:t>
          </a:r>
          <a:r>
            <a:rPr lang="en-US" sz="2300" u="sng" kern="1200"/>
            <a:t>$1.5 Billion </a:t>
          </a:r>
          <a:r>
            <a:rPr lang="en-US" sz="2300" kern="1200"/>
            <a:t>in Brownfield funding</a:t>
          </a:r>
        </a:p>
      </dsp:txBody>
      <dsp:txXfrm>
        <a:off x="43350" y="1004288"/>
        <a:ext cx="6222600" cy="801330"/>
      </dsp:txXfrm>
    </dsp:sp>
    <dsp:sp modelId="{8DE73B9D-D301-405E-984D-6257079DC175}">
      <dsp:nvSpPr>
        <dsp:cNvPr id="0" name=""/>
        <dsp:cNvSpPr/>
      </dsp:nvSpPr>
      <dsp:spPr>
        <a:xfrm>
          <a:off x="0" y="1915209"/>
          <a:ext cx="6309300" cy="8880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Better Laws like the Brownfield Landbank Legislation and Liability Relief Programs</a:t>
          </a:r>
        </a:p>
      </dsp:txBody>
      <dsp:txXfrm>
        <a:off x="43350" y="1958559"/>
        <a:ext cx="6222600" cy="801330"/>
      </dsp:txXfrm>
    </dsp:sp>
    <dsp:sp modelId="{C0648102-56EC-4157-88BC-AF86577305A8}">
      <dsp:nvSpPr>
        <dsp:cNvPr id="0" name=""/>
        <dsp:cNvSpPr/>
      </dsp:nvSpPr>
      <dsp:spPr>
        <a:xfrm>
          <a:off x="0" y="2869479"/>
          <a:ext cx="6309300" cy="8880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Complementary programs like Opportunity Zones and Enterprise Zones aid feasibility</a:t>
          </a:r>
        </a:p>
      </dsp:txBody>
      <dsp:txXfrm>
        <a:off x="43350" y="2912829"/>
        <a:ext cx="6222600" cy="801330"/>
      </dsp:txXfrm>
    </dsp:sp>
    <dsp:sp modelId="{AA1C6326-47A9-4214-B764-6A428A273C78}">
      <dsp:nvSpPr>
        <dsp:cNvPr id="0" name=""/>
        <dsp:cNvSpPr/>
      </dsp:nvSpPr>
      <dsp:spPr>
        <a:xfrm>
          <a:off x="0" y="3823749"/>
          <a:ext cx="6309300" cy="8880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Improved, more “user-friendly” environmental regulations facilitate cleanup and reduce costs</a:t>
          </a:r>
        </a:p>
      </dsp:txBody>
      <dsp:txXfrm>
        <a:off x="43350" y="3867099"/>
        <a:ext cx="6222600" cy="801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E0D04-6C21-4735-B09F-AA2F6AA2D86C}">
      <dsp:nvSpPr>
        <dsp:cNvPr id="0" name=""/>
        <dsp:cNvSpPr/>
      </dsp:nvSpPr>
      <dsp:spPr>
        <a:xfrm>
          <a:off x="0" y="38744"/>
          <a:ext cx="3348632" cy="200917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Assist with ongoing projects</a:t>
          </a:r>
        </a:p>
      </dsp:txBody>
      <dsp:txXfrm>
        <a:off x="0" y="38744"/>
        <a:ext cx="3348632" cy="2009179"/>
      </dsp:txXfrm>
    </dsp:sp>
    <dsp:sp modelId="{C95C959B-E32A-4B5E-9B80-E181C12FACBB}">
      <dsp:nvSpPr>
        <dsp:cNvPr id="0" name=""/>
        <dsp:cNvSpPr/>
      </dsp:nvSpPr>
      <dsp:spPr>
        <a:xfrm>
          <a:off x="3683496" y="38744"/>
          <a:ext cx="3348632" cy="2009179"/>
        </a:xfrm>
        <a:prstGeom prst="rect">
          <a:avLst/>
        </a:prstGeom>
        <a:gradFill rotWithShape="0">
          <a:gsLst>
            <a:gs pos="0">
              <a:schemeClr val="accent5">
                <a:hueOff val="320609"/>
                <a:satOff val="-3775"/>
                <a:lumOff val="2510"/>
                <a:alphaOff val="0"/>
                <a:tint val="96000"/>
                <a:lumMod val="104000"/>
              </a:schemeClr>
            </a:gs>
            <a:gs pos="100000">
              <a:schemeClr val="accent5">
                <a:hueOff val="320609"/>
                <a:satOff val="-3775"/>
                <a:lumOff val="251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Write and Administer Grants</a:t>
          </a:r>
        </a:p>
      </dsp:txBody>
      <dsp:txXfrm>
        <a:off x="3683496" y="38744"/>
        <a:ext cx="3348632" cy="2009179"/>
      </dsp:txXfrm>
    </dsp:sp>
    <dsp:sp modelId="{A92A6B3F-BEF3-4DCC-A682-1E8538D0BD8A}">
      <dsp:nvSpPr>
        <dsp:cNvPr id="0" name=""/>
        <dsp:cNvSpPr/>
      </dsp:nvSpPr>
      <dsp:spPr>
        <a:xfrm>
          <a:off x="7366992" y="38744"/>
          <a:ext cx="3348632" cy="2009179"/>
        </a:xfrm>
        <a:prstGeom prst="rect">
          <a:avLst/>
        </a:prstGeom>
        <a:gradFill rotWithShape="0">
          <a:gsLst>
            <a:gs pos="0">
              <a:schemeClr val="accent5">
                <a:hueOff val="641219"/>
                <a:satOff val="-7550"/>
                <a:lumOff val="5020"/>
                <a:alphaOff val="0"/>
                <a:tint val="96000"/>
                <a:lumMod val="104000"/>
              </a:schemeClr>
            </a:gs>
            <a:gs pos="100000">
              <a:schemeClr val="accent5">
                <a:hueOff val="641219"/>
                <a:satOff val="-7550"/>
                <a:lumOff val="502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Participate in public outreach, strategic meetings</a:t>
          </a:r>
        </a:p>
      </dsp:txBody>
      <dsp:txXfrm>
        <a:off x="7366992" y="38744"/>
        <a:ext cx="3348632" cy="2009179"/>
      </dsp:txXfrm>
    </dsp:sp>
    <dsp:sp modelId="{9D383D5F-8494-45E4-A432-443E1F75F2F5}">
      <dsp:nvSpPr>
        <dsp:cNvPr id="0" name=""/>
        <dsp:cNvSpPr/>
      </dsp:nvSpPr>
      <dsp:spPr>
        <a:xfrm>
          <a:off x="0" y="2382787"/>
          <a:ext cx="3348632" cy="2009179"/>
        </a:xfrm>
        <a:prstGeom prst="rect">
          <a:avLst/>
        </a:prstGeom>
        <a:gradFill rotWithShape="0">
          <a:gsLst>
            <a:gs pos="0">
              <a:schemeClr val="accent5">
                <a:hueOff val="961828"/>
                <a:satOff val="-11326"/>
                <a:lumOff val="7529"/>
                <a:alphaOff val="0"/>
                <a:tint val="96000"/>
                <a:lumMod val="104000"/>
              </a:schemeClr>
            </a:gs>
            <a:gs pos="100000">
              <a:schemeClr val="accent5">
                <a:hueOff val="961828"/>
                <a:satOff val="-11326"/>
                <a:lumOff val="752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Work to market sites and leverage private funds</a:t>
          </a:r>
        </a:p>
      </dsp:txBody>
      <dsp:txXfrm>
        <a:off x="0" y="2382787"/>
        <a:ext cx="3348632" cy="2009179"/>
      </dsp:txXfrm>
    </dsp:sp>
    <dsp:sp modelId="{EF9B5CAA-0BB7-4AB8-B893-A273CBBF484F}">
      <dsp:nvSpPr>
        <dsp:cNvPr id="0" name=""/>
        <dsp:cNvSpPr/>
      </dsp:nvSpPr>
      <dsp:spPr>
        <a:xfrm>
          <a:off x="3683496" y="2382787"/>
          <a:ext cx="3348632" cy="2009179"/>
        </a:xfrm>
        <a:prstGeom prst="rect">
          <a:avLst/>
        </a:prstGeom>
        <a:gradFill rotWithShape="0">
          <a:gsLst>
            <a:gs pos="0">
              <a:schemeClr val="accent5">
                <a:hueOff val="1282438"/>
                <a:satOff val="-15101"/>
                <a:lumOff val="10039"/>
                <a:alphaOff val="0"/>
                <a:tint val="96000"/>
                <a:lumMod val="104000"/>
              </a:schemeClr>
            </a:gs>
            <a:gs pos="100000">
              <a:schemeClr val="accent5">
                <a:hueOff val="1282438"/>
                <a:satOff val="-15101"/>
                <a:lumOff val="1003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Education/Liaison with public, state &amp; federal agencies, developers/investors</a:t>
          </a:r>
        </a:p>
      </dsp:txBody>
      <dsp:txXfrm>
        <a:off x="3683496" y="2382787"/>
        <a:ext cx="3348632" cy="2009179"/>
      </dsp:txXfrm>
    </dsp:sp>
    <dsp:sp modelId="{850591B1-5B37-43CA-97A6-36212E0D203B}">
      <dsp:nvSpPr>
        <dsp:cNvPr id="0" name=""/>
        <dsp:cNvSpPr/>
      </dsp:nvSpPr>
      <dsp:spPr>
        <a:xfrm>
          <a:off x="7366992" y="2382787"/>
          <a:ext cx="3348632" cy="2009179"/>
        </a:xfrm>
        <a:prstGeom prst="rect">
          <a:avLst/>
        </a:prstGeom>
        <a:gradFill rotWithShape="0">
          <a:gsLst>
            <a:gs pos="0">
              <a:schemeClr val="accent5">
                <a:hueOff val="1603047"/>
                <a:satOff val="-18876"/>
                <a:lumOff val="12549"/>
                <a:alphaOff val="0"/>
                <a:tint val="96000"/>
                <a:lumMod val="104000"/>
              </a:schemeClr>
            </a:gs>
            <a:gs pos="100000">
              <a:schemeClr val="accent5">
                <a:hueOff val="1603047"/>
                <a:satOff val="-18876"/>
                <a:lumOff val="1254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Possible acquisition, cleanup, and resale of brownfield sites</a:t>
          </a:r>
        </a:p>
      </dsp:txBody>
      <dsp:txXfrm>
        <a:off x="7366992" y="2382787"/>
        <a:ext cx="3348632" cy="20091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79B7B-49E4-40AE-BD47-B6F195FE1E67}">
      <dsp:nvSpPr>
        <dsp:cNvPr id="0" name=""/>
        <dsp:cNvSpPr/>
      </dsp:nvSpPr>
      <dsp:spPr>
        <a:xfrm>
          <a:off x="0" y="72658"/>
          <a:ext cx="10353675" cy="92663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Brownfield assessment, remediation and redevelopment is lengthy, complex and costly</a:t>
          </a:r>
        </a:p>
      </dsp:txBody>
      <dsp:txXfrm>
        <a:off x="45235" y="117893"/>
        <a:ext cx="10263205" cy="836169"/>
      </dsp:txXfrm>
    </dsp:sp>
    <dsp:sp modelId="{586CB3AC-6381-4177-BC2A-A806BAFC0525}">
      <dsp:nvSpPr>
        <dsp:cNvPr id="0" name=""/>
        <dsp:cNvSpPr/>
      </dsp:nvSpPr>
      <dsp:spPr>
        <a:xfrm>
          <a:off x="0" y="1068418"/>
          <a:ext cx="10353675" cy="926639"/>
        </a:xfrm>
        <a:prstGeom prst="roundRect">
          <a:avLst/>
        </a:prstGeom>
        <a:gradFill rotWithShape="0">
          <a:gsLst>
            <a:gs pos="0">
              <a:schemeClr val="accent5">
                <a:hueOff val="534349"/>
                <a:satOff val="-6292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534349"/>
                <a:satOff val="-6292"/>
                <a:lumOff val="4183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All tasks require a lot of time and professional expertise</a:t>
          </a:r>
        </a:p>
      </dsp:txBody>
      <dsp:txXfrm>
        <a:off x="45235" y="1113653"/>
        <a:ext cx="10263205" cy="836169"/>
      </dsp:txXfrm>
    </dsp:sp>
    <dsp:sp modelId="{64D6FF0D-5AA5-41C8-9E49-E226DD11474B}">
      <dsp:nvSpPr>
        <dsp:cNvPr id="0" name=""/>
        <dsp:cNvSpPr/>
      </dsp:nvSpPr>
      <dsp:spPr>
        <a:xfrm>
          <a:off x="0" y="2064178"/>
          <a:ext cx="10353675" cy="926639"/>
        </a:xfrm>
        <a:prstGeom prst="roundRect">
          <a:avLst/>
        </a:prstGeom>
        <a:gradFill rotWithShape="0">
          <a:gsLst>
            <a:gs pos="0">
              <a:schemeClr val="accent5">
                <a:hueOff val="1068698"/>
                <a:satOff val="-12584"/>
                <a:lumOff val="8366"/>
                <a:alphaOff val="0"/>
                <a:tint val="96000"/>
                <a:lumMod val="104000"/>
              </a:schemeClr>
            </a:gs>
            <a:gs pos="100000">
              <a:schemeClr val="accent5">
                <a:hueOff val="1068698"/>
                <a:satOff val="-12584"/>
                <a:lumOff val="8366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ECLB has no staff – all functions are currently accomplished by volunteers on our Board of Directors</a:t>
          </a:r>
        </a:p>
      </dsp:txBody>
      <dsp:txXfrm>
        <a:off x="45235" y="2109413"/>
        <a:ext cx="10263205" cy="836169"/>
      </dsp:txXfrm>
    </dsp:sp>
    <dsp:sp modelId="{FB70B5CD-DA84-47BC-B30C-E91551209A3A}">
      <dsp:nvSpPr>
        <dsp:cNvPr id="0" name=""/>
        <dsp:cNvSpPr/>
      </dsp:nvSpPr>
      <dsp:spPr>
        <a:xfrm>
          <a:off x="0" y="3059938"/>
          <a:ext cx="10353675" cy="926639"/>
        </a:xfrm>
        <a:prstGeom prst="roundRect">
          <a:avLst/>
        </a:prstGeom>
        <a:gradFill rotWithShape="0">
          <a:gsLst>
            <a:gs pos="0">
              <a:schemeClr val="accent5">
                <a:hueOff val="1603047"/>
                <a:satOff val="-18876"/>
                <a:lumOff val="12549"/>
                <a:alphaOff val="0"/>
                <a:tint val="96000"/>
                <a:lumMod val="104000"/>
              </a:schemeClr>
            </a:gs>
            <a:gs pos="100000">
              <a:schemeClr val="accent5">
                <a:hueOff val="1603047"/>
                <a:satOff val="-18876"/>
                <a:lumOff val="1254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 have no funds to hire staff, or pay for professional services or operating expenses</a:t>
          </a:r>
        </a:p>
      </dsp:txBody>
      <dsp:txXfrm>
        <a:off x="45235" y="3105173"/>
        <a:ext cx="10263205" cy="8361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9F4B2-A9E9-4A93-8D2B-63831610D46A}">
      <dsp:nvSpPr>
        <dsp:cNvPr id="0" name=""/>
        <dsp:cNvSpPr/>
      </dsp:nvSpPr>
      <dsp:spPr>
        <a:xfrm>
          <a:off x="0" y="51382"/>
          <a:ext cx="10353675" cy="122104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Salary, benefits, and business expenses of a full-time Executive Director for ECLB</a:t>
          </a:r>
        </a:p>
      </dsp:txBody>
      <dsp:txXfrm>
        <a:off x="59606" y="110988"/>
        <a:ext cx="10234463" cy="1101829"/>
      </dsp:txXfrm>
    </dsp:sp>
    <dsp:sp modelId="{8A0AD557-898D-4A1E-B0AA-2E812B4FFF0D}">
      <dsp:nvSpPr>
        <dsp:cNvPr id="0" name=""/>
        <dsp:cNvSpPr/>
      </dsp:nvSpPr>
      <dsp:spPr>
        <a:xfrm>
          <a:off x="0" y="1338663"/>
          <a:ext cx="10353675" cy="122104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Legal services and other professional expenses; to date, ECLB’s general counsel has generously provided hundreds of hours of </a:t>
          </a:r>
          <a:r>
            <a:rPr lang="en-US" sz="2300" i="1" kern="1200" dirty="0"/>
            <a:t>pro bono </a:t>
          </a:r>
          <a:r>
            <a:rPr lang="en-US" sz="2300" kern="1200" dirty="0"/>
            <a:t>services.</a:t>
          </a:r>
        </a:p>
      </dsp:txBody>
      <dsp:txXfrm>
        <a:off x="59606" y="1398269"/>
        <a:ext cx="10234463" cy="1101829"/>
      </dsp:txXfrm>
    </dsp:sp>
    <dsp:sp modelId="{EF23F7BA-493A-498E-B8AB-99D8C56D1F40}">
      <dsp:nvSpPr>
        <dsp:cNvPr id="0" name=""/>
        <dsp:cNvSpPr/>
      </dsp:nvSpPr>
      <dsp:spPr>
        <a:xfrm>
          <a:off x="0" y="2625945"/>
          <a:ext cx="10353675" cy="122104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Help with business administrative and clerical expenses, including website design and maintenance, domain fees, IT services, cloud storage, office equipment, and supplies</a:t>
          </a:r>
        </a:p>
      </dsp:txBody>
      <dsp:txXfrm>
        <a:off x="59606" y="2685551"/>
        <a:ext cx="10234463" cy="11018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B60A9-5B4B-4AC7-88A4-BDEDBA3FDEB2}">
      <dsp:nvSpPr>
        <dsp:cNvPr id="0" name=""/>
        <dsp:cNvSpPr/>
      </dsp:nvSpPr>
      <dsp:spPr>
        <a:xfrm>
          <a:off x="2019710" y="1190"/>
          <a:ext cx="8078841" cy="12203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752" tIns="309979" rIns="156752" bIns="30997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Relations with DEEP, DECD, EPA, etc.</a:t>
          </a:r>
        </a:p>
      </dsp:txBody>
      <dsp:txXfrm>
        <a:off x="2019710" y="1190"/>
        <a:ext cx="8078841" cy="1220390"/>
      </dsp:txXfrm>
    </dsp:sp>
    <dsp:sp modelId="{A91ED61D-BDEC-46B8-8465-75E7965C4354}">
      <dsp:nvSpPr>
        <dsp:cNvPr id="0" name=""/>
        <dsp:cNvSpPr/>
      </dsp:nvSpPr>
      <dsp:spPr>
        <a:xfrm>
          <a:off x="0" y="1190"/>
          <a:ext cx="2019710" cy="1220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6" tIns="120547" rIns="106876" bIns="12054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Improve</a:t>
          </a:r>
        </a:p>
      </dsp:txBody>
      <dsp:txXfrm>
        <a:off x="0" y="1190"/>
        <a:ext cx="2019710" cy="1220390"/>
      </dsp:txXfrm>
    </dsp:sp>
    <dsp:sp modelId="{041A35A4-C2E4-46F1-B506-06E9FE4DAD3B}">
      <dsp:nvSpPr>
        <dsp:cNvPr id="0" name=""/>
        <dsp:cNvSpPr/>
      </dsp:nvSpPr>
      <dsp:spPr>
        <a:xfrm>
          <a:off x="2019710" y="1294804"/>
          <a:ext cx="8078841" cy="1220390"/>
        </a:xfrm>
        <a:prstGeom prst="rect">
          <a:avLst/>
        </a:prstGeom>
        <a:solidFill>
          <a:schemeClr val="accent5">
            <a:hueOff val="801524"/>
            <a:satOff val="-9438"/>
            <a:lumOff val="6274"/>
            <a:alphaOff val="0"/>
          </a:schemeClr>
        </a:solidFill>
        <a:ln w="15875" cap="rnd" cmpd="sng" algn="ctr">
          <a:solidFill>
            <a:schemeClr val="accent5">
              <a:hueOff val="801524"/>
              <a:satOff val="-9438"/>
              <a:lumOff val="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752" tIns="309979" rIns="156752" bIns="30997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Chances for obtaining more state and federal grants</a:t>
          </a:r>
        </a:p>
      </dsp:txBody>
      <dsp:txXfrm>
        <a:off x="2019710" y="1294804"/>
        <a:ext cx="8078841" cy="1220390"/>
      </dsp:txXfrm>
    </dsp:sp>
    <dsp:sp modelId="{32D1650B-B658-4623-8602-C04287D88221}">
      <dsp:nvSpPr>
        <dsp:cNvPr id="0" name=""/>
        <dsp:cNvSpPr/>
      </dsp:nvSpPr>
      <dsp:spPr>
        <a:xfrm>
          <a:off x="0" y="1294804"/>
          <a:ext cx="2019710" cy="1220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801524"/>
              <a:satOff val="-9438"/>
              <a:lumOff val="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6" tIns="120547" rIns="106876" bIns="12054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Increase</a:t>
          </a:r>
        </a:p>
      </dsp:txBody>
      <dsp:txXfrm>
        <a:off x="0" y="1294804"/>
        <a:ext cx="2019710" cy="1220390"/>
      </dsp:txXfrm>
    </dsp:sp>
    <dsp:sp modelId="{37129D19-E692-4CBE-8F2D-154BB24B88C6}">
      <dsp:nvSpPr>
        <dsp:cNvPr id="0" name=""/>
        <dsp:cNvSpPr/>
      </dsp:nvSpPr>
      <dsp:spPr>
        <a:xfrm>
          <a:off x="2019710" y="2588418"/>
          <a:ext cx="8078841" cy="1220390"/>
        </a:xfrm>
        <a:prstGeom prst="rect">
          <a:avLst/>
        </a:prstGeom>
        <a:solidFill>
          <a:schemeClr val="accent5">
            <a:hueOff val="1603047"/>
            <a:satOff val="-18876"/>
            <a:lumOff val="12549"/>
            <a:alphaOff val="0"/>
          </a:schemeClr>
        </a:solidFill>
        <a:ln w="15875" cap="rnd" cmpd="sng" algn="ctr">
          <a:solidFill>
            <a:schemeClr val="accent5">
              <a:hueOff val="1603047"/>
              <a:satOff val="-18876"/>
              <a:lumOff val="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752" tIns="309979" rIns="156752" bIns="30997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Businesses and investment</a:t>
          </a:r>
        </a:p>
      </dsp:txBody>
      <dsp:txXfrm>
        <a:off x="2019710" y="2588418"/>
        <a:ext cx="8078841" cy="1220390"/>
      </dsp:txXfrm>
    </dsp:sp>
    <dsp:sp modelId="{244E1C1A-CB00-41B9-B3BC-96BED528117C}">
      <dsp:nvSpPr>
        <dsp:cNvPr id="0" name=""/>
        <dsp:cNvSpPr/>
      </dsp:nvSpPr>
      <dsp:spPr>
        <a:xfrm>
          <a:off x="0" y="2588418"/>
          <a:ext cx="2019710" cy="12203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1603047"/>
              <a:satOff val="-18876"/>
              <a:lumOff val="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76" tIns="120547" rIns="106876" bIns="12054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Attract</a:t>
          </a:r>
        </a:p>
      </dsp:txBody>
      <dsp:txXfrm>
        <a:off x="0" y="2588418"/>
        <a:ext cx="2019710" cy="1220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9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3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4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10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44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0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4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9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9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4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9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9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4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8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9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0354692-6A53-44E4-A159-BC95FA5B5008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3A78204-7E49-4809-AA34-54998D619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473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88EB-923B-47B8-B533-9E378FDDD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002839" cy="2971801"/>
          </a:xfrm>
        </p:spPr>
        <p:txBody>
          <a:bodyPr>
            <a:normAutofit fontScale="90000"/>
          </a:bodyPr>
          <a:lstStyle/>
          <a:p>
            <a:r>
              <a:rPr lang="en-US" dirty="0"/>
              <a:t>Eastern Connecticut Land Bank, Inc. </a:t>
            </a:r>
            <a:br>
              <a:rPr lang="en-US" dirty="0"/>
            </a:br>
            <a:r>
              <a:rPr lang="en-US" sz="3600" i="1" cap="none" dirty="0"/>
              <a:t>A CT-Certified Brownfield Land Bank</a:t>
            </a:r>
            <a:br>
              <a:rPr lang="en-US" i="1" cap="none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95164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79539-12D1-46AF-A4C5-35578C1C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7135"/>
            <a:ext cx="11049000" cy="18409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ECLB Board of Directors:  </a:t>
            </a:r>
            <a:br>
              <a:rPr lang="en-US" sz="3600" dirty="0"/>
            </a:br>
            <a:r>
              <a:rPr lang="en-US" sz="3600" dirty="0"/>
              <a:t>More Than 100 Years of Land Use, Engineering, Environmental Planning and Consulting Experience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04789-17EC-499C-9310-043C1F850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633" y="2558128"/>
            <a:ext cx="4644433" cy="3880772"/>
          </a:xfrm>
        </p:spPr>
        <p:txBody>
          <a:bodyPr>
            <a:normAutofit/>
          </a:bodyPr>
          <a:lstStyle/>
          <a:p>
            <a:r>
              <a:rPr lang="en-US" dirty="0"/>
              <a:t>Mary Ann Chinatti – President   Town of Plainfield</a:t>
            </a:r>
          </a:p>
          <a:p>
            <a:r>
              <a:rPr lang="en-US" dirty="0"/>
              <a:t>Wayne Bugden, LEP – Vice President  One Earth Environmental, LLC</a:t>
            </a:r>
          </a:p>
          <a:p>
            <a:r>
              <a:rPr lang="en-US" dirty="0"/>
              <a:t>Daniel Blanchette – Secretary        J&amp;D Civil Engineers, Inc.</a:t>
            </a:r>
          </a:p>
          <a:p>
            <a:r>
              <a:rPr lang="en-US" dirty="0"/>
              <a:t>Dennis Blanchette - Treasurer       J&amp;D Civil Engineers, Inc.</a:t>
            </a:r>
          </a:p>
          <a:p>
            <a:r>
              <a:rPr lang="en-US" dirty="0"/>
              <a:t>Richard Roberts, Esq. Legal Counsel Halloran &amp; Sage, LLP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CD323-B08C-4893-928F-1985C5652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558128"/>
            <a:ext cx="5514363" cy="3880773"/>
          </a:xfrm>
        </p:spPr>
        <p:txBody>
          <a:bodyPr>
            <a:normAutofit/>
          </a:bodyPr>
          <a:lstStyle/>
          <a:p>
            <a:r>
              <a:rPr lang="en-US" dirty="0"/>
              <a:t>Tyra Penn  - Town of Thompson</a:t>
            </a:r>
          </a:p>
          <a:p>
            <a:r>
              <a:rPr lang="en-US" dirty="0"/>
              <a:t>Cathy Tendrich  - Town of Plainfield</a:t>
            </a:r>
          </a:p>
          <a:p>
            <a:r>
              <a:rPr lang="en-US" dirty="0"/>
              <a:t>Delpha Very - Town of Putnam</a:t>
            </a:r>
          </a:p>
          <a:p>
            <a:r>
              <a:rPr lang="en-US" dirty="0"/>
              <a:t>Tim Myjak, LEP  - BL Companies, Inc.</a:t>
            </a:r>
          </a:p>
          <a:p>
            <a:r>
              <a:rPr lang="en-US" dirty="0"/>
              <a:t>Renee Tribert - Preservation CT</a:t>
            </a:r>
          </a:p>
          <a:p>
            <a:r>
              <a:rPr lang="en-US" dirty="0"/>
              <a:t>Tom Sinkewicz - Town of Plainfield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8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8E1B0A-F257-47BB-8BA3-F98B4A2A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ECLB’s Ongoing and Recent Projects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C33717-7339-4EBE-8A53-6160664AA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30400"/>
            <a:ext cx="10970170" cy="4489450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anose="05020102010507070707" pitchFamily="18" charset="2"/>
              <a:buChar char="Å"/>
            </a:pPr>
            <a:r>
              <a:rPr lang="en-US" sz="2400" dirty="0">
                <a:solidFill>
                  <a:schemeClr val="tx1"/>
                </a:solidFill>
              </a:rPr>
              <a:t>$200,000 Brownfield Assessment Grant for Kaman mills area in Moosup Section of Plainfield</a:t>
            </a:r>
          </a:p>
          <a:p>
            <a:pPr marL="3690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 2" panose="05020102010507070707" pitchFamily="18" charset="2"/>
              <a:buChar char="Å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Assisted Stonington in $139,000 Brownfield Assessment Grant for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Stillmanville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Mill, and a Brownfield Cleanup grant in Mystic</a:t>
            </a:r>
          </a:p>
          <a:p>
            <a:pPr marL="36900" indent="0">
              <a:buNone/>
            </a:pPr>
            <a:r>
              <a:rPr lang="en-US" sz="24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n-US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 2" panose="05020102010507070707" pitchFamily="18" charset="2"/>
              <a:buChar char="Å"/>
            </a:pPr>
            <a:r>
              <a:rPr lang="en-US" sz="2400" dirty="0">
                <a:solidFill>
                  <a:schemeClr val="tx1"/>
                </a:solidFill>
              </a:rPr>
              <a:t>Working to help Montville, E. Windsor, and Stonington with their most difficult brownfield sites; Recent discussions with Putnam, Thompson, Killingly, and Windham about their brownfield sites</a:t>
            </a:r>
          </a:p>
          <a:p>
            <a:pPr marL="3690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Looking forward to helping your community with its brownfields</a:t>
            </a:r>
          </a:p>
        </p:txBody>
      </p:sp>
    </p:spTree>
    <p:extLst>
      <p:ext uri="{BB962C8B-B14F-4D97-AF65-F5344CB8AC3E}">
        <p14:creationId xmlns:p14="http://schemas.microsoft.com/office/powerpoint/2010/main" val="232726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08EF-1397-4BA6-AAFC-AE3E62C1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Now is the Ideal Time to Tackle Brownfields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7D423-FE81-4236-89DE-39776B81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41" y="609599"/>
            <a:ext cx="6889687" cy="527367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10E62A-8ACB-4313-9851-E495BFFA10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522681"/>
              </p:ext>
            </p:extLst>
          </p:nvPr>
        </p:nvGraphicFramePr>
        <p:xfrm>
          <a:off x="4958257" y="887213"/>
          <a:ext cx="6309300" cy="4718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65289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253628-2E18-4036-98C6-CE10D8D8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81" y="467275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How Will ECLB Help Your Town? </a:t>
            </a:r>
            <a:br>
              <a:rPr lang="en-US" dirty="0"/>
            </a:br>
            <a:r>
              <a:rPr lang="en-US" dirty="0"/>
              <a:t>ECLB’s staff and volunteers will be available to: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7F96AD4-1861-432E-AF2A-732E9635F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227550"/>
              </p:ext>
            </p:extLst>
          </p:nvPr>
        </p:nvGraphicFramePr>
        <p:xfrm>
          <a:off x="552450" y="1731963"/>
          <a:ext cx="10715625" cy="443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18D1E18-74EA-4051-926A-29E981F21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49" y="6356320"/>
            <a:ext cx="6529382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2AFB59-201E-4BAA-BE99-21D9175C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Despite Our Abilities and Recent Successes,</a:t>
            </a:r>
            <a:br>
              <a:rPr lang="en-US" sz="3100" dirty="0"/>
            </a:br>
            <a:r>
              <a:rPr lang="en-US" sz="3100" dirty="0"/>
              <a:t>ECLB Faces Challenges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718BC45-B272-4623-ACBC-7819DB2943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93038862"/>
              </p:ext>
            </p:extLst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086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3B10-B4E3-4FB8-ACB2-DB88DD4B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How Can Your Town Help ECLB?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We are seeking financial assistance from Towns in our region to help fund:</a:t>
            </a: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731964"/>
            <a:ext cx="12192001" cy="512603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798078-38A8-4CE4-A841-DFD2812B023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7718709"/>
              </p:ext>
            </p:extLst>
          </p:nvPr>
        </p:nvGraphicFramePr>
        <p:xfrm>
          <a:off x="914400" y="1892830"/>
          <a:ext cx="10353675" cy="3898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400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 5">
            <a:extLst>
              <a:ext uri="{FF2B5EF4-FFF2-40B4-BE49-F238E27FC236}">
                <a16:creationId xmlns:a16="http://schemas.microsoft.com/office/drawing/2014/main" id="{051F07E2-B05C-41F9-A9EE-4AC115603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11874" y="586660"/>
            <a:ext cx="10777950" cy="5679835"/>
          </a:xfrm>
          <a:custGeom>
            <a:avLst/>
            <a:gdLst>
              <a:gd name="T0" fmla="*/ 2209 w 2250"/>
              <a:gd name="T1" fmla="*/ 0 h 1185"/>
              <a:gd name="T2" fmla="*/ 1419 w 2250"/>
              <a:gd name="T3" fmla="*/ 0 h 1185"/>
              <a:gd name="T4" fmla="*/ 830 w 2250"/>
              <a:gd name="T5" fmla="*/ 0 h 1185"/>
              <a:gd name="T6" fmla="*/ 40 w 2250"/>
              <a:gd name="T7" fmla="*/ 0 h 1185"/>
              <a:gd name="T8" fmla="*/ 0 w 2250"/>
              <a:gd name="T9" fmla="*/ 46 h 1185"/>
              <a:gd name="T10" fmla="*/ 0 w 2250"/>
              <a:gd name="T11" fmla="*/ 1140 h 1185"/>
              <a:gd name="T12" fmla="*/ 40 w 2250"/>
              <a:gd name="T13" fmla="*/ 1185 h 1185"/>
              <a:gd name="T14" fmla="*/ 830 w 2250"/>
              <a:gd name="T15" fmla="*/ 1185 h 1185"/>
              <a:gd name="T16" fmla="*/ 1419 w 2250"/>
              <a:gd name="T17" fmla="*/ 1185 h 1185"/>
              <a:gd name="T18" fmla="*/ 2209 w 2250"/>
              <a:gd name="T19" fmla="*/ 1185 h 1185"/>
              <a:gd name="T20" fmla="*/ 2250 w 2250"/>
              <a:gd name="T21" fmla="*/ 1140 h 1185"/>
              <a:gd name="T22" fmla="*/ 2250 w 2250"/>
              <a:gd name="T23" fmla="*/ 46 h 1185"/>
              <a:gd name="T24" fmla="*/ 2209 w 2250"/>
              <a:gd name="T25" fmla="*/ 0 h 1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0" h="1185">
                <a:moveTo>
                  <a:pt x="2209" y="0"/>
                </a:moveTo>
                <a:cubicBezTo>
                  <a:pt x="1419" y="0"/>
                  <a:pt x="1419" y="0"/>
                  <a:pt x="1419" y="0"/>
                </a:cubicBezTo>
                <a:cubicBezTo>
                  <a:pt x="830" y="0"/>
                  <a:pt x="830" y="0"/>
                  <a:pt x="83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18" y="0"/>
                  <a:pt x="0" y="20"/>
                  <a:pt x="0" y="46"/>
                </a:cubicBezTo>
                <a:cubicBezTo>
                  <a:pt x="0" y="1140"/>
                  <a:pt x="0" y="1140"/>
                  <a:pt x="0" y="1140"/>
                </a:cubicBezTo>
                <a:cubicBezTo>
                  <a:pt x="0" y="1165"/>
                  <a:pt x="18" y="1185"/>
                  <a:pt x="40" y="1185"/>
                </a:cubicBezTo>
                <a:cubicBezTo>
                  <a:pt x="830" y="1185"/>
                  <a:pt x="830" y="1185"/>
                  <a:pt x="830" y="1185"/>
                </a:cubicBezTo>
                <a:cubicBezTo>
                  <a:pt x="1419" y="1185"/>
                  <a:pt x="1419" y="1185"/>
                  <a:pt x="1419" y="1185"/>
                </a:cubicBezTo>
                <a:cubicBezTo>
                  <a:pt x="2209" y="1185"/>
                  <a:pt x="2209" y="1185"/>
                  <a:pt x="2209" y="1185"/>
                </a:cubicBezTo>
                <a:cubicBezTo>
                  <a:pt x="2232" y="1185"/>
                  <a:pt x="2250" y="1165"/>
                  <a:pt x="2250" y="1140"/>
                </a:cubicBezTo>
                <a:cubicBezTo>
                  <a:pt x="2250" y="46"/>
                  <a:pt x="2250" y="46"/>
                  <a:pt x="2250" y="46"/>
                </a:cubicBezTo>
                <a:cubicBezTo>
                  <a:pt x="2250" y="20"/>
                  <a:pt x="2232" y="0"/>
                  <a:pt x="2209" y="0"/>
                </a:cubicBezTo>
                <a:close/>
              </a:path>
            </a:pathLst>
          </a:custGeom>
          <a:blipFill rotWithShape="0">
            <a:blip r:embed="rId2">
              <a:duotone>
                <a:schemeClr val="bg2">
                  <a:shade val="80000"/>
                  <a:lumMod val="80000"/>
                </a:schemeClr>
                <a:schemeClr val="bg2">
                  <a:tint val="98000"/>
                </a:schemeClr>
              </a:duotone>
            </a:blip>
            <a:stretch>
              <a:fillRect l="-16825" t="-36336" r="-42404" b="-69472"/>
            </a:stretch>
          </a:blip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253628-2E18-4036-98C6-CE10D8D8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55134"/>
            <a:ext cx="10353762" cy="9704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Helping ECLB Will Also Show Town’s Commitment to Brownfield Redevelopment, Which Will: </a:t>
            </a:r>
            <a:br>
              <a:rPr lang="en-US" sz="2800" dirty="0"/>
            </a:br>
            <a:r>
              <a:rPr lang="en-US" sz="2800" dirty="0"/>
              <a:t> 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72343D92-642E-47F7-BDAF-F4FD40A5B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124636"/>
              </p:ext>
            </p:extLst>
          </p:nvPr>
        </p:nvGraphicFramePr>
        <p:xfrm>
          <a:off x="1041400" y="1981200"/>
          <a:ext cx="10098552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9392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2AFB59-201E-4BAA-BE99-21D9175C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52" y="2337955"/>
            <a:ext cx="8596668" cy="206548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You!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1955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54E6-D0A2-4591-9D2A-D6D786D0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B3BE028-26B7-4090-B6C7-C39031D0B8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1790846"/>
          <a:ext cx="1083733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843CA77-8B6D-43E2-BF51-B69847DF3352}"/>
              </a:ext>
            </a:extLst>
          </p:cNvPr>
          <p:cNvSpPr txBox="1">
            <a:spLocks/>
          </p:cNvSpPr>
          <p:nvPr/>
        </p:nvSpPr>
        <p:spPr>
          <a:xfrm>
            <a:off x="677334" y="720870"/>
            <a:ext cx="8596668" cy="13208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Our Presentation to NECCOG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0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7571-570C-4E07-96E9-B9E327BA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What is a Brownfield Land Bank?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AABC82-C2D1-4340-A6DF-6E73DF06F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056" y="2"/>
            <a:ext cx="7552944" cy="6857998"/>
          </a:xfrm>
          <a:prstGeom prst="rect">
            <a:avLst/>
          </a:prstGeom>
        </p:spPr>
      </p:pic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091F8E24-8AB3-47EB-B0AC-8A20479B6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478231"/>
              </p:ext>
            </p:extLst>
          </p:nvPr>
        </p:nvGraphicFramePr>
        <p:xfrm>
          <a:off x="5292246" y="983727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524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15FA-4E5F-4FC3-B888-60C8D9C9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ECLB’s Mission: 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02CE6AC-82FE-46A9-9BD4-44CCA452B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31963"/>
            <a:ext cx="10353675" cy="4059237"/>
          </a:xfrm>
        </p:spPr>
        <p:txBody>
          <a:bodyPr>
            <a:normAutofit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To partner with municipalities in Eastern Connecticut to support the return of distressed, underutilized, blighted, brownfield and historic properties to productive uses consistent with local Plans of Conservation and Development.</a:t>
            </a:r>
          </a:p>
        </p:txBody>
      </p:sp>
    </p:spTree>
    <p:extLst>
      <p:ext uri="{BB962C8B-B14F-4D97-AF65-F5344CB8AC3E}">
        <p14:creationId xmlns:p14="http://schemas.microsoft.com/office/powerpoint/2010/main" val="40915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97486F47-84C8-4BF2-B9D5-9A2703B03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r="2" b="17381"/>
          <a:stretch/>
        </p:blipFill>
        <p:spPr>
          <a:xfrm>
            <a:off x="1524" y="3440794"/>
            <a:ext cx="6099048" cy="3428990"/>
          </a:xfrm>
          <a:prstGeom prst="rect">
            <a:avLst/>
          </a:prstGeom>
        </p:spPr>
      </p:pic>
      <p:pic>
        <p:nvPicPr>
          <p:cNvPr id="7" name="Picture 6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FE305CF6-86AA-4093-B618-E0AF11C98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r="2" b="15014"/>
          <a:stretch/>
        </p:blipFill>
        <p:spPr>
          <a:xfrm>
            <a:off x="6100572" y="3452577"/>
            <a:ext cx="6099048" cy="3428990"/>
          </a:xfrm>
          <a:prstGeom prst="rect">
            <a:avLst/>
          </a:prstGeom>
        </p:spPr>
      </p:pic>
      <p:pic>
        <p:nvPicPr>
          <p:cNvPr id="3" name="Picture 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A79E053A-7D96-4556-8EEF-D80F02BA6F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 r="2" b="7686"/>
          <a:stretch/>
        </p:blipFill>
        <p:spPr>
          <a:xfrm>
            <a:off x="1524" y="5"/>
            <a:ext cx="6099048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47737-A987-4D69-9754-0089B3E91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6" r="2" b="4122"/>
          <a:stretch/>
        </p:blipFill>
        <p:spPr>
          <a:xfrm>
            <a:off x="6086856" y="0"/>
            <a:ext cx="6099048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F5337-5847-42A9-B50F-3EBFD3AB4AA5}"/>
              </a:ext>
            </a:extLst>
          </p:cNvPr>
          <p:cNvSpPr txBox="1"/>
          <p:nvPr/>
        </p:nvSpPr>
        <p:spPr>
          <a:xfrm>
            <a:off x="48849" y="159524"/>
            <a:ext cx="177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Preventing This,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D1A6D-10DA-4B07-B3C3-C22A988A6434}"/>
              </a:ext>
            </a:extLst>
          </p:cNvPr>
          <p:cNvSpPr txBox="1"/>
          <p:nvPr/>
        </p:nvSpPr>
        <p:spPr>
          <a:xfrm>
            <a:off x="6224169" y="264291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 This…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75AE01-4967-4337-ADD1-877A093A90B4}"/>
              </a:ext>
            </a:extLst>
          </p:cNvPr>
          <p:cNvSpPr txBox="1"/>
          <p:nvPr/>
        </p:nvSpPr>
        <p:spPr>
          <a:xfrm>
            <a:off x="2734322" y="3568549"/>
            <a:ext cx="27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…From Becoming This…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B0D911-248E-40DA-B73A-ED8A1FC21F58}"/>
              </a:ext>
            </a:extLst>
          </p:cNvPr>
          <p:cNvSpPr txBox="1"/>
          <p:nvPr/>
        </p:nvSpPr>
        <p:spPr>
          <a:xfrm>
            <a:off x="10605206" y="363437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…Or This</a:t>
            </a:r>
          </a:p>
        </p:txBody>
      </p:sp>
    </p:spTree>
    <p:extLst>
      <p:ext uri="{BB962C8B-B14F-4D97-AF65-F5344CB8AC3E}">
        <p14:creationId xmlns:p14="http://schemas.microsoft.com/office/powerpoint/2010/main" val="391995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building, outdoor, house&#10;&#10;Description automatically generated">
            <a:extLst>
              <a:ext uri="{FF2B5EF4-FFF2-40B4-BE49-F238E27FC236}">
                <a16:creationId xmlns:a16="http://schemas.microsoft.com/office/drawing/2014/main" id="{8E54A965-B367-4264-8506-EFBF0CF0C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3" r="-2" b="965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985F53B7-16FA-4B13-B823-86D7D60C0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3" r="-3" b="537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7F6E3D-D6BF-4CE9-AFFB-EAEC57A4D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3" r="2" b="7908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110EA-5986-4B18-8969-33BAC669B8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0" r="-2" b="22244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962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8" name="Picture 14" descr="Clubhouse - Loom City Lofts - Vernon Rockville, CT">
            <a:extLst>
              <a:ext uri="{FF2B5EF4-FFF2-40B4-BE49-F238E27FC236}">
                <a16:creationId xmlns:a16="http://schemas.microsoft.com/office/drawing/2014/main" id="{3D728C64-4B9C-429D-8EBA-43C12F313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r="-2" b="4971"/>
          <a:stretch/>
        </p:blipFill>
        <p:spPr bwMode="auto">
          <a:xfrm>
            <a:off x="6188385" y="3207148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omCityCS1">
            <a:extLst>
              <a:ext uri="{FF2B5EF4-FFF2-40B4-BE49-F238E27FC236}">
                <a16:creationId xmlns:a16="http://schemas.microsoft.com/office/drawing/2014/main" id="{CD9E915F-E879-4663-BC1D-19785991E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 r="2" b="10826"/>
          <a:stretch/>
        </p:blipFill>
        <p:spPr bwMode="auto">
          <a:xfrm>
            <a:off x="191347" y="171716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899AB-DBEA-4E64-923E-633F43CC4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r="-2" b="12237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032" name="Picture 8" descr="#19-East-Parking-IMG_9805_s">
            <a:extLst>
              <a:ext uri="{FF2B5EF4-FFF2-40B4-BE49-F238E27FC236}">
                <a16:creationId xmlns:a16="http://schemas.microsoft.com/office/drawing/2014/main" id="{687CE246-3C2A-4943-A0EC-672DCEA65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 r="2" b="2"/>
          <a:stretch/>
        </p:blipFill>
        <p:spPr bwMode="auto">
          <a:xfrm>
            <a:off x="6197718" y="171717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7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2C10C105-EEB5-43F7-AA95-5DDB920D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47571-570C-4E07-96E9-B9E327BA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965201"/>
            <a:ext cx="3413156" cy="4562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/>
              <a:t>How ECLB Helps: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“The Brownfield Land Bank Toolbox”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94BF495F-706E-4740-8918-C1F52CEA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056" y="2"/>
            <a:ext cx="7552944" cy="685799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AFC878-D304-429D-9C75-5C1CB8936A3B}"/>
              </a:ext>
            </a:extLst>
          </p:cNvPr>
          <p:cNvSpPr txBox="1">
            <a:spLocks/>
          </p:cNvSpPr>
          <p:nvPr/>
        </p:nvSpPr>
        <p:spPr>
          <a:xfrm>
            <a:off x="4387442" y="442517"/>
            <a:ext cx="7423557" cy="6172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Work with municipal governments to understand brownfield problems in each town and plot a course to solve these problems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Obtain and administer brownfield grants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Conduct site assessments and remediation planning, structural analyses, historic preservation surveys, etc.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Allow towns to avoid taking title to brownfield sites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Acquire, retain, secure, remediate, and sell brownfields for the benefit of municipalities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Educate government officials, community leaders, economic development agencies and nonprofit organizations on best practices for redeveloping brownfields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Serve as liaison between the towns and the public, regulatory authorities, developers and others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Perform market analysis and redevelopment planning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Clear property titles, resolve orders, and liens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Enter brownfield sites into liability relief programs and secure transferable covenants not-to-sue from regulatory agencies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Conduct public outreach and facilitate stakeholder involvement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panose="05020102010507070707" pitchFamily="18" charset="2"/>
              <a:buChar char="Å"/>
            </a:pPr>
            <a:r>
              <a:rPr lang="en-US" sz="1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Market cleaned-up properties for sale and reuse</a:t>
            </a: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None/>
            </a:pPr>
            <a:r>
              <a:rPr lang="en-US" sz="1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…AND ANYTHING ELSE TO ACCOMPLISH THE MISSION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endParaRPr lang="en-US" sz="14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28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E39AC8-8172-405D-A4B8-98BA4F8E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16" y="543558"/>
            <a:ext cx="8056968" cy="105306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Introduction to the </a:t>
            </a:r>
            <a:br>
              <a:rPr lang="en-US" sz="3600" dirty="0"/>
            </a:br>
            <a:r>
              <a:rPr lang="en-US" sz="3600" dirty="0"/>
              <a:t>Eastern Connecticut Land Bank, Inc.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A9796B-820D-45C8-92B0-B198BED88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55" y="1937905"/>
            <a:ext cx="10543340" cy="459803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 2" panose="05020102010507070707" pitchFamily="18" charset="2"/>
              <a:buChar char="Å"/>
            </a:pPr>
            <a:r>
              <a:rPr lang="en-US" sz="2400" dirty="0"/>
              <a:t>A Connecticut corporation and certified non-profit entity under Section 501(c)(3) of the Internal Revenue Code</a:t>
            </a:r>
          </a:p>
          <a:p>
            <a:pPr>
              <a:spcAft>
                <a:spcPts val="1200"/>
              </a:spcAft>
              <a:buFont typeface="Wingdings 2" panose="05020102010507070707" pitchFamily="18" charset="2"/>
              <a:buChar char="Å"/>
            </a:pPr>
            <a:r>
              <a:rPr lang="en-US" sz="2400" dirty="0"/>
              <a:t>Certified by DECD as a “Connecticut Brownfield Land Bank”</a:t>
            </a:r>
          </a:p>
          <a:p>
            <a:pPr>
              <a:spcAft>
                <a:spcPts val="1200"/>
              </a:spcAft>
              <a:buFont typeface="Wingdings 2" panose="05020102010507070707" pitchFamily="18" charset="2"/>
              <a:buChar char="Å"/>
            </a:pPr>
            <a:r>
              <a:rPr lang="en-US" sz="2400" dirty="0"/>
              <a:t>Board of Directors consists of up to 11 members</a:t>
            </a:r>
          </a:p>
          <a:p>
            <a:pPr>
              <a:spcAft>
                <a:spcPts val="1200"/>
              </a:spcAft>
              <a:buFont typeface="Wingdings 2" panose="05020102010507070707" pitchFamily="18" charset="2"/>
              <a:buChar char="Å"/>
            </a:pPr>
            <a:r>
              <a:rPr lang="en-US" sz="2400" dirty="0"/>
              <a:t>Unique technical and managerial capacity and diversified sources of capital to tackle defunct and derelict properties </a:t>
            </a:r>
          </a:p>
          <a:p>
            <a:pPr>
              <a:spcAft>
                <a:spcPts val="1200"/>
              </a:spcAft>
              <a:buFont typeface="Wingdings 2" panose="05020102010507070707" pitchFamily="18" charset="2"/>
              <a:buChar char="Å"/>
            </a:pPr>
            <a:r>
              <a:rPr lang="en-US" sz="2400" dirty="0"/>
              <a:t>Grassroots organization serving communities of eastern Connecticut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203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8670</TotalTime>
  <Words>922</Words>
  <Application>Microsoft Office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Calisto MT</vt:lpstr>
      <vt:lpstr>Wingdings 2</vt:lpstr>
      <vt:lpstr>Wingdings 3</vt:lpstr>
      <vt:lpstr>Slate</vt:lpstr>
      <vt:lpstr>Eastern Connecticut Land Bank, Inc.  A CT-Certified Brownfield Land Bank </vt:lpstr>
      <vt:lpstr>  </vt:lpstr>
      <vt:lpstr>What is a Brownfield Land Bank?  </vt:lpstr>
      <vt:lpstr>ECLB’s Mission:  </vt:lpstr>
      <vt:lpstr>PowerPoint Presentation</vt:lpstr>
      <vt:lpstr>PowerPoint Presentation</vt:lpstr>
      <vt:lpstr>PowerPoint Presentation</vt:lpstr>
      <vt:lpstr>How ECLB Helps:  “The Brownfield Land Bank Toolbox” </vt:lpstr>
      <vt:lpstr>Introduction to the  Eastern Connecticut Land Bank, Inc.</vt:lpstr>
      <vt:lpstr>ECLB Board of Directors:   More Than 100 Years of Land Use, Engineering, Environmental Planning and Consulting Experience  </vt:lpstr>
      <vt:lpstr>ECLB’s Ongoing and Recent Projects </vt:lpstr>
      <vt:lpstr>Now is the Ideal Time to Tackle Brownfields</vt:lpstr>
      <vt:lpstr>How Will ECLB Help Your Town?  ECLB’s staff and volunteers will be available to:   </vt:lpstr>
      <vt:lpstr>Despite Our Abilities and Recent Successes, ECLB Faces Challenges</vt:lpstr>
      <vt:lpstr>How Can Your Town Help ECLB?   We are seeking financial assistance from Towns in our region to help fund:</vt:lpstr>
      <vt:lpstr>Helping ECLB Will Also Show Town’s Commitment to Brownfield Redevelopment, Which Will:   </vt:lpstr>
      <vt:lpstr>Thank You!  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Eastern Connecticut Land Bank</dc:title>
  <dc:creator>Myjak, Timothy</dc:creator>
  <cp:lastModifiedBy>Mary Ann Chinatti</cp:lastModifiedBy>
  <cp:revision>29</cp:revision>
  <cp:lastPrinted>2020-01-07T15:40:17Z</cp:lastPrinted>
  <dcterms:created xsi:type="dcterms:W3CDTF">2020-01-06T17:47:33Z</dcterms:created>
  <dcterms:modified xsi:type="dcterms:W3CDTF">2022-02-25T14:52:59Z</dcterms:modified>
</cp:coreProperties>
</file>